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329" r:id="rId2"/>
    <p:sldId id="361" r:id="rId3"/>
    <p:sldId id="360" r:id="rId4"/>
    <p:sldId id="366" r:id="rId5"/>
    <p:sldId id="368" r:id="rId6"/>
    <p:sldId id="364" r:id="rId7"/>
    <p:sldId id="363" r:id="rId8"/>
    <p:sldId id="367" r:id="rId9"/>
    <p:sldId id="365" r:id="rId10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buChar char="Ø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buChar char="Ø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buChar char="Ø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buChar char="Ø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buChar char="Ø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4238" autoAdjust="0"/>
  </p:normalViewPr>
  <p:slideViewPr>
    <p:cSldViewPr snapToObjects="1">
      <p:cViewPr varScale="1">
        <p:scale>
          <a:sx n="45" d="100"/>
          <a:sy n="45" d="100"/>
        </p:scale>
        <p:origin x="-9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1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198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11981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11981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1981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98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9817" name="Rectangle 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9818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1EACCDA3-39B0-46FF-9AA5-2F92DC0125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9819" name="AutoShap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19820" name="Picture 12" descr="pologo_ur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943600"/>
            <a:ext cx="4038600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8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E42E6A-C440-4B56-8964-A774E7144D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24C6A1-61B9-4300-ACC8-77B63EB5E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0846BC-9F48-4A17-9A9A-B766A1465F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D714AA-6C1F-48B3-ACC2-101BB4BEC3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F4BD86-646C-4253-A5FA-9002CA7C61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024265-B977-401A-9AFB-86A6F60A9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540597-2A67-436A-A3AA-AA2776B2F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D4844D-AA36-4E7B-8AF1-611A2B715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C4C12E-9D7D-4705-A66B-5054D89936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5E3115-6D45-47B5-A6E1-A0FB0CDF5C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1878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1878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78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879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1879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79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rgbClr val="8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879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87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fld id="{E88B7DA2-331F-4E05-B195-992AD4665E4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8796" name="Picture 12" descr="pologo_campuse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200" y="6248400"/>
            <a:ext cx="3556000" cy="5445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8229600" cy="990600"/>
          </a:xfrm>
        </p:spPr>
        <p:txBody>
          <a:bodyPr/>
          <a:lstStyle/>
          <a:p>
            <a:pPr algn="ctr"/>
            <a:r>
              <a:rPr lang="en-US" sz="2900" dirty="0"/>
              <a:t>Education and Workforce Development Capacity Planning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838200" y="2514600"/>
            <a:ext cx="8077200" cy="27392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/>
              <a:t>Lindsay </a:t>
            </a:r>
            <a:r>
              <a:rPr lang="en-US" sz="2400" dirty="0"/>
              <a:t>Koshgarian, UMass Donahue Institute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/>
              <a:t>Carrie </a:t>
            </a:r>
            <a:r>
              <a:rPr lang="en-US" sz="2400" dirty="0"/>
              <a:t>Bernstein, UMass Donahue Institute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err="1"/>
              <a:t>Marya</a:t>
            </a:r>
            <a:r>
              <a:rPr lang="en-US" sz="2400" dirty="0"/>
              <a:t> </a:t>
            </a:r>
            <a:r>
              <a:rPr lang="en-US" sz="2400" dirty="0" err="1"/>
              <a:t>LaRoche</a:t>
            </a:r>
            <a:r>
              <a:rPr lang="en-US" sz="2400" dirty="0"/>
              <a:t>, Education and Training/ Rural Consultant</a:t>
            </a:r>
          </a:p>
          <a:p>
            <a:pPr marL="342900" indent="-342900" algn="ctr">
              <a:spcBef>
                <a:spcPct val="0"/>
              </a:spcBef>
              <a:buFont typeface="Wingdings" pitchFamily="2" charset="2"/>
              <a:buNone/>
            </a:pPr>
            <a:endParaRPr lang="en-US" sz="2000" dirty="0" smtClean="0"/>
          </a:p>
          <a:p>
            <a:pPr marL="342900" indent="-342900" algn="ctr">
              <a:spcBef>
                <a:spcPct val="0"/>
              </a:spcBef>
              <a:buFont typeface="Wingdings" pitchFamily="2" charset="2"/>
              <a:buNone/>
            </a:pPr>
            <a:endParaRPr lang="en-US" sz="2000" dirty="0"/>
          </a:p>
          <a:p>
            <a:pPr marL="342900" indent="-342900" algn="ctr"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/>
              <a:t>Western Mass Network to End Homelessness</a:t>
            </a:r>
          </a:p>
          <a:p>
            <a:pPr marL="342900" indent="-342900" algn="ctr"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/>
              <a:t>Family Service Providers Meeting</a:t>
            </a:r>
          </a:p>
          <a:p>
            <a:pPr marL="342900" indent="-342900" algn="ctr"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/>
              <a:t>November 8,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1066800"/>
            <a:ext cx="8229600" cy="685800"/>
          </a:xfrm>
        </p:spPr>
        <p:txBody>
          <a:bodyPr/>
          <a:lstStyle/>
          <a:p>
            <a:pPr algn="ctr"/>
            <a:r>
              <a:rPr lang="en-US" sz="2900"/>
              <a:t>Time for Change</a:t>
            </a:r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1219200" y="2514600"/>
            <a:ext cx="7239000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/>
              <a:t>“You work late nights just to keep on the lights”</a:t>
            </a:r>
          </a:p>
          <a:p>
            <a:pPr marL="342900" indent="-342900" algn="ctr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/>
              <a:t>-- </a:t>
            </a:r>
            <a:r>
              <a:rPr lang="en-US" sz="2400" dirty="0" err="1"/>
              <a:t>Kanye</a:t>
            </a:r>
            <a:r>
              <a:rPr lang="en-US" sz="2400" dirty="0"/>
              <a:t> West, “Hey Mama”</a:t>
            </a:r>
          </a:p>
          <a:p>
            <a:pPr marL="342900" indent="-342900" algn="ctr">
              <a:spcBef>
                <a:spcPct val="0"/>
              </a:spcBef>
              <a:buFont typeface="Wingdings" pitchFamily="2" charset="2"/>
              <a:buNone/>
            </a:pPr>
            <a:endParaRPr lang="en-US" sz="2400" dirty="0"/>
          </a:p>
          <a:p>
            <a:pPr marL="342900" indent="-342900" algn="ctr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/>
              <a:t>“I know things will get better</a:t>
            </a:r>
          </a:p>
          <a:p>
            <a:pPr marL="342900" indent="-342900" algn="ctr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/>
              <a:t>You’ll find work and I’ll get promoted</a:t>
            </a:r>
          </a:p>
          <a:p>
            <a:pPr marL="342900" indent="-342900" algn="ctr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/>
              <a:t>We’ll move out of the </a:t>
            </a:r>
            <a:r>
              <a:rPr lang="en-US" sz="2400" dirty="0" smtClean="0"/>
              <a:t>shelter…”</a:t>
            </a:r>
            <a:endParaRPr lang="en-US" sz="2400" dirty="0"/>
          </a:p>
          <a:p>
            <a:pPr marL="342900" indent="-342900" algn="ctr"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/>
              <a:t>-- Tracy Chapman, “Fast Car”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/>
              <a:t>A Challenging Climate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/>
              <a:t>Massachusetts 7.3% unemployment compared to 9.1% nationally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/>
              <a:t>Massachusetts added nearly 38,000 jobs so far this year</a:t>
            </a:r>
          </a:p>
          <a:p>
            <a:pPr>
              <a:buFont typeface="Wingdings" pitchFamily="2" charset="2"/>
              <a:buChar char="§"/>
            </a:pPr>
            <a:r>
              <a:rPr lang="en-US" sz="2000"/>
              <a:t>Highest unemployment and least recovery among least educated, especially those with high school/ GED or less</a:t>
            </a:r>
          </a:p>
          <a:p>
            <a:pPr>
              <a:buFont typeface="Wingdings" pitchFamily="2" charset="2"/>
              <a:buChar char="§"/>
            </a:pPr>
            <a:r>
              <a:rPr lang="en-US" sz="2000"/>
              <a:t>Increase in homeless families since 2008</a:t>
            </a:r>
          </a:p>
          <a:p>
            <a:pPr>
              <a:buFont typeface="Wingdings" pitchFamily="2" charset="2"/>
              <a:buChar char="§"/>
            </a:pPr>
            <a:r>
              <a:rPr lang="en-US" sz="2000"/>
              <a:t>Massachusetts’ right to housing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/>
              <a:t>HomeBASE faces severe funding difficulties and uncertain future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/>
              <a:t>Families continue to be housed in hotels/ motels</a:t>
            </a:r>
          </a:p>
          <a:p>
            <a:pPr>
              <a:buFont typeface="Wingdings" pitchFamily="2" charset="2"/>
              <a:buChar char="§"/>
            </a:pPr>
            <a:endParaRPr lang="en-US" sz="2000"/>
          </a:p>
          <a:p>
            <a:pPr>
              <a:buFont typeface="Wingdings" pitchFamily="2" charset="2"/>
              <a:buChar char="ü"/>
            </a:pP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Education pays…</a:t>
            </a:r>
            <a:br>
              <a:rPr lang="en-US" sz="2800"/>
            </a:br>
            <a:r>
              <a:rPr lang="en-US" sz="2800"/>
              <a:t>				if it’s accessible.</a:t>
            </a:r>
          </a:p>
        </p:txBody>
      </p:sp>
      <p:pic>
        <p:nvPicPr>
          <p:cNvPr id="2058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362200"/>
            <a:ext cx="7239000" cy="3619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7924800" cy="1143000"/>
          </a:xfrm>
        </p:spPr>
        <p:txBody>
          <a:bodyPr/>
          <a:lstStyle/>
          <a:p>
            <a:pPr algn="ctr"/>
            <a:r>
              <a:rPr lang="en-US" sz="2800" dirty="0" smtClean="0"/>
              <a:t>Education and Workforce </a:t>
            </a:r>
            <a:br>
              <a:rPr lang="en-US" sz="2800" dirty="0" smtClean="0"/>
            </a:br>
            <a:r>
              <a:rPr lang="en-US" sz="2800" dirty="0" smtClean="0"/>
              <a:t>Planning Grant</a:t>
            </a:r>
            <a:endParaRPr lang="en-US" sz="2800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693025" cy="372427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Focus on family homelessness and families at risk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Family housing sustainability through workforce development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Involve non-traditional partners to address barriers to employment</a:t>
            </a: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/>
              <a:t>Outreach and Research Goals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/>
              <a:t>Identifying challenges and building partnerships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What services already exist?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Where does access to services break down?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How can existing services be linked, streamlined or otherwise made more accessible?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Data analysis and outcomes measurement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Who is being served?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What do we know about their employment histories, barriers and needs?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How can we use data to effectively measure progress and target emerging needs?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Addressing Barriers </a:t>
            </a:r>
            <a:r>
              <a:rPr lang="en-US" sz="2800" dirty="0"/>
              <a:t>to Employment, </a:t>
            </a:r>
            <a:br>
              <a:rPr lang="en-US" sz="2800" dirty="0"/>
            </a:br>
            <a:r>
              <a:rPr lang="en-US" sz="2800" dirty="0"/>
              <a:t>Potential Partners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/>
              <a:t>Housing &amp; Shelter providers</a:t>
            </a:r>
          </a:p>
          <a:p>
            <a:pPr>
              <a:buFont typeface="Wingdings" pitchFamily="2" charset="2"/>
              <a:buChar char="§"/>
            </a:pPr>
            <a:r>
              <a:rPr lang="en-US" sz="2000"/>
              <a:t>Employers</a:t>
            </a:r>
          </a:p>
          <a:p>
            <a:pPr>
              <a:buFont typeface="Wingdings" pitchFamily="2" charset="2"/>
              <a:buChar char="§"/>
            </a:pPr>
            <a:r>
              <a:rPr lang="en-US" sz="2000"/>
              <a:t>Career centers</a:t>
            </a:r>
          </a:p>
          <a:p>
            <a:pPr>
              <a:buFont typeface="Wingdings" pitchFamily="2" charset="2"/>
              <a:buChar char="§"/>
            </a:pPr>
            <a:r>
              <a:rPr lang="en-US" sz="2000"/>
              <a:t>Regional Employment Boards</a:t>
            </a:r>
          </a:p>
          <a:p>
            <a:pPr>
              <a:buFont typeface="Wingdings" pitchFamily="2" charset="2"/>
              <a:buChar char="§"/>
            </a:pPr>
            <a:r>
              <a:rPr lang="en-US" sz="2000"/>
              <a:t>Community colleges</a:t>
            </a:r>
          </a:p>
          <a:p>
            <a:pPr>
              <a:buFont typeface="Wingdings" pitchFamily="2" charset="2"/>
              <a:buChar char="§"/>
            </a:pPr>
            <a:r>
              <a:rPr lang="en-US" sz="2000"/>
              <a:t>Child care providers</a:t>
            </a:r>
          </a:p>
          <a:p>
            <a:pPr>
              <a:buFont typeface="Wingdings" pitchFamily="2" charset="2"/>
              <a:buChar char="§"/>
            </a:pPr>
            <a:r>
              <a:rPr lang="en-US" sz="2000"/>
              <a:t>Health care providers </a:t>
            </a:r>
          </a:p>
          <a:p>
            <a:pPr>
              <a:buFont typeface="Wingdings" pitchFamily="2" charset="2"/>
              <a:buChar char="§"/>
            </a:pPr>
            <a:r>
              <a:rPr lang="en-US" sz="2000"/>
              <a:t>Mental health and substance abuse providers</a:t>
            </a:r>
          </a:p>
          <a:p>
            <a:pPr>
              <a:buFont typeface="Wingdings" pitchFamily="2" charset="2"/>
              <a:buChar char="§"/>
            </a:pPr>
            <a:r>
              <a:rPr lang="en-US" sz="2000"/>
              <a:t>Literacy programs </a:t>
            </a:r>
          </a:p>
          <a:p>
            <a:pPr>
              <a:buFont typeface="Wingdings" pitchFamily="2" charset="2"/>
              <a:buChar char="§"/>
            </a:pPr>
            <a:r>
              <a:rPr lang="en-US" sz="2000"/>
              <a:t>Others…</a:t>
            </a:r>
          </a:p>
          <a:p>
            <a:pPr>
              <a:buFont typeface="Wingdings" pitchFamily="2" charset="2"/>
              <a:buChar char="§"/>
            </a:pPr>
            <a:endParaRPr lang="en-US" sz="2000"/>
          </a:p>
          <a:p>
            <a:pPr>
              <a:buFont typeface="Wingdings" pitchFamily="2" charset="2"/>
              <a:buChar char="ü"/>
            </a:pPr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/>
              <a:t>Questions for Providers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693025" cy="3505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000" dirty="0"/>
              <a:t>What services are represented now?</a:t>
            </a:r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What current/ past partnerships have been successful?  Where were there “near misses”? </a:t>
            </a:r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Planning Team Tasks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505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/>
              <a:t>Identify recognized best practices and innovative approaches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Explore on-the-ground challenges and opportunities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Participant focus group(s)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Stakeholder focus group(s)/ listening sessions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Key stakeholder interviews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Data analysis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Obtain HMIS/ ETO </a:t>
            </a:r>
            <a:r>
              <a:rPr lang="en-US" sz="1800" dirty="0" smtClean="0"/>
              <a:t>ASIST from providers and other data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Identify outcome measures and establish baseline if data allow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Develop action plan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Match Western Mass resources/ strengths with best practices and approach for implementation</a:t>
            </a:r>
          </a:p>
          <a:p>
            <a:pPr lvl="1">
              <a:buFont typeface="Wingdings" pitchFamily="2" charset="2"/>
              <a:buNone/>
            </a:pPr>
            <a:endParaRPr lang="en-US" sz="1800" dirty="0"/>
          </a:p>
          <a:p>
            <a:pPr lvl="1">
              <a:buFont typeface="Wingdings" pitchFamily="2" charset="2"/>
              <a:buNone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Char char="Ø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Char char="Ø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2569</TotalTime>
  <Words>384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Capsules</vt:lpstr>
      <vt:lpstr>Education and Workforce Development Capacity Planning</vt:lpstr>
      <vt:lpstr>Time for Change</vt:lpstr>
      <vt:lpstr>A Challenging Climate</vt:lpstr>
      <vt:lpstr>Education pays…     if it’s accessible.</vt:lpstr>
      <vt:lpstr>Education and Workforce  Planning Grant</vt:lpstr>
      <vt:lpstr>Outreach and Research Goals</vt:lpstr>
      <vt:lpstr>Addressing Barriers to Employment,  Potential Partners</vt:lpstr>
      <vt:lpstr>Questions for Providers</vt:lpstr>
      <vt:lpstr>Planning Team Tasks</vt:lpstr>
    </vt:vector>
  </TitlesOfParts>
  <Company>University of Massachusetts Medical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Pamela</cp:lastModifiedBy>
  <cp:revision>138</cp:revision>
  <dcterms:created xsi:type="dcterms:W3CDTF">2007-08-27T12:23:13Z</dcterms:created>
  <dcterms:modified xsi:type="dcterms:W3CDTF">2011-11-10T13:51:23Z</dcterms:modified>
</cp:coreProperties>
</file>