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2AA82-DE93-41E0-9595-EA0AA8B97F7C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96B5-8478-4FCA-9574-03CE50BE0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3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Individuals:</a:t>
            </a:r>
            <a:r>
              <a:rPr lang="en-US" baseline="0" dirty="0" smtClean="0"/>
              <a:t> cost-savings well-studied and documented</a:t>
            </a:r>
          </a:p>
          <a:p>
            <a:r>
              <a:rPr lang="en-US" baseline="0" dirty="0" smtClean="0"/>
              <a:t>Families: School transportation costs, long-lasting impacts on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96B5-8478-4FCA-9574-03CE50BE0F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2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federal level, USICH</a:t>
            </a:r>
            <a:r>
              <a:rPr lang="en-US" baseline="0" dirty="0" smtClean="0"/>
              <a:t> and HUD repeatedly emphasize the importance of this role.</a:t>
            </a:r>
          </a:p>
          <a:p>
            <a:r>
              <a:rPr lang="en-US" baseline="0" dirty="0" smtClean="0"/>
              <a:t>DHCD here today to emphasize how important this role is to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96B5-8478-4FCA-9574-03CE50BE0F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3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City-SHA: SHA Board initially opposed</a:t>
            </a:r>
          </a:p>
          <a:p>
            <a:r>
              <a:rPr lang="en-US" dirty="0" smtClean="0"/>
              <a:t>Marble Street: solving SHA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96B5-8478-4FCA-9574-03CE50BE0F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34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E8403B-E061-4DA3-9C3A-C2E056EF32E6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FC5452B-69FB-4D45-AF1D-4753E119D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01000" cy="1927225"/>
          </a:xfrm>
        </p:spPr>
        <p:txBody>
          <a:bodyPr/>
          <a:lstStyle/>
          <a:p>
            <a:r>
              <a:rPr lang="en-US" dirty="0" smtClean="0"/>
              <a:t>PREVENTING &amp; Ending Homelessness: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Role of Housing Authorities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257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Geraldine McCafferty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City of Springfield Director of Housing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May 3,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05780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 smtClean="0"/>
              <a:t>Why “ending homelessness”?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3886200" cy="320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Incredibly expensive</a:t>
            </a:r>
          </a:p>
          <a:p>
            <a:r>
              <a:rPr lang="en-US" sz="2400" dirty="0" smtClean="0"/>
              <a:t>Diverts resources from long-term solutions</a:t>
            </a:r>
          </a:p>
          <a:p>
            <a:r>
              <a:rPr lang="en-US" sz="2400" dirty="0" smtClean="0"/>
              <a:t>Destabilizes communities</a:t>
            </a:r>
          </a:p>
          <a:p>
            <a:r>
              <a:rPr lang="en-US" sz="2400" dirty="0" smtClean="0"/>
              <a:t>Public safety</a:t>
            </a:r>
          </a:p>
          <a:p>
            <a:r>
              <a:rPr lang="en-US" sz="2400" dirty="0" smtClean="0"/>
              <a:t>Moral obligation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0"/>
          <a:stretch/>
        </p:blipFill>
        <p:spPr bwMode="auto">
          <a:xfrm>
            <a:off x="7162800" y="762000"/>
            <a:ext cx="1357858" cy="9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877" y="2209800"/>
            <a:ext cx="4331368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781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1" y="838200"/>
            <a:ext cx="8458200" cy="9906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Housing</a:t>
            </a:r>
            <a:r>
              <a:rPr lang="en-US" sz="3200" dirty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primary response to </a:t>
            </a:r>
            <a:r>
              <a:rPr lang="en-US" sz="3200" dirty="0" smtClean="0"/>
              <a:t>homelessness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008" y="1750325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Diversion and Rapid Rehousing</a:t>
            </a:r>
          </a:p>
          <a:p>
            <a:r>
              <a:rPr lang="en-US" dirty="0" smtClean="0"/>
              <a:t>Permanent Support Housing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91" y="28956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Meet needs that lead to housing instability</a:t>
            </a:r>
            <a:endParaRPr lang="en-US" sz="3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3459869"/>
            <a:ext cx="7329985" cy="100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Affordability</a:t>
            </a:r>
          </a:p>
          <a:p>
            <a:r>
              <a:rPr lang="en-US" sz="2200" dirty="0" smtClean="0"/>
              <a:t>Supportive</a:t>
            </a:r>
            <a:r>
              <a:rPr lang="en-US" sz="2200" b="1" dirty="0" smtClean="0"/>
              <a:t> </a:t>
            </a:r>
            <a:r>
              <a:rPr lang="en-US" sz="2200" dirty="0" smtClean="0"/>
              <a:t>Services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5591" y="4241113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Efficient use of public resources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5013954"/>
            <a:ext cx="7484659" cy="1226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Limits of “first-come, first-served”</a:t>
            </a:r>
          </a:p>
          <a:p>
            <a:r>
              <a:rPr lang="en-US" dirty="0" smtClean="0"/>
              <a:t>Targeting</a:t>
            </a:r>
          </a:p>
          <a:p>
            <a:r>
              <a:rPr lang="en-US" dirty="0" smtClean="0"/>
              <a:t>“Right </a:t>
            </a:r>
            <a:r>
              <a:rPr lang="en-US" dirty="0"/>
              <a:t>resource to the right person at the right </a:t>
            </a:r>
            <a:r>
              <a:rPr lang="en-US" dirty="0" smtClean="0"/>
              <a:t>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42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 are </a:t>
            </a:r>
            <a:r>
              <a:rPr lang="en-US" i="1" dirty="0"/>
              <a:t>critical partners </a:t>
            </a:r>
            <a:r>
              <a:rPr lang="en-US" dirty="0"/>
              <a:t>in the effort to prevent and end homelessness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8303" y="2286000"/>
            <a:ext cx="7315200" cy="1981199"/>
          </a:xfrm>
        </p:spPr>
        <p:txBody>
          <a:bodyPr/>
          <a:lstStyle/>
          <a:p>
            <a:r>
              <a:rPr lang="en-US" dirty="0" smtClean="0"/>
              <a:t>Control significant </a:t>
            </a:r>
            <a:r>
              <a:rPr lang="en-US" dirty="0"/>
              <a:t>amount of housing resources </a:t>
            </a:r>
          </a:p>
          <a:p>
            <a:r>
              <a:rPr lang="en-US" dirty="0" smtClean="0"/>
              <a:t>Expertise </a:t>
            </a:r>
            <a:r>
              <a:rPr lang="en-US" dirty="0"/>
              <a:t>and knowledge of local housing market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Effectiveness of a subsidized housing unit in preventing repeat homelessness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 descr="http://www.provo.org/userfiles/images/image/mayor/housing_author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1"/>
          <a:stretch/>
        </p:blipFill>
        <p:spPr bwMode="auto">
          <a:xfrm>
            <a:off x="4371294" y="4738048"/>
            <a:ext cx="2542865" cy="19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3" r="12818"/>
          <a:stretch/>
        </p:blipFill>
        <p:spPr bwMode="auto">
          <a:xfrm>
            <a:off x="2208263" y="4738048"/>
            <a:ext cx="2163032" cy="19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4"/>
          <a:stretch/>
        </p:blipFill>
        <p:spPr bwMode="auto">
          <a:xfrm>
            <a:off x="6890132" y="4738048"/>
            <a:ext cx="2253868" cy="19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" r="13800"/>
          <a:stretch/>
        </p:blipFill>
        <p:spPr bwMode="auto">
          <a:xfrm>
            <a:off x="0" y="4738048"/>
            <a:ext cx="2322107" cy="192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2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Barriers to overcome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31920" cy="6397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Tenant Issues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931920" cy="22442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</a:t>
            </a:r>
            <a:r>
              <a:rPr lang="en-US" sz="2000" dirty="0"/>
              <a:t>resources </a:t>
            </a:r>
            <a:r>
              <a:rPr lang="en-US" sz="2000" dirty="0" smtClean="0"/>
              <a:t>for support services</a:t>
            </a:r>
            <a:endParaRPr lang="en-US" sz="2000" dirty="0"/>
          </a:p>
          <a:p>
            <a:r>
              <a:rPr lang="en-US" sz="2000" dirty="0"/>
              <a:t>Responsibility to landlords and community at large</a:t>
            </a:r>
          </a:p>
          <a:p>
            <a:r>
              <a:rPr lang="en-US" sz="2000" dirty="0"/>
              <a:t>Trust and sustainability issues with service-provider partners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31920" cy="6397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Targeting Issues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77740" y="2514600"/>
            <a:ext cx="3931920" cy="152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Fairness</a:t>
            </a:r>
            <a:endParaRPr lang="en-US" dirty="0"/>
          </a:p>
          <a:p>
            <a:pPr lvl="1"/>
            <a:r>
              <a:rPr lang="en-US" dirty="0" smtClean="0"/>
              <a:t>Potentially meaningless where insufficient </a:t>
            </a:r>
            <a:r>
              <a:rPr lang="en-US" dirty="0"/>
              <a:t>supply of housing to meet </a:t>
            </a:r>
            <a:r>
              <a:rPr lang="en-US" dirty="0" smtClean="0"/>
              <a:t>demand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4390029"/>
            <a:ext cx="358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Response: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Data-driven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Careful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419600"/>
            <a:ext cx="358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Response: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Partnerships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Start with pilots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Choose partners with experience &amp; strong track record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7680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67600" cy="990600"/>
          </a:xfrm>
        </p:spPr>
        <p:txBody>
          <a:bodyPr/>
          <a:lstStyle/>
          <a:p>
            <a:r>
              <a:rPr lang="en-US" dirty="0" smtClean="0"/>
              <a:t>Community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086600" cy="4561076"/>
          </a:xfrm>
        </p:spPr>
        <p:txBody>
          <a:bodyPr/>
          <a:lstStyle/>
          <a:p>
            <a:r>
              <a:rPr lang="en-US" dirty="0" smtClean="0"/>
              <a:t>Difficulty in siting supportive housing</a:t>
            </a:r>
          </a:p>
          <a:p>
            <a:r>
              <a:rPr lang="en-US" dirty="0" smtClean="0"/>
              <a:t>Can result in projects that do not serve the people most in need of supportive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124200"/>
            <a:ext cx="7315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Response: </a:t>
            </a:r>
          </a:p>
          <a:p>
            <a:pPr marL="909638" indent="-342900">
              <a:buFont typeface="Arial" pitchFamily="34" charset="0"/>
              <a:buChar char="•"/>
            </a:pPr>
            <a:r>
              <a:rPr lang="en-US" sz="2400" dirty="0" smtClean="0"/>
              <a:t>Very small or scattered site</a:t>
            </a:r>
          </a:p>
          <a:p>
            <a:pPr marL="909638" indent="-342900">
              <a:buFont typeface="Arial" pitchFamily="34" charset="0"/>
              <a:buChar char="•"/>
            </a:pPr>
            <a:r>
              <a:rPr lang="en-US" sz="2400" dirty="0" smtClean="0"/>
              <a:t>Existing housing units</a:t>
            </a:r>
          </a:p>
          <a:p>
            <a:pPr marL="909638" indent="-342900">
              <a:buFont typeface="Arial" pitchFamily="34" charset="0"/>
              <a:buChar char="•"/>
            </a:pPr>
            <a:r>
              <a:rPr lang="en-US" sz="2400" dirty="0" smtClean="0"/>
              <a:t>Mixed housing (some PSH in larger development)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4156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19200"/>
            <a:ext cx="2139696" cy="2514600"/>
          </a:xfrm>
        </p:spPr>
        <p:txBody>
          <a:bodyPr/>
          <a:lstStyle/>
          <a:p>
            <a:r>
              <a:rPr lang="en-US" sz="3200" dirty="0" smtClean="0"/>
              <a:t>PHA programs in place throughout nation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71800" y="990600"/>
            <a:ext cx="53340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Project-based section 8 + supportive services </a:t>
            </a:r>
          </a:p>
          <a:p>
            <a:r>
              <a:rPr lang="en-US" sz="2400" dirty="0" smtClean="0"/>
              <a:t>Priorities or set-asides in existing housing </a:t>
            </a:r>
          </a:p>
          <a:p>
            <a:r>
              <a:rPr lang="en-US" sz="2400" dirty="0" smtClean="0"/>
              <a:t>Streamlined lease-up procedures</a:t>
            </a:r>
          </a:p>
          <a:p>
            <a:r>
              <a:rPr lang="en-US" sz="2400" dirty="0" smtClean="0"/>
              <a:t>HA property managed by a service provider</a:t>
            </a:r>
          </a:p>
          <a:p>
            <a:r>
              <a:rPr lang="en-US" sz="2400" dirty="0"/>
              <a:t>HAs developing units using McKinney &amp; other homeless funds</a:t>
            </a:r>
          </a:p>
          <a:p>
            <a:r>
              <a:rPr lang="en-US" sz="2400" dirty="0" smtClean="0"/>
              <a:t>Grant funding for case management, eviction prevention</a:t>
            </a:r>
          </a:p>
          <a:p>
            <a:r>
              <a:rPr lang="en-US" sz="2400" dirty="0" smtClean="0"/>
              <a:t>Regional collaborations among PHAs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2285999" cy="23355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Springfield HA</a:t>
            </a:r>
          </a:p>
          <a:p>
            <a:r>
              <a:rPr lang="en-US" dirty="0" smtClean="0"/>
              <a:t>Asheville (NC) HA</a:t>
            </a:r>
          </a:p>
          <a:p>
            <a:r>
              <a:rPr lang="en-US" dirty="0" smtClean="0"/>
              <a:t>Lancaster County (PA) HA</a:t>
            </a:r>
          </a:p>
          <a:p>
            <a:r>
              <a:rPr lang="en-US" dirty="0" smtClean="0"/>
              <a:t>Malden (MA) HA</a:t>
            </a:r>
          </a:p>
          <a:p>
            <a:r>
              <a:rPr lang="en-US" dirty="0" smtClean="0"/>
              <a:t>Portland (OR) HA</a:t>
            </a:r>
          </a:p>
          <a:p>
            <a:r>
              <a:rPr lang="en-US" dirty="0" smtClean="0"/>
              <a:t>Vancouver (WA) HA</a:t>
            </a:r>
          </a:p>
          <a:p>
            <a:r>
              <a:rPr lang="en-US" dirty="0" smtClean="0"/>
              <a:t>Seattle/King Co. Has</a:t>
            </a:r>
          </a:p>
          <a:p>
            <a:r>
              <a:rPr lang="en-US" dirty="0" smtClean="0"/>
              <a:t>DC HA</a:t>
            </a:r>
          </a:p>
          <a:p>
            <a:r>
              <a:rPr lang="en-US" dirty="0" smtClean="0"/>
              <a:t>Phoenix HA</a:t>
            </a:r>
          </a:p>
        </p:txBody>
      </p:sp>
    </p:spTree>
    <p:extLst>
      <p:ext uri="{BB962C8B-B14F-4D97-AF65-F5344CB8AC3E}">
        <p14:creationId xmlns:p14="http://schemas.microsoft.com/office/powerpoint/2010/main" xmlns="" val="201852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dirty="0" smtClean="0"/>
              <a:t>Springfield Successes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Chronic Homeless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City-SHA collaboration</a:t>
            </a:r>
          </a:p>
          <a:p>
            <a:r>
              <a:rPr lang="en-US" dirty="0" smtClean="0"/>
              <a:t>SHA provides 100 project-based vouchers</a:t>
            </a:r>
          </a:p>
          <a:p>
            <a:r>
              <a:rPr lang="en-US" dirty="0" smtClean="0"/>
              <a:t>Dedicated city staff provide case management</a:t>
            </a:r>
          </a:p>
          <a:p>
            <a:r>
              <a:rPr lang="en-US" dirty="0" smtClean="0"/>
              <a:t>Vouchers used in scattered site units throughout city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Marble Street Apartments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Failing federally-subsidized housing project</a:t>
            </a:r>
          </a:p>
          <a:p>
            <a:r>
              <a:rPr lang="en-US" dirty="0" smtClean="0"/>
              <a:t>Need for PSH for families</a:t>
            </a:r>
          </a:p>
          <a:p>
            <a:r>
              <a:rPr lang="en-US" dirty="0" smtClean="0"/>
              <a:t>Federal waiver &amp; DHCD financial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462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1631</TotalTime>
  <Words>412</Words>
  <Application>Microsoft Office PowerPoint</Application>
  <PresentationFormat>On-screen Show (4:3)</PresentationFormat>
  <Paragraphs>83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PREVENTING &amp; Ending Homelessness:</vt:lpstr>
      <vt:lpstr>Why “ending homelessness”?</vt:lpstr>
      <vt:lpstr>Housing the primary response to homelessness</vt:lpstr>
      <vt:lpstr>PHAs are critical partners in the effort to prevent and end homelessness</vt:lpstr>
      <vt:lpstr>Barriers to overcome</vt:lpstr>
      <vt:lpstr>Community opposition</vt:lpstr>
      <vt:lpstr>PHA programs in place throughout nation</vt:lpstr>
      <vt:lpstr>Springfield Successes</vt:lpstr>
    </vt:vector>
  </TitlesOfParts>
  <Company>City Hall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Homelessness:</dc:title>
  <dc:creator>McCafferty, Gerry</dc:creator>
  <cp:lastModifiedBy>Pamela</cp:lastModifiedBy>
  <cp:revision>24</cp:revision>
  <dcterms:created xsi:type="dcterms:W3CDTF">2012-05-01T16:21:48Z</dcterms:created>
  <dcterms:modified xsi:type="dcterms:W3CDTF">2012-05-04T13:40:56Z</dcterms:modified>
</cp:coreProperties>
</file>