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handoutMasterIdLst>
    <p:handoutMasterId r:id="rId17"/>
  </p:handoutMasterIdLst>
  <p:sldIdLst>
    <p:sldId id="287" r:id="rId2"/>
    <p:sldId id="281" r:id="rId3"/>
    <p:sldId id="282" r:id="rId4"/>
    <p:sldId id="283" r:id="rId5"/>
    <p:sldId id="262" r:id="rId6"/>
    <p:sldId id="258" r:id="rId7"/>
    <p:sldId id="257" r:id="rId8"/>
    <p:sldId id="288" r:id="rId9"/>
    <p:sldId id="290" r:id="rId10"/>
    <p:sldId id="293" r:id="rId11"/>
    <p:sldId id="294" r:id="rId12"/>
    <p:sldId id="295" r:id="rId13"/>
    <p:sldId id="296" r:id="rId14"/>
    <p:sldId id="297" r:id="rId15"/>
  </p:sldIdLst>
  <p:sldSz cx="9144000" cy="6858000" type="screen4x3"/>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rnstein, Laila (OCD)" initials="Lail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86476" autoAdjust="0"/>
  </p:normalViewPr>
  <p:slideViewPr>
    <p:cSldViewPr>
      <p:cViewPr>
        <p:scale>
          <a:sx n="70" d="100"/>
          <a:sy n="70" d="100"/>
        </p:scale>
        <p:origin x="-2814" y="-762"/>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3504" y="-72"/>
      </p:cViewPr>
      <p:guideLst>
        <p:guide orient="horz" pos="2905"/>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fld id="{B06F8293-E5FC-4F3F-AC1E-FC8686B010E0}" type="datetimeFigureOut">
              <a:rPr lang="en-US" smtClean="0"/>
              <a:t>10/16/2013</a:t>
            </a:fld>
            <a:endParaRPr lang="en-US"/>
          </a:p>
        </p:txBody>
      </p:sp>
      <p:sp>
        <p:nvSpPr>
          <p:cNvPr id="4" name="Footer Placeholder 3"/>
          <p:cNvSpPr>
            <a:spLocks noGrp="1"/>
          </p:cNvSpPr>
          <p:nvPr>
            <p:ph type="ftr" sz="quarter" idx="2"/>
          </p:nvPr>
        </p:nvSpPr>
        <p:spPr>
          <a:xfrm>
            <a:off x="0" y="8759825"/>
            <a:ext cx="3038475"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759825"/>
            <a:ext cx="3038475" cy="461963"/>
          </a:xfrm>
          <a:prstGeom prst="rect">
            <a:avLst/>
          </a:prstGeom>
        </p:spPr>
        <p:txBody>
          <a:bodyPr vert="horz" lIns="91440" tIns="45720" rIns="91440" bIns="45720" rtlCol="0" anchor="b"/>
          <a:lstStyle>
            <a:lvl1pPr algn="r">
              <a:defRPr sz="1200"/>
            </a:lvl1pPr>
          </a:lstStyle>
          <a:p>
            <a:fld id="{36240EFF-8026-4908-A98F-AC61084F15DF}" type="slidenum">
              <a:rPr lang="en-US" smtClean="0"/>
              <a:t>‹#›</a:t>
            </a:fld>
            <a:endParaRPr lang="en-US"/>
          </a:p>
        </p:txBody>
      </p:sp>
    </p:spTree>
    <p:extLst>
      <p:ext uri="{BB962C8B-B14F-4D97-AF65-F5344CB8AC3E}">
        <p14:creationId xmlns:p14="http://schemas.microsoft.com/office/powerpoint/2010/main" val="3306721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169"/>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1169"/>
          </a:xfrm>
          <a:prstGeom prst="rect">
            <a:avLst/>
          </a:prstGeom>
        </p:spPr>
        <p:txBody>
          <a:bodyPr vert="horz" lIns="91440" tIns="45720" rIns="91440" bIns="45720" rtlCol="0"/>
          <a:lstStyle>
            <a:lvl1pPr algn="r">
              <a:defRPr sz="1200"/>
            </a:lvl1pPr>
          </a:lstStyle>
          <a:p>
            <a:fld id="{AF5F36F0-926D-4FDF-B19A-03D1A7C09318}" type="datetimeFigureOut">
              <a:rPr lang="en-US" smtClean="0"/>
              <a:t>10/16/2013</a:t>
            </a:fld>
            <a:endParaRPr lang="en-US" dirty="0"/>
          </a:p>
        </p:txBody>
      </p:sp>
      <p:sp>
        <p:nvSpPr>
          <p:cNvPr id="4" name="Slide Image Placeholder 3"/>
          <p:cNvSpPr>
            <a:spLocks noGrp="1" noRot="1" noChangeAspect="1"/>
          </p:cNvSpPr>
          <p:nvPr>
            <p:ph type="sldImg" idx="2"/>
          </p:nvPr>
        </p:nvSpPr>
        <p:spPr>
          <a:xfrm>
            <a:off x="1200150" y="692150"/>
            <a:ext cx="4610100" cy="3457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381103"/>
            <a:ext cx="5608320" cy="415051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0606"/>
            <a:ext cx="3037840" cy="461169"/>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60606"/>
            <a:ext cx="3037840" cy="461169"/>
          </a:xfrm>
          <a:prstGeom prst="rect">
            <a:avLst/>
          </a:prstGeom>
        </p:spPr>
        <p:txBody>
          <a:bodyPr vert="horz" lIns="91440" tIns="45720" rIns="91440" bIns="45720" rtlCol="0" anchor="b"/>
          <a:lstStyle>
            <a:lvl1pPr algn="r">
              <a:defRPr sz="1200"/>
            </a:lvl1pPr>
          </a:lstStyle>
          <a:p>
            <a:fld id="{FFF3603C-6419-4432-A8C5-497C0E6699A4}" type="slidenum">
              <a:rPr lang="en-US" smtClean="0"/>
              <a:t>‹#›</a:t>
            </a:fld>
            <a:endParaRPr lang="en-US" dirty="0"/>
          </a:p>
        </p:txBody>
      </p:sp>
    </p:spTree>
    <p:extLst>
      <p:ext uri="{BB962C8B-B14F-4D97-AF65-F5344CB8AC3E}">
        <p14:creationId xmlns:p14="http://schemas.microsoft.com/office/powerpoint/2010/main" val="2166779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1</a:t>
            </a:fld>
            <a:endParaRPr lang="en-US" dirty="0"/>
          </a:p>
        </p:txBody>
      </p:sp>
    </p:spTree>
    <p:extLst>
      <p:ext uri="{BB962C8B-B14F-4D97-AF65-F5344CB8AC3E}">
        <p14:creationId xmlns:p14="http://schemas.microsoft.com/office/powerpoint/2010/main" val="41886089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10</a:t>
            </a:fld>
            <a:endParaRPr lang="en-US" dirty="0"/>
          </a:p>
        </p:txBody>
      </p:sp>
    </p:spTree>
    <p:extLst>
      <p:ext uri="{BB962C8B-B14F-4D97-AF65-F5344CB8AC3E}">
        <p14:creationId xmlns:p14="http://schemas.microsoft.com/office/powerpoint/2010/main" val="17543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11</a:t>
            </a:fld>
            <a:endParaRPr lang="en-US" dirty="0"/>
          </a:p>
        </p:txBody>
      </p:sp>
    </p:spTree>
    <p:extLst>
      <p:ext uri="{BB962C8B-B14F-4D97-AF65-F5344CB8AC3E}">
        <p14:creationId xmlns:p14="http://schemas.microsoft.com/office/powerpoint/2010/main" val="25213073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FFF3603C-6419-4432-A8C5-497C0E6699A4}" type="slidenum">
              <a:rPr lang="en-US" smtClean="0"/>
              <a:t>12</a:t>
            </a:fld>
            <a:endParaRPr lang="en-US" dirty="0"/>
          </a:p>
        </p:txBody>
      </p:sp>
    </p:spTree>
    <p:extLst>
      <p:ext uri="{BB962C8B-B14F-4D97-AF65-F5344CB8AC3E}">
        <p14:creationId xmlns:p14="http://schemas.microsoft.com/office/powerpoint/2010/main" val="40789807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1103"/>
            <a:ext cx="5608320" cy="4345384"/>
          </a:xfrm>
        </p:spPr>
        <p:txBody>
          <a:bodyPr/>
          <a:lstStyle/>
          <a:p>
            <a:pPr marL="6286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13</a:t>
            </a:fld>
            <a:endParaRPr lang="en-US" dirty="0"/>
          </a:p>
        </p:txBody>
      </p:sp>
    </p:spTree>
    <p:extLst>
      <p:ext uri="{BB962C8B-B14F-4D97-AF65-F5344CB8AC3E}">
        <p14:creationId xmlns:p14="http://schemas.microsoft.com/office/powerpoint/2010/main" val="36323492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1103"/>
            <a:ext cx="5608320" cy="4345384"/>
          </a:xfrm>
        </p:spPr>
        <p:txBody>
          <a:bodyPr/>
          <a:lstStyle/>
          <a:p>
            <a:pPr marL="457200" marR="0" lvl="1"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14</a:t>
            </a:fld>
            <a:endParaRPr lang="en-US" dirty="0"/>
          </a:p>
        </p:txBody>
      </p:sp>
    </p:spTree>
    <p:extLst>
      <p:ext uri="{BB962C8B-B14F-4D97-AF65-F5344CB8AC3E}">
        <p14:creationId xmlns:p14="http://schemas.microsoft.com/office/powerpoint/2010/main" val="3632349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2</a:t>
            </a:fld>
            <a:endParaRPr lang="en-US" dirty="0"/>
          </a:p>
        </p:txBody>
      </p:sp>
    </p:spTree>
    <p:extLst>
      <p:ext uri="{BB962C8B-B14F-4D97-AF65-F5344CB8AC3E}">
        <p14:creationId xmlns:p14="http://schemas.microsoft.com/office/powerpoint/2010/main" val="2259169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3</a:t>
            </a:fld>
            <a:endParaRPr lang="en-US" dirty="0"/>
          </a:p>
        </p:txBody>
      </p:sp>
    </p:spTree>
    <p:extLst>
      <p:ext uri="{BB962C8B-B14F-4D97-AF65-F5344CB8AC3E}">
        <p14:creationId xmlns:p14="http://schemas.microsoft.com/office/powerpoint/2010/main" val="1465124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FFF3603C-6419-4432-A8C5-497C0E6699A4}" type="slidenum">
              <a:rPr lang="en-US" smtClean="0"/>
              <a:t>4</a:t>
            </a:fld>
            <a:endParaRPr lang="en-US" dirty="0"/>
          </a:p>
        </p:txBody>
      </p:sp>
    </p:spTree>
    <p:extLst>
      <p:ext uri="{BB962C8B-B14F-4D97-AF65-F5344CB8AC3E}">
        <p14:creationId xmlns:p14="http://schemas.microsoft.com/office/powerpoint/2010/main" val="1994815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5</a:t>
            </a:fld>
            <a:endParaRPr lang="en-US" dirty="0"/>
          </a:p>
        </p:txBody>
      </p:sp>
    </p:spTree>
    <p:extLst>
      <p:ext uri="{BB962C8B-B14F-4D97-AF65-F5344CB8AC3E}">
        <p14:creationId xmlns:p14="http://schemas.microsoft.com/office/powerpoint/2010/main" val="2508176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6</a:t>
            </a:fld>
            <a:endParaRPr lang="en-US" dirty="0"/>
          </a:p>
        </p:txBody>
      </p:sp>
    </p:spTree>
    <p:extLst>
      <p:ext uri="{BB962C8B-B14F-4D97-AF65-F5344CB8AC3E}">
        <p14:creationId xmlns:p14="http://schemas.microsoft.com/office/powerpoint/2010/main" val="3992742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FFF3603C-6419-4432-A8C5-497C0E6699A4}" type="slidenum">
              <a:rPr lang="en-US" smtClean="0"/>
              <a:t>7</a:t>
            </a:fld>
            <a:endParaRPr lang="en-US" dirty="0"/>
          </a:p>
        </p:txBody>
      </p:sp>
    </p:spTree>
    <p:extLst>
      <p:ext uri="{BB962C8B-B14F-4D97-AF65-F5344CB8AC3E}">
        <p14:creationId xmlns:p14="http://schemas.microsoft.com/office/powerpoint/2010/main" val="2546510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8</a:t>
            </a:fld>
            <a:endParaRPr lang="en-US" dirty="0"/>
          </a:p>
        </p:txBody>
      </p:sp>
    </p:spTree>
    <p:extLst>
      <p:ext uri="{BB962C8B-B14F-4D97-AF65-F5344CB8AC3E}">
        <p14:creationId xmlns:p14="http://schemas.microsoft.com/office/powerpoint/2010/main" val="2752590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F3603C-6419-4432-A8C5-497C0E6699A4}" type="slidenum">
              <a:rPr lang="en-US" smtClean="0"/>
              <a:t>9</a:t>
            </a:fld>
            <a:endParaRPr lang="en-US" dirty="0"/>
          </a:p>
        </p:txBody>
      </p:sp>
    </p:spTree>
    <p:extLst>
      <p:ext uri="{BB962C8B-B14F-4D97-AF65-F5344CB8AC3E}">
        <p14:creationId xmlns:p14="http://schemas.microsoft.com/office/powerpoint/2010/main" val="2752590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0DE98F-4D0C-4166-ADDA-654F241631C2}" type="datetime1">
              <a:rPr lang="en-US" smtClean="0"/>
              <a:t>10/16/2013</a:t>
            </a:fld>
            <a:endParaRPr lang="en-US" dirty="0"/>
          </a:p>
        </p:txBody>
      </p:sp>
      <p:sp>
        <p:nvSpPr>
          <p:cNvPr id="5" name="Footer Placeholder 4"/>
          <p:cNvSpPr>
            <a:spLocks noGrp="1"/>
          </p:cNvSpPr>
          <p:nvPr>
            <p:ph type="ftr" sz="quarter" idx="11"/>
          </p:nvPr>
        </p:nvSpPr>
        <p:spPr/>
        <p:txBody>
          <a:bodyPr/>
          <a:lstStyle/>
          <a:p>
            <a:r>
              <a:rPr lang="en-US" dirty="0" smtClean="0"/>
              <a:t>DRAFT</a:t>
            </a:r>
            <a:endParaRPr lang="en-US" dirty="0"/>
          </a:p>
        </p:txBody>
      </p:sp>
      <p:sp>
        <p:nvSpPr>
          <p:cNvPr id="6" name="Slide Number Placeholder 5"/>
          <p:cNvSpPr>
            <a:spLocks noGrp="1"/>
          </p:cNvSpPr>
          <p:nvPr>
            <p:ph type="sldNum" sz="quarter" idx="12"/>
          </p:nvPr>
        </p:nvSpPr>
        <p:spPr/>
        <p:txBody>
          <a:bodyPr/>
          <a:lstStyle/>
          <a:p>
            <a:fld id="{DF018F63-0656-4C37-9DA2-3819174410DE}"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7B638B-8DC1-4C72-95A3-AB5BBF9B7B5F}" type="datetime1">
              <a:rPr lang="en-US" smtClean="0"/>
              <a:t>10/16/2013</a:t>
            </a:fld>
            <a:endParaRPr lang="en-US" dirty="0"/>
          </a:p>
        </p:txBody>
      </p:sp>
      <p:sp>
        <p:nvSpPr>
          <p:cNvPr id="5" name="Footer Placeholder 4"/>
          <p:cNvSpPr>
            <a:spLocks noGrp="1"/>
          </p:cNvSpPr>
          <p:nvPr>
            <p:ph type="ftr" sz="quarter" idx="11"/>
          </p:nvPr>
        </p:nvSpPr>
        <p:spPr/>
        <p:txBody>
          <a:bodyPr/>
          <a:lstStyle/>
          <a:p>
            <a:r>
              <a:rPr lang="en-US" dirty="0" smtClean="0"/>
              <a:t>DRAFT</a:t>
            </a:r>
            <a:endParaRPr lang="en-US" dirty="0"/>
          </a:p>
        </p:txBody>
      </p:sp>
      <p:sp>
        <p:nvSpPr>
          <p:cNvPr id="6" name="Slide Number Placeholder 5"/>
          <p:cNvSpPr>
            <a:spLocks noGrp="1"/>
          </p:cNvSpPr>
          <p:nvPr>
            <p:ph type="sldNum" sz="quarter" idx="12"/>
          </p:nvPr>
        </p:nvSpPr>
        <p:spPr/>
        <p:txBody>
          <a:bodyPr/>
          <a:lstStyle/>
          <a:p>
            <a:fld id="{DF018F63-0656-4C37-9DA2-3819174410DE}"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132864-FDE9-4319-B1EF-D0B2E3721780}" type="datetime1">
              <a:rPr lang="en-US" smtClean="0"/>
              <a:t>10/16/2013</a:t>
            </a:fld>
            <a:endParaRPr lang="en-US" dirty="0"/>
          </a:p>
        </p:txBody>
      </p:sp>
      <p:sp>
        <p:nvSpPr>
          <p:cNvPr id="5" name="Footer Placeholder 4"/>
          <p:cNvSpPr>
            <a:spLocks noGrp="1"/>
          </p:cNvSpPr>
          <p:nvPr>
            <p:ph type="ftr" sz="quarter" idx="11"/>
          </p:nvPr>
        </p:nvSpPr>
        <p:spPr/>
        <p:txBody>
          <a:bodyPr/>
          <a:lstStyle/>
          <a:p>
            <a:r>
              <a:rPr lang="en-US" dirty="0" smtClean="0"/>
              <a:t>DRAFT</a:t>
            </a:r>
            <a:endParaRPr lang="en-US" dirty="0"/>
          </a:p>
        </p:txBody>
      </p:sp>
      <p:sp>
        <p:nvSpPr>
          <p:cNvPr id="6" name="Slide Number Placeholder 5"/>
          <p:cNvSpPr>
            <a:spLocks noGrp="1"/>
          </p:cNvSpPr>
          <p:nvPr>
            <p:ph type="sldNum" sz="quarter" idx="12"/>
          </p:nvPr>
        </p:nvSpPr>
        <p:spPr/>
        <p:txBody>
          <a:bodyPr/>
          <a:lstStyle/>
          <a:p>
            <a:fld id="{DF018F63-0656-4C37-9DA2-3819174410DE}"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4164AD-76A8-4751-977F-E507A912028A}" type="datetime1">
              <a:rPr lang="en-US" smtClean="0"/>
              <a:t>10/16/2013</a:t>
            </a:fld>
            <a:endParaRPr lang="en-US" dirty="0"/>
          </a:p>
        </p:txBody>
      </p:sp>
      <p:sp>
        <p:nvSpPr>
          <p:cNvPr id="5" name="Footer Placeholder 4"/>
          <p:cNvSpPr>
            <a:spLocks noGrp="1"/>
          </p:cNvSpPr>
          <p:nvPr>
            <p:ph type="ftr" sz="quarter" idx="11"/>
          </p:nvPr>
        </p:nvSpPr>
        <p:spPr/>
        <p:txBody>
          <a:bodyPr/>
          <a:lstStyle/>
          <a:p>
            <a:r>
              <a:rPr lang="en-US" dirty="0" smtClean="0"/>
              <a:t>DRAFT</a:t>
            </a:r>
            <a:endParaRPr lang="en-US" dirty="0"/>
          </a:p>
        </p:txBody>
      </p:sp>
      <p:sp>
        <p:nvSpPr>
          <p:cNvPr id="6" name="Slide Number Placeholder 5"/>
          <p:cNvSpPr>
            <a:spLocks noGrp="1"/>
          </p:cNvSpPr>
          <p:nvPr>
            <p:ph type="sldNum" sz="quarter" idx="12"/>
          </p:nvPr>
        </p:nvSpPr>
        <p:spPr/>
        <p:txBody>
          <a:bodyPr/>
          <a:lstStyle/>
          <a:p>
            <a:fld id="{DF018F63-0656-4C37-9DA2-3819174410DE}"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84B84-F906-4C76-98E6-5DD7A49082DE}" type="datetime1">
              <a:rPr lang="en-US" smtClean="0"/>
              <a:t>10/16/2013</a:t>
            </a:fld>
            <a:endParaRPr lang="en-US" dirty="0"/>
          </a:p>
        </p:txBody>
      </p:sp>
      <p:sp>
        <p:nvSpPr>
          <p:cNvPr id="5" name="Footer Placeholder 4"/>
          <p:cNvSpPr>
            <a:spLocks noGrp="1"/>
          </p:cNvSpPr>
          <p:nvPr>
            <p:ph type="ftr" sz="quarter" idx="11"/>
          </p:nvPr>
        </p:nvSpPr>
        <p:spPr/>
        <p:txBody>
          <a:bodyPr/>
          <a:lstStyle/>
          <a:p>
            <a:r>
              <a:rPr lang="en-US" dirty="0" smtClean="0"/>
              <a:t>DRAFT</a:t>
            </a:r>
            <a:endParaRPr lang="en-US" dirty="0"/>
          </a:p>
        </p:txBody>
      </p:sp>
      <p:sp>
        <p:nvSpPr>
          <p:cNvPr id="6" name="Slide Number Placeholder 5"/>
          <p:cNvSpPr>
            <a:spLocks noGrp="1"/>
          </p:cNvSpPr>
          <p:nvPr>
            <p:ph type="sldNum" sz="quarter" idx="12"/>
          </p:nvPr>
        </p:nvSpPr>
        <p:spPr/>
        <p:txBody>
          <a:bodyPr/>
          <a:lstStyle/>
          <a:p>
            <a:fld id="{DF018F63-0656-4C37-9DA2-3819174410DE}"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834EE3C-5734-449A-B0AD-950A1401D55C}" type="datetime1">
              <a:rPr lang="en-US" smtClean="0"/>
              <a:t>10/16/2013</a:t>
            </a:fld>
            <a:endParaRPr lang="en-US" dirty="0"/>
          </a:p>
        </p:txBody>
      </p:sp>
      <p:sp>
        <p:nvSpPr>
          <p:cNvPr id="6" name="Footer Placeholder 5"/>
          <p:cNvSpPr>
            <a:spLocks noGrp="1"/>
          </p:cNvSpPr>
          <p:nvPr>
            <p:ph type="ftr" sz="quarter" idx="11"/>
          </p:nvPr>
        </p:nvSpPr>
        <p:spPr/>
        <p:txBody>
          <a:bodyPr/>
          <a:lstStyle/>
          <a:p>
            <a:r>
              <a:rPr lang="en-US" dirty="0" smtClean="0"/>
              <a:t>DRAFT</a:t>
            </a:r>
            <a:endParaRPr lang="en-US" dirty="0"/>
          </a:p>
        </p:txBody>
      </p:sp>
      <p:sp>
        <p:nvSpPr>
          <p:cNvPr id="7" name="Slide Number Placeholder 6"/>
          <p:cNvSpPr>
            <a:spLocks noGrp="1"/>
          </p:cNvSpPr>
          <p:nvPr>
            <p:ph type="sldNum" sz="quarter" idx="12"/>
          </p:nvPr>
        </p:nvSpPr>
        <p:spPr/>
        <p:txBody>
          <a:bodyPr/>
          <a:lstStyle/>
          <a:p>
            <a:fld id="{DF018F63-0656-4C37-9DA2-3819174410DE}"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9330133-2F90-42B8-ADD9-71581F6D9905}" type="datetime1">
              <a:rPr lang="en-US" smtClean="0"/>
              <a:t>10/16/2013</a:t>
            </a:fld>
            <a:endParaRPr lang="en-US" dirty="0"/>
          </a:p>
        </p:txBody>
      </p:sp>
      <p:sp>
        <p:nvSpPr>
          <p:cNvPr id="8" name="Footer Placeholder 7"/>
          <p:cNvSpPr>
            <a:spLocks noGrp="1"/>
          </p:cNvSpPr>
          <p:nvPr>
            <p:ph type="ftr" sz="quarter" idx="11"/>
          </p:nvPr>
        </p:nvSpPr>
        <p:spPr/>
        <p:txBody>
          <a:bodyPr/>
          <a:lstStyle/>
          <a:p>
            <a:r>
              <a:rPr lang="en-US" dirty="0" smtClean="0"/>
              <a:t>DRAFT</a:t>
            </a:r>
            <a:endParaRPr lang="en-US" dirty="0"/>
          </a:p>
        </p:txBody>
      </p:sp>
      <p:sp>
        <p:nvSpPr>
          <p:cNvPr id="9" name="Slide Number Placeholder 8"/>
          <p:cNvSpPr>
            <a:spLocks noGrp="1"/>
          </p:cNvSpPr>
          <p:nvPr>
            <p:ph type="sldNum" sz="quarter" idx="12"/>
          </p:nvPr>
        </p:nvSpPr>
        <p:spPr/>
        <p:txBody>
          <a:bodyPr/>
          <a:lstStyle/>
          <a:p>
            <a:fld id="{DF018F63-0656-4C37-9DA2-3819174410DE}"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B84FCF-8EBB-486B-8A52-47F8AEDDB715}" type="datetime1">
              <a:rPr lang="en-US" smtClean="0"/>
              <a:t>10/16/2013</a:t>
            </a:fld>
            <a:endParaRPr lang="en-US" dirty="0"/>
          </a:p>
        </p:txBody>
      </p:sp>
      <p:sp>
        <p:nvSpPr>
          <p:cNvPr id="4" name="Footer Placeholder 3"/>
          <p:cNvSpPr>
            <a:spLocks noGrp="1"/>
          </p:cNvSpPr>
          <p:nvPr>
            <p:ph type="ftr" sz="quarter" idx="11"/>
          </p:nvPr>
        </p:nvSpPr>
        <p:spPr/>
        <p:txBody>
          <a:bodyPr/>
          <a:lstStyle/>
          <a:p>
            <a:r>
              <a:rPr lang="en-US" dirty="0" smtClean="0"/>
              <a:t>DRAFT</a:t>
            </a:r>
            <a:endParaRPr lang="en-US" dirty="0"/>
          </a:p>
        </p:txBody>
      </p:sp>
      <p:sp>
        <p:nvSpPr>
          <p:cNvPr id="5" name="Slide Number Placeholder 4"/>
          <p:cNvSpPr>
            <a:spLocks noGrp="1"/>
          </p:cNvSpPr>
          <p:nvPr>
            <p:ph type="sldNum" sz="quarter" idx="12"/>
          </p:nvPr>
        </p:nvSpPr>
        <p:spPr/>
        <p:txBody>
          <a:bodyPr/>
          <a:lstStyle/>
          <a:p>
            <a:fld id="{DF018F63-0656-4C37-9DA2-3819174410DE}"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9EE93-226E-4C45-A0DC-EBCBDB94DCD6}" type="datetime1">
              <a:rPr lang="en-US" smtClean="0"/>
              <a:t>10/16/2013</a:t>
            </a:fld>
            <a:endParaRPr lang="en-US" dirty="0"/>
          </a:p>
        </p:txBody>
      </p:sp>
      <p:sp>
        <p:nvSpPr>
          <p:cNvPr id="3" name="Footer Placeholder 2"/>
          <p:cNvSpPr>
            <a:spLocks noGrp="1"/>
          </p:cNvSpPr>
          <p:nvPr>
            <p:ph type="ftr" sz="quarter" idx="11"/>
          </p:nvPr>
        </p:nvSpPr>
        <p:spPr/>
        <p:txBody>
          <a:bodyPr/>
          <a:lstStyle/>
          <a:p>
            <a:r>
              <a:rPr lang="en-US" dirty="0" smtClean="0"/>
              <a:t>DRAFT</a:t>
            </a:r>
            <a:endParaRPr lang="en-US" dirty="0"/>
          </a:p>
        </p:txBody>
      </p:sp>
      <p:sp>
        <p:nvSpPr>
          <p:cNvPr id="4" name="Slide Number Placeholder 3"/>
          <p:cNvSpPr>
            <a:spLocks noGrp="1"/>
          </p:cNvSpPr>
          <p:nvPr>
            <p:ph type="sldNum" sz="quarter" idx="12"/>
          </p:nvPr>
        </p:nvSpPr>
        <p:spPr/>
        <p:txBody>
          <a:bodyPr/>
          <a:lstStyle/>
          <a:p>
            <a:fld id="{DF018F63-0656-4C37-9DA2-3819174410DE}"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98EAB-BAE6-4776-917A-53D6251EE733}" type="datetime1">
              <a:rPr lang="en-US" smtClean="0"/>
              <a:t>10/16/2013</a:t>
            </a:fld>
            <a:endParaRPr lang="en-US" dirty="0"/>
          </a:p>
        </p:txBody>
      </p:sp>
      <p:sp>
        <p:nvSpPr>
          <p:cNvPr id="6" name="Footer Placeholder 5"/>
          <p:cNvSpPr>
            <a:spLocks noGrp="1"/>
          </p:cNvSpPr>
          <p:nvPr>
            <p:ph type="ftr" sz="quarter" idx="11"/>
          </p:nvPr>
        </p:nvSpPr>
        <p:spPr/>
        <p:txBody>
          <a:bodyPr/>
          <a:lstStyle/>
          <a:p>
            <a:r>
              <a:rPr lang="en-US" dirty="0" smtClean="0"/>
              <a:t>DRAFT</a:t>
            </a:r>
            <a:endParaRPr lang="en-US" dirty="0"/>
          </a:p>
        </p:txBody>
      </p:sp>
      <p:sp>
        <p:nvSpPr>
          <p:cNvPr id="7" name="Slide Number Placeholder 6"/>
          <p:cNvSpPr>
            <a:spLocks noGrp="1"/>
          </p:cNvSpPr>
          <p:nvPr>
            <p:ph type="sldNum" sz="quarter" idx="12"/>
          </p:nvPr>
        </p:nvSpPr>
        <p:spPr/>
        <p:txBody>
          <a:bodyPr/>
          <a:lstStyle/>
          <a:p>
            <a:fld id="{DF018F63-0656-4C37-9DA2-3819174410DE}"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00A9FF-9ED6-4972-B7D3-615D4C6A9AD2}" type="datetime1">
              <a:rPr lang="en-US" smtClean="0"/>
              <a:t>10/16/2013</a:t>
            </a:fld>
            <a:endParaRPr lang="en-US" dirty="0"/>
          </a:p>
        </p:txBody>
      </p:sp>
      <p:sp>
        <p:nvSpPr>
          <p:cNvPr id="6" name="Footer Placeholder 5"/>
          <p:cNvSpPr>
            <a:spLocks noGrp="1"/>
          </p:cNvSpPr>
          <p:nvPr>
            <p:ph type="ftr" sz="quarter" idx="11"/>
          </p:nvPr>
        </p:nvSpPr>
        <p:spPr/>
        <p:txBody>
          <a:bodyPr/>
          <a:lstStyle/>
          <a:p>
            <a:r>
              <a:rPr lang="en-US" dirty="0" smtClean="0"/>
              <a:t>DRAFT</a:t>
            </a:r>
            <a:endParaRPr lang="en-US" dirty="0"/>
          </a:p>
        </p:txBody>
      </p:sp>
      <p:sp>
        <p:nvSpPr>
          <p:cNvPr id="7" name="Slide Number Placeholder 6"/>
          <p:cNvSpPr>
            <a:spLocks noGrp="1"/>
          </p:cNvSpPr>
          <p:nvPr>
            <p:ph type="sldNum" sz="quarter" idx="12"/>
          </p:nvPr>
        </p:nvSpPr>
        <p:spPr/>
        <p:txBody>
          <a:bodyPr/>
          <a:lstStyle/>
          <a:p>
            <a:fld id="{DF018F63-0656-4C37-9DA2-3819174410DE}"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F39E5D91-63E8-49C4-AC5E-CA6AF88835FD}" type="datetime1">
              <a:rPr lang="en-US" smtClean="0"/>
              <a:t>10/16/2013</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dirty="0" smtClean="0"/>
              <a:t>DRAFT</a:t>
            </a: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F018F63-0656-4C37-9DA2-3819174410DE}"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a:xfrm>
            <a:off x="1953121" y="685800"/>
            <a:ext cx="7038479" cy="2666541"/>
          </a:xfrm>
        </p:spPr>
        <p:txBody>
          <a:bodyPr/>
          <a:lstStyle/>
          <a:p>
            <a:r>
              <a:rPr lang="en-US" sz="2800" dirty="0" smtClean="0"/>
              <a:t>The Massachusetts integrated Plan </a:t>
            </a:r>
            <a:r>
              <a:rPr lang="en-US" sz="2800" dirty="0"/>
              <a:t>to Prevent and End Homelessness among </a:t>
            </a:r>
            <a:r>
              <a:rPr lang="en-US" sz="2800" dirty="0" smtClean="0"/>
              <a:t>Veterans</a:t>
            </a:r>
            <a:r>
              <a:rPr lang="en-US" sz="1600" dirty="0"/>
              <a:t/>
            </a:r>
            <a:br>
              <a:rPr lang="en-US" sz="1600" dirty="0"/>
            </a:br>
            <a:r>
              <a:rPr lang="en-US" sz="1600" dirty="0" smtClean="0"/>
              <a:t/>
            </a:r>
            <a:br>
              <a:rPr lang="en-US" sz="1600" dirty="0" smtClean="0"/>
            </a:br>
            <a:r>
              <a:rPr lang="en-US" sz="1600" dirty="0"/>
              <a:t/>
            </a:r>
            <a:br>
              <a:rPr lang="en-US" sz="1600" dirty="0"/>
            </a:br>
            <a:endParaRPr lang="en-US" sz="1800" dirty="0"/>
          </a:p>
        </p:txBody>
      </p:sp>
      <p:sp>
        <p:nvSpPr>
          <p:cNvPr id="4" name="Slide Number Placeholder 3"/>
          <p:cNvSpPr>
            <a:spLocks noGrp="1"/>
          </p:cNvSpPr>
          <p:nvPr>
            <p:ph type="sldNum" sz="quarter" idx="12"/>
          </p:nvPr>
        </p:nvSpPr>
        <p:spPr/>
        <p:txBody>
          <a:bodyPr/>
          <a:lstStyle/>
          <a:p>
            <a:fld id="{DF018F63-0656-4C37-9DA2-3819174410DE}" type="slidenum">
              <a:rPr lang="en-US" smtClean="0"/>
              <a:t>1</a:t>
            </a:fld>
            <a:endParaRPr lang="en-US"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533400"/>
            <a:ext cx="1419721" cy="1783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7524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Implementation Plan</a:t>
            </a:r>
            <a:br>
              <a:rPr lang="en-US" dirty="0" smtClean="0"/>
            </a:br>
            <a:r>
              <a:rPr lang="en-US" sz="2800" dirty="0" smtClean="0"/>
              <a:t>Working Groups</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sz="1400" dirty="0" smtClean="0"/>
          </a:p>
          <a:p>
            <a:r>
              <a:rPr lang="en-US" dirty="0" smtClean="0"/>
              <a:t>The Steering Committee has established working groups to advance each of the plan’s goals:</a:t>
            </a:r>
          </a:p>
          <a:p>
            <a:pPr lvl="1"/>
            <a:r>
              <a:rPr lang="en-US" sz="1800" dirty="0" smtClean="0"/>
              <a:t>Housing</a:t>
            </a:r>
          </a:p>
          <a:p>
            <a:pPr lvl="1"/>
            <a:r>
              <a:rPr lang="en-US" sz="1800" dirty="0" smtClean="0"/>
              <a:t>Prevention</a:t>
            </a:r>
          </a:p>
          <a:p>
            <a:pPr lvl="1"/>
            <a:r>
              <a:rPr lang="en-US" sz="1800" dirty="0" smtClean="0"/>
              <a:t>Intervention</a:t>
            </a:r>
          </a:p>
          <a:p>
            <a:pPr lvl="1"/>
            <a:r>
              <a:rPr lang="en-US" sz="1800" dirty="0" smtClean="0"/>
              <a:t>Partnerships</a:t>
            </a:r>
          </a:p>
          <a:p>
            <a:pPr lvl="1"/>
            <a:r>
              <a:rPr lang="en-US" sz="1800" dirty="0" smtClean="0"/>
              <a:t>Data</a:t>
            </a:r>
          </a:p>
          <a:p>
            <a:pPr marL="274320" lvl="1" indent="0">
              <a:buNone/>
            </a:pPr>
            <a:endParaRPr lang="en-US" sz="1800" dirty="0" smtClean="0"/>
          </a:p>
          <a:p>
            <a:r>
              <a:rPr lang="en-US" dirty="0" smtClean="0"/>
              <a:t>Comprised of key federal, state, municipal partners, as well as nonprofits and statewide advocacy organizations. </a:t>
            </a:r>
          </a:p>
          <a:p>
            <a:endParaRPr lang="en-US" dirty="0" smtClean="0"/>
          </a:p>
          <a:p>
            <a:r>
              <a:rPr lang="en-US" dirty="0" smtClean="0"/>
              <a:t>Report against Action Plan items to Steering Committee every 6 weeks 	</a:t>
            </a:r>
          </a:p>
        </p:txBody>
      </p:sp>
      <p:sp>
        <p:nvSpPr>
          <p:cNvPr id="4" name="Slide Number Placeholder 3"/>
          <p:cNvSpPr>
            <a:spLocks noGrp="1"/>
          </p:cNvSpPr>
          <p:nvPr>
            <p:ph type="sldNum" sz="quarter" idx="12"/>
          </p:nvPr>
        </p:nvSpPr>
        <p:spPr/>
        <p:txBody>
          <a:bodyPr/>
          <a:lstStyle/>
          <a:p>
            <a:fld id="{DF018F63-0656-4C37-9DA2-3819174410DE}" type="slidenum">
              <a:rPr lang="en-US" smtClean="0"/>
              <a:t>10</a:t>
            </a:fld>
            <a:endParaRPr lang="en-US" dirty="0"/>
          </a:p>
        </p:txBody>
      </p:sp>
    </p:spTree>
    <p:extLst>
      <p:ext uri="{BB962C8B-B14F-4D97-AF65-F5344CB8AC3E}">
        <p14:creationId xmlns:p14="http://schemas.microsoft.com/office/powerpoint/2010/main" val="42123218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Partnerships Working Group</a:t>
            </a:r>
            <a:endParaRPr lang="en-US" dirty="0"/>
          </a:p>
        </p:txBody>
      </p:sp>
      <p:sp>
        <p:nvSpPr>
          <p:cNvPr id="3" name="Content Placeholder 2"/>
          <p:cNvSpPr>
            <a:spLocks noGrp="1"/>
          </p:cNvSpPr>
          <p:nvPr>
            <p:ph idx="1"/>
          </p:nvPr>
        </p:nvSpPr>
        <p:spPr/>
        <p:txBody>
          <a:bodyPr>
            <a:normAutofit/>
          </a:bodyPr>
          <a:lstStyle/>
          <a:p>
            <a:r>
              <a:rPr lang="en-US" sz="2000" dirty="0" smtClean="0"/>
              <a:t>Chaired by Liz Rogers, ICHH and Stephanie Harrington, HUD</a:t>
            </a:r>
          </a:p>
          <a:p>
            <a:r>
              <a:rPr lang="en-US" sz="2000" dirty="0" smtClean="0"/>
              <a:t>Additional Participants:</a:t>
            </a:r>
          </a:p>
          <a:p>
            <a:pPr lvl="1"/>
            <a:r>
              <a:rPr lang="en-US" sz="1600" dirty="0" smtClean="0"/>
              <a:t>Regional Housing Network</a:t>
            </a:r>
          </a:p>
          <a:p>
            <a:pPr lvl="1"/>
            <a:r>
              <a:rPr lang="en-US" sz="1600" dirty="0" smtClean="0"/>
              <a:t>City of Boston – Boston </a:t>
            </a:r>
            <a:r>
              <a:rPr lang="en-US" sz="1600" dirty="0" err="1" smtClean="0"/>
              <a:t>CoC</a:t>
            </a:r>
            <a:endParaRPr lang="en-US" sz="1600" dirty="0" smtClean="0"/>
          </a:p>
          <a:p>
            <a:pPr lvl="1"/>
            <a:r>
              <a:rPr lang="en-US" sz="1600" dirty="0" smtClean="0"/>
              <a:t>Central MA Housing Alliance – Worcester </a:t>
            </a:r>
            <a:r>
              <a:rPr lang="en-US" sz="1600" dirty="0" err="1" smtClean="0"/>
              <a:t>CoC</a:t>
            </a:r>
            <a:endParaRPr lang="en-US" sz="1600" dirty="0" smtClean="0"/>
          </a:p>
          <a:p>
            <a:pPr lvl="1"/>
            <a:r>
              <a:rPr lang="en-US" sz="1600" dirty="0" err="1" smtClean="0"/>
              <a:t>Hilltown</a:t>
            </a:r>
            <a:r>
              <a:rPr lang="en-US" sz="1600" dirty="0" smtClean="0"/>
              <a:t> CDC – Three County Rural </a:t>
            </a:r>
            <a:r>
              <a:rPr lang="en-US" sz="1600" dirty="0" err="1" smtClean="0"/>
              <a:t>CoC</a:t>
            </a:r>
            <a:endParaRPr lang="en-US" sz="1600" dirty="0" smtClean="0"/>
          </a:p>
          <a:p>
            <a:pPr lvl="1"/>
            <a:r>
              <a:rPr lang="en-US" sz="1600" dirty="0" smtClean="0"/>
              <a:t>Veterans Service Officers Association</a:t>
            </a:r>
          </a:p>
          <a:p>
            <a:pPr lvl="1"/>
            <a:r>
              <a:rPr lang="en-US" sz="1600" dirty="0" smtClean="0"/>
              <a:t>VA</a:t>
            </a:r>
          </a:p>
          <a:p>
            <a:pPr lvl="1"/>
            <a:r>
              <a:rPr lang="en-US" sz="1600" dirty="0" err="1" smtClean="0"/>
              <a:t>MassNAHRO</a:t>
            </a:r>
            <a:endParaRPr lang="en-US" sz="1600" dirty="0" smtClean="0"/>
          </a:p>
          <a:p>
            <a:pPr lvl="1"/>
            <a:r>
              <a:rPr lang="en-US" sz="1600" dirty="0" smtClean="0"/>
              <a:t>City of Newton VSO</a:t>
            </a:r>
          </a:p>
          <a:p>
            <a:pPr lvl="1"/>
            <a:r>
              <a:rPr lang="en-US" sz="1600" dirty="0" smtClean="0"/>
              <a:t>Merrimack Valley Regional Network to End Homelessness</a:t>
            </a:r>
          </a:p>
          <a:p>
            <a:pPr lvl="1"/>
            <a:r>
              <a:rPr lang="en-US" sz="1600" dirty="0" smtClean="0"/>
              <a:t>Western MA Regional Network to End Homelessness</a:t>
            </a:r>
          </a:p>
          <a:p>
            <a:pPr lvl="1"/>
            <a:r>
              <a:rPr lang="en-US" sz="1600" dirty="0" smtClean="0"/>
              <a:t>Homes for Families</a:t>
            </a:r>
          </a:p>
          <a:p>
            <a:pPr lvl="1"/>
            <a:endParaRPr lang="en-US" sz="1600" dirty="0" smtClean="0"/>
          </a:p>
        </p:txBody>
      </p:sp>
      <p:sp>
        <p:nvSpPr>
          <p:cNvPr id="4" name="Slide Number Placeholder 3"/>
          <p:cNvSpPr>
            <a:spLocks noGrp="1"/>
          </p:cNvSpPr>
          <p:nvPr>
            <p:ph type="sldNum" sz="quarter" idx="12"/>
          </p:nvPr>
        </p:nvSpPr>
        <p:spPr/>
        <p:txBody>
          <a:bodyPr/>
          <a:lstStyle/>
          <a:p>
            <a:fld id="{DF018F63-0656-4C37-9DA2-3819174410DE}" type="slidenum">
              <a:rPr lang="en-US" smtClean="0"/>
              <a:t>11</a:t>
            </a:fld>
            <a:endParaRPr lang="en-US" dirty="0"/>
          </a:p>
        </p:txBody>
      </p:sp>
    </p:spTree>
    <p:extLst>
      <p:ext uri="{BB962C8B-B14F-4D97-AF65-F5344CB8AC3E}">
        <p14:creationId xmlns:p14="http://schemas.microsoft.com/office/powerpoint/2010/main" val="2255040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Partnerships Working Group: Action Items</a:t>
            </a:r>
            <a:endParaRPr lang="en-US" dirty="0"/>
          </a:p>
        </p:txBody>
      </p:sp>
      <p:sp>
        <p:nvSpPr>
          <p:cNvPr id="3" name="Content Placeholder 2"/>
          <p:cNvSpPr>
            <a:spLocks noGrp="1"/>
          </p:cNvSpPr>
          <p:nvPr>
            <p:ph idx="1"/>
          </p:nvPr>
        </p:nvSpPr>
        <p:spPr/>
        <p:txBody>
          <a:bodyPr>
            <a:normAutofit/>
          </a:bodyPr>
          <a:lstStyle/>
          <a:p>
            <a:pPr marL="617220" lvl="1" indent="-342900">
              <a:buFont typeface="+mj-lt"/>
              <a:buAutoNum type="arabicPeriod"/>
            </a:pPr>
            <a:r>
              <a:rPr lang="en-US" sz="1800" dirty="0" smtClean="0"/>
              <a:t>Engage federal agency participation through New England Regional Federal Interagency Council on Homelessness.</a:t>
            </a:r>
          </a:p>
          <a:p>
            <a:pPr marL="617220" lvl="1" indent="-342900">
              <a:buFont typeface="+mj-lt"/>
              <a:buAutoNum type="arabicPeriod"/>
            </a:pPr>
            <a:r>
              <a:rPr lang="en-US" sz="1800" dirty="0" smtClean="0"/>
              <a:t>Partner with each Regional Network to establish veterans working groups to implement regional strategies associated with each of the plan’s goals.</a:t>
            </a:r>
          </a:p>
          <a:p>
            <a:pPr marL="617220" lvl="1" indent="-342900">
              <a:buFont typeface="+mj-lt"/>
              <a:buAutoNum type="arabicPeriod"/>
            </a:pPr>
            <a:r>
              <a:rPr lang="en-US" sz="1800" b="1" dirty="0" smtClean="0"/>
              <a:t>Provide TA to </a:t>
            </a:r>
            <a:r>
              <a:rPr lang="en-US" sz="1800" b="1" dirty="0" err="1" smtClean="0"/>
              <a:t>CoCs</a:t>
            </a:r>
            <a:r>
              <a:rPr lang="en-US" sz="1800" b="1" dirty="0" smtClean="0"/>
              <a:t> by sharing best practices and ensuring federal and state participation</a:t>
            </a:r>
            <a:r>
              <a:rPr lang="en-US" sz="1800" dirty="0" smtClean="0"/>
              <a:t>.</a:t>
            </a:r>
          </a:p>
          <a:p>
            <a:pPr marL="617220" lvl="1" indent="-342900">
              <a:buFont typeface="+mj-lt"/>
              <a:buAutoNum type="arabicPeriod"/>
            </a:pPr>
            <a:r>
              <a:rPr lang="en-US" sz="1800" dirty="0" smtClean="0"/>
              <a:t>Identify and expand community capacity to serve veterans, including participation in regional planning and contracting opportunities.</a:t>
            </a:r>
          </a:p>
          <a:p>
            <a:pPr marL="617220" lvl="1" indent="-342900">
              <a:buFont typeface="+mj-lt"/>
              <a:buAutoNum type="arabicPeriod"/>
            </a:pPr>
            <a:r>
              <a:rPr lang="en-US" sz="1800" dirty="0" smtClean="0"/>
              <a:t>Enhance engagement of statewide stakeholder organizations in plan implementation, including </a:t>
            </a:r>
            <a:r>
              <a:rPr lang="en-US" sz="1800" dirty="0" err="1" smtClean="0"/>
              <a:t>MassNAHRO</a:t>
            </a:r>
            <a:r>
              <a:rPr lang="en-US" sz="1800" dirty="0" smtClean="0"/>
              <a:t>, Regional Housing Network, MHSA, philanthropies, VSOA.</a:t>
            </a:r>
          </a:p>
          <a:p>
            <a:pPr marL="617220" lvl="1" indent="-342900">
              <a:buFont typeface="+mj-lt"/>
              <a:buAutoNum type="arabicPeriod"/>
            </a:pPr>
            <a:r>
              <a:rPr lang="en-US" sz="1800" dirty="0" smtClean="0"/>
              <a:t>Enhance organizations’ capacity to connect VA-eligible and ineligible veterans to housing, benefits, and employment.</a:t>
            </a:r>
          </a:p>
          <a:p>
            <a:pPr marL="617220" lvl="1" indent="-342900">
              <a:buFont typeface="+mj-lt"/>
              <a:buAutoNum type="arabicPeriod"/>
            </a:pPr>
            <a:r>
              <a:rPr lang="en-US" sz="1800" dirty="0" smtClean="0"/>
              <a:t>Enhance awareness and capacity among community partners, such as first responders, food pantries, food stamp workers, housing authorities, shelters to improve screening and referrals.</a:t>
            </a:r>
          </a:p>
        </p:txBody>
      </p:sp>
      <p:sp>
        <p:nvSpPr>
          <p:cNvPr id="4" name="Slide Number Placeholder 3"/>
          <p:cNvSpPr>
            <a:spLocks noGrp="1"/>
          </p:cNvSpPr>
          <p:nvPr>
            <p:ph type="sldNum" sz="quarter" idx="12"/>
          </p:nvPr>
        </p:nvSpPr>
        <p:spPr/>
        <p:txBody>
          <a:bodyPr/>
          <a:lstStyle/>
          <a:p>
            <a:fld id="{DF018F63-0656-4C37-9DA2-3819174410DE}" type="slidenum">
              <a:rPr lang="en-US" smtClean="0"/>
              <a:t>12</a:t>
            </a:fld>
            <a:endParaRPr lang="en-US" dirty="0"/>
          </a:p>
        </p:txBody>
      </p:sp>
    </p:spTree>
    <p:extLst>
      <p:ext uri="{BB962C8B-B14F-4D97-AF65-F5344CB8AC3E}">
        <p14:creationId xmlns:p14="http://schemas.microsoft.com/office/powerpoint/2010/main" val="38953231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Next Steps</a:t>
            </a:r>
            <a:endParaRPr lang="en-US" dirty="0"/>
          </a:p>
        </p:txBody>
      </p:sp>
      <p:sp>
        <p:nvSpPr>
          <p:cNvPr id="3" name="Content Placeholder 2"/>
          <p:cNvSpPr>
            <a:spLocks noGrp="1"/>
          </p:cNvSpPr>
          <p:nvPr>
            <p:ph idx="1"/>
          </p:nvPr>
        </p:nvSpPr>
        <p:spPr/>
        <p:txBody>
          <a:bodyPr>
            <a:normAutofit lnSpcReduction="10000"/>
          </a:bodyPr>
          <a:lstStyle/>
          <a:p>
            <a:pPr lvl="1"/>
            <a:r>
              <a:rPr lang="en-US" b="1" dirty="0" smtClean="0"/>
              <a:t>Begin meeting with </a:t>
            </a:r>
            <a:r>
              <a:rPr lang="en-US" b="1" dirty="0" err="1" smtClean="0"/>
              <a:t>CoCs</a:t>
            </a:r>
            <a:r>
              <a:rPr lang="en-US" b="1" dirty="0" smtClean="0"/>
              <a:t> and Regional Networks to establish veterans working groups, present statewide plan, and begin collecting data on the number of veterans housed. </a:t>
            </a:r>
          </a:p>
          <a:p>
            <a:pPr lvl="2"/>
            <a:r>
              <a:rPr lang="en-US" dirty="0" smtClean="0"/>
              <a:t>We acknowledge that some </a:t>
            </a:r>
            <a:r>
              <a:rPr lang="en-US" dirty="0" err="1" smtClean="0"/>
              <a:t>CoCs</a:t>
            </a:r>
            <a:r>
              <a:rPr lang="en-US" dirty="0" smtClean="0"/>
              <a:t>/Networks have dedicated more energy to the veterans subpopulation than others. We want to identify and enhance those local efforts, and coordinate among Networks and </a:t>
            </a:r>
            <a:r>
              <a:rPr lang="en-US" dirty="0" err="1" smtClean="0"/>
              <a:t>CoCs</a:t>
            </a:r>
            <a:r>
              <a:rPr lang="en-US" dirty="0" smtClean="0"/>
              <a:t>. </a:t>
            </a:r>
          </a:p>
          <a:p>
            <a:pPr marL="274320" lvl="1" indent="0">
              <a:buNone/>
            </a:pPr>
            <a:endParaRPr lang="en-US" dirty="0" smtClean="0"/>
          </a:p>
          <a:p>
            <a:pPr lvl="1"/>
            <a:r>
              <a:rPr lang="en-US" b="1" dirty="0"/>
              <a:t>Assist </a:t>
            </a:r>
            <a:r>
              <a:rPr lang="en-US" b="1" dirty="0" err="1"/>
              <a:t>CoCs</a:t>
            </a:r>
            <a:r>
              <a:rPr lang="en-US" b="1" dirty="0"/>
              <a:t> and VSOs to work more effectively together</a:t>
            </a:r>
            <a:r>
              <a:rPr lang="en-US" dirty="0"/>
              <a:t>.</a:t>
            </a:r>
          </a:p>
          <a:p>
            <a:pPr lvl="1"/>
            <a:endParaRPr lang="en-US" dirty="0" smtClean="0"/>
          </a:p>
          <a:p>
            <a:pPr lvl="1"/>
            <a:r>
              <a:rPr lang="en-US" dirty="0" smtClean="0"/>
              <a:t>Train Veterans Service Officers on the plan and strategies for connecting homeless veterans to housing and benefits.</a:t>
            </a:r>
          </a:p>
          <a:p>
            <a:pPr marL="274320" lvl="1" indent="0">
              <a:buNone/>
            </a:pPr>
            <a:endParaRPr lang="en-US" dirty="0" smtClean="0"/>
          </a:p>
          <a:p>
            <a:pPr lvl="1"/>
            <a:r>
              <a:rPr lang="en-US" dirty="0" smtClean="0"/>
              <a:t>Identify additional opportunities to expand partnerships and support local/regional efforts to implement plan goals.</a:t>
            </a:r>
          </a:p>
          <a:p>
            <a:pPr lvl="1"/>
            <a:endParaRPr lang="en-US" sz="1800" dirty="0" smtClean="0"/>
          </a:p>
        </p:txBody>
      </p:sp>
      <p:sp>
        <p:nvSpPr>
          <p:cNvPr id="4" name="Slide Number Placeholder 3"/>
          <p:cNvSpPr>
            <a:spLocks noGrp="1"/>
          </p:cNvSpPr>
          <p:nvPr>
            <p:ph type="sldNum" sz="quarter" idx="12"/>
          </p:nvPr>
        </p:nvSpPr>
        <p:spPr/>
        <p:txBody>
          <a:bodyPr/>
          <a:lstStyle/>
          <a:p>
            <a:fld id="{DF018F63-0656-4C37-9DA2-3819174410DE}" type="slidenum">
              <a:rPr lang="en-US" smtClean="0"/>
              <a:t>13</a:t>
            </a:fld>
            <a:endParaRPr lang="en-US" dirty="0"/>
          </a:p>
        </p:txBody>
      </p:sp>
    </p:spTree>
    <p:extLst>
      <p:ext uri="{BB962C8B-B14F-4D97-AF65-F5344CB8AC3E}">
        <p14:creationId xmlns:p14="http://schemas.microsoft.com/office/powerpoint/2010/main" val="29693720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Next Steps: Launching Signature Initiatives</a:t>
            </a:r>
            <a:endParaRPr lang="en-US" dirty="0"/>
          </a:p>
        </p:txBody>
      </p:sp>
      <p:sp>
        <p:nvSpPr>
          <p:cNvPr id="3" name="Content Placeholder 2"/>
          <p:cNvSpPr>
            <a:spLocks noGrp="1"/>
          </p:cNvSpPr>
          <p:nvPr>
            <p:ph idx="1"/>
          </p:nvPr>
        </p:nvSpPr>
        <p:spPr>
          <a:xfrm>
            <a:off x="457200" y="1828800"/>
            <a:ext cx="8229600" cy="4876800"/>
          </a:xfrm>
        </p:spPr>
        <p:txBody>
          <a:bodyPr>
            <a:normAutofit/>
          </a:bodyPr>
          <a:lstStyle/>
          <a:p>
            <a:pPr marL="274320" lvl="1" indent="0">
              <a:buNone/>
            </a:pPr>
            <a:r>
              <a:rPr lang="en-US" sz="2400" b="1" dirty="0" smtClean="0"/>
              <a:t>Developing a list of Homeless Veterans:</a:t>
            </a:r>
          </a:p>
          <a:p>
            <a:pPr marL="274320" lvl="1" indent="0">
              <a:buNone/>
            </a:pPr>
            <a:endParaRPr lang="en-US" sz="1800" b="1" dirty="0"/>
          </a:p>
          <a:p>
            <a:pPr lvl="1"/>
            <a:r>
              <a:rPr lang="en-US" sz="1800" dirty="0" smtClean="0"/>
              <a:t>Can help prioritize resources, avoid duplication of effort, and track progress</a:t>
            </a:r>
          </a:p>
          <a:p>
            <a:pPr lvl="1"/>
            <a:endParaRPr lang="en-US" sz="1800" dirty="0" smtClean="0"/>
          </a:p>
          <a:p>
            <a:pPr marL="617220" lvl="1" indent="-342900">
              <a:buFont typeface="+mj-lt"/>
              <a:buAutoNum type="arabicPeriod"/>
            </a:pPr>
            <a:r>
              <a:rPr lang="en-US" sz="1800" dirty="0" smtClean="0"/>
              <a:t>Use data warehouse or run query from HMIS to identify master list of all homeless veterans with open enrollments in </a:t>
            </a:r>
            <a:r>
              <a:rPr lang="en-US" sz="1800" dirty="0" err="1" smtClean="0"/>
              <a:t>CoC</a:t>
            </a:r>
            <a:r>
              <a:rPr lang="en-US" sz="1800" dirty="0" smtClean="0"/>
              <a:t> partner programs</a:t>
            </a:r>
          </a:p>
          <a:p>
            <a:pPr marL="617220" lvl="1" indent="-342900">
              <a:buFont typeface="+mj-lt"/>
              <a:buAutoNum type="arabicPeriod"/>
            </a:pPr>
            <a:r>
              <a:rPr lang="en-US" sz="1800" dirty="0" smtClean="0"/>
              <a:t>Provide list to all providers that sign data-sharing agreement</a:t>
            </a:r>
          </a:p>
          <a:p>
            <a:pPr marL="617220" lvl="1" indent="-342900">
              <a:buFont typeface="+mj-lt"/>
              <a:buAutoNum type="arabicPeriod"/>
            </a:pPr>
            <a:r>
              <a:rPr lang="en-US" sz="1800" dirty="0" smtClean="0"/>
              <a:t>Assign each veteran to a primary service provider who will execute release of information with clients to share info with other providers they may have seen.</a:t>
            </a:r>
          </a:p>
          <a:p>
            <a:pPr marL="617220" lvl="1" indent="-342900">
              <a:buFont typeface="+mj-lt"/>
              <a:buAutoNum type="arabicPeriod"/>
            </a:pPr>
            <a:r>
              <a:rPr lang="en-US" sz="1800" dirty="0" smtClean="0"/>
              <a:t>Update list quarterly to clean data and ensure any new veterans are assigned a primary provider.</a:t>
            </a:r>
          </a:p>
        </p:txBody>
      </p:sp>
      <p:sp>
        <p:nvSpPr>
          <p:cNvPr id="4" name="Slide Number Placeholder 3"/>
          <p:cNvSpPr>
            <a:spLocks noGrp="1"/>
          </p:cNvSpPr>
          <p:nvPr>
            <p:ph type="sldNum" sz="quarter" idx="12"/>
          </p:nvPr>
        </p:nvSpPr>
        <p:spPr/>
        <p:txBody>
          <a:bodyPr/>
          <a:lstStyle/>
          <a:p>
            <a:fld id="{DF018F63-0656-4C37-9DA2-3819174410DE}" type="slidenum">
              <a:rPr lang="en-US" smtClean="0"/>
              <a:t>14</a:t>
            </a:fld>
            <a:endParaRPr lang="en-US" dirty="0"/>
          </a:p>
        </p:txBody>
      </p:sp>
    </p:spTree>
    <p:extLst>
      <p:ext uri="{BB962C8B-B14F-4D97-AF65-F5344CB8AC3E}">
        <p14:creationId xmlns:p14="http://schemas.microsoft.com/office/powerpoint/2010/main" val="5568426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idx="1"/>
          </p:nvPr>
        </p:nvSpPr>
        <p:spPr>
          <a:xfrm>
            <a:off x="228600" y="1295400"/>
            <a:ext cx="8915400" cy="5181600"/>
          </a:xfrm>
        </p:spPr>
        <p:txBody>
          <a:bodyPr>
            <a:noAutofit/>
          </a:bodyPr>
          <a:lstStyle/>
          <a:p>
            <a:pPr marL="0" lvl="0" indent="0" fontAlgn="base">
              <a:lnSpc>
                <a:spcPct val="80000"/>
              </a:lnSpc>
              <a:spcAft>
                <a:spcPct val="0"/>
              </a:spcAft>
              <a:buClr>
                <a:srgbClr val="440044"/>
              </a:buClr>
              <a:buSzPct val="75000"/>
              <a:buNone/>
              <a:defRPr/>
            </a:pPr>
            <a:endParaRPr lang="en-US" sz="900" kern="0" dirty="0" smtClean="0">
              <a:latin typeface="Arial" pitchFamily="34" charset="0"/>
              <a:cs typeface="Arial" pitchFamily="34" charset="0"/>
            </a:endParaRPr>
          </a:p>
          <a:p>
            <a:pPr marL="342900" lvl="0" indent="-342900" fontAlgn="base">
              <a:lnSpc>
                <a:spcPct val="120000"/>
              </a:lnSpc>
              <a:spcAft>
                <a:spcPct val="0"/>
              </a:spcAft>
              <a:buClr>
                <a:srgbClr val="440044"/>
              </a:buClr>
              <a:buSzPct val="75000"/>
              <a:buFont typeface="Wingdings" pitchFamily="2" charset="2"/>
              <a:buChar char="n"/>
              <a:defRPr/>
            </a:pPr>
            <a:r>
              <a:rPr lang="en-US" sz="1800" b="1" kern="0" dirty="0" smtClean="0">
                <a:latin typeface="Arial" pitchFamily="34" charset="0"/>
                <a:cs typeface="Arial" pitchFamily="34" charset="0"/>
              </a:rPr>
              <a:t>November 2009 </a:t>
            </a:r>
            <a:r>
              <a:rPr lang="en-US" sz="1800" kern="0" dirty="0" smtClean="0">
                <a:latin typeface="Arial" pitchFamily="34" charset="0"/>
                <a:cs typeface="Arial" pitchFamily="34" charset="0"/>
              </a:rPr>
              <a:t>– VA released 5 Year Plan to End Homelessness Among Veterans</a:t>
            </a:r>
            <a:endParaRPr lang="en-US" sz="900" kern="0" dirty="0" smtClean="0">
              <a:latin typeface="Arial" pitchFamily="34" charset="0"/>
              <a:cs typeface="Arial" pitchFamily="34" charset="0"/>
            </a:endParaRPr>
          </a:p>
          <a:p>
            <a:pPr marL="342900" lvl="0" indent="-342900" fontAlgn="base">
              <a:lnSpc>
                <a:spcPct val="120000"/>
              </a:lnSpc>
              <a:spcAft>
                <a:spcPct val="0"/>
              </a:spcAft>
              <a:buClr>
                <a:srgbClr val="440044"/>
              </a:buClr>
              <a:buSzPct val="75000"/>
              <a:buFont typeface="Wingdings" pitchFamily="2" charset="2"/>
              <a:buChar char="n"/>
              <a:defRPr/>
            </a:pPr>
            <a:r>
              <a:rPr lang="en-US" sz="1800" b="1" kern="0" dirty="0" smtClean="0">
                <a:latin typeface="Arial" pitchFamily="34" charset="0"/>
                <a:cs typeface="Arial" pitchFamily="34" charset="0"/>
              </a:rPr>
              <a:t>June 2010 </a:t>
            </a:r>
            <a:r>
              <a:rPr lang="en-US" sz="1800" kern="0" dirty="0" smtClean="0">
                <a:latin typeface="Arial" pitchFamily="34" charset="0"/>
                <a:cs typeface="Arial" pitchFamily="34" charset="0"/>
              </a:rPr>
              <a:t>– USICH released Federal Strategic Plan to End Homelessness, </a:t>
            </a:r>
            <a:r>
              <a:rPr lang="en-US" sz="1800" i="1" kern="0" dirty="0" smtClean="0">
                <a:latin typeface="Arial" pitchFamily="34" charset="0"/>
                <a:cs typeface="Arial" pitchFamily="34" charset="0"/>
              </a:rPr>
              <a:t>Opening Doors Across America</a:t>
            </a:r>
            <a:endParaRPr lang="en-US" sz="900" kern="0" dirty="0">
              <a:latin typeface="Arial" pitchFamily="34" charset="0"/>
              <a:cs typeface="Arial" pitchFamily="34" charset="0"/>
            </a:endParaRPr>
          </a:p>
          <a:p>
            <a:pPr marL="342900" lvl="0" indent="-342900" fontAlgn="base">
              <a:lnSpc>
                <a:spcPct val="120000"/>
              </a:lnSpc>
              <a:spcAft>
                <a:spcPct val="0"/>
              </a:spcAft>
              <a:buClr>
                <a:srgbClr val="440044"/>
              </a:buClr>
              <a:buSzPct val="75000"/>
              <a:buFont typeface="Wingdings" pitchFamily="2" charset="2"/>
              <a:buChar char="n"/>
              <a:defRPr/>
            </a:pPr>
            <a:r>
              <a:rPr lang="en-US" sz="1800" b="1" kern="0" dirty="0" smtClean="0">
                <a:latin typeface="Arial" pitchFamily="34" charset="0"/>
                <a:cs typeface="Arial" pitchFamily="34" charset="0"/>
              </a:rPr>
              <a:t>January 2011</a:t>
            </a:r>
            <a:r>
              <a:rPr lang="en-US" sz="1800" kern="0" dirty="0" smtClean="0">
                <a:latin typeface="Arial" pitchFamily="34" charset="0"/>
                <a:cs typeface="Arial" pitchFamily="34" charset="0"/>
              </a:rPr>
              <a:t> – Secretary of the Department of Veterans’ Services announced ending homelessness among Massachusetts veterans as a top priority.</a:t>
            </a:r>
            <a:endParaRPr lang="en-US" sz="1800" b="1" kern="0" dirty="0" smtClean="0">
              <a:latin typeface="Arial" pitchFamily="34" charset="0"/>
              <a:cs typeface="Arial" pitchFamily="34" charset="0"/>
            </a:endParaRPr>
          </a:p>
          <a:p>
            <a:pPr marL="342900" lvl="0" indent="-342900" fontAlgn="base">
              <a:lnSpc>
                <a:spcPct val="120000"/>
              </a:lnSpc>
              <a:spcAft>
                <a:spcPct val="0"/>
              </a:spcAft>
              <a:buClr>
                <a:srgbClr val="440044"/>
              </a:buClr>
              <a:buSzPct val="75000"/>
              <a:buFont typeface="Wingdings" pitchFamily="2" charset="2"/>
              <a:buChar char="n"/>
              <a:defRPr/>
            </a:pPr>
            <a:r>
              <a:rPr lang="en-US" sz="1800" b="1" kern="0" dirty="0" smtClean="0">
                <a:latin typeface="Arial" pitchFamily="34" charset="0"/>
                <a:cs typeface="Arial" pitchFamily="34" charset="0"/>
              </a:rPr>
              <a:t>June </a:t>
            </a:r>
            <a:r>
              <a:rPr lang="en-US" sz="1800" b="1" kern="0" dirty="0">
                <a:latin typeface="Arial" pitchFamily="34" charset="0"/>
                <a:cs typeface="Arial" pitchFamily="34" charset="0"/>
              </a:rPr>
              <a:t>2011 </a:t>
            </a:r>
            <a:r>
              <a:rPr lang="en-US" sz="1800" kern="0" dirty="0">
                <a:latin typeface="Arial" pitchFamily="34" charset="0"/>
                <a:cs typeface="Arial" pitchFamily="34" charset="0"/>
              </a:rPr>
              <a:t>– VA convened regional summit on ending homelessness among veterans by </a:t>
            </a:r>
            <a:r>
              <a:rPr lang="en-US" sz="1800" kern="0" dirty="0" smtClean="0">
                <a:latin typeface="Arial" pitchFamily="34" charset="0"/>
                <a:cs typeface="Arial" pitchFamily="34" charset="0"/>
              </a:rPr>
              <a:t>2014</a:t>
            </a:r>
            <a:endParaRPr lang="en-US" sz="900" kern="0" dirty="0">
              <a:latin typeface="Arial" pitchFamily="34" charset="0"/>
              <a:cs typeface="Arial" pitchFamily="34" charset="0"/>
            </a:endParaRPr>
          </a:p>
          <a:p>
            <a:pPr marL="342900" lvl="0" indent="-342900" fontAlgn="base">
              <a:lnSpc>
                <a:spcPct val="120000"/>
              </a:lnSpc>
              <a:spcAft>
                <a:spcPct val="0"/>
              </a:spcAft>
              <a:buClr>
                <a:srgbClr val="440044"/>
              </a:buClr>
              <a:buSzPct val="75000"/>
              <a:buFont typeface="Wingdings" pitchFamily="2" charset="2"/>
              <a:buChar char="n"/>
              <a:defRPr/>
            </a:pPr>
            <a:r>
              <a:rPr lang="en-US" sz="1800" b="1" kern="0" dirty="0">
                <a:latin typeface="Arial" pitchFamily="34" charset="0"/>
                <a:cs typeface="Arial" pitchFamily="34" charset="0"/>
              </a:rPr>
              <a:t>November 2011 </a:t>
            </a:r>
            <a:r>
              <a:rPr lang="en-US" sz="1800" kern="0" dirty="0">
                <a:latin typeface="Arial" pitchFamily="34" charset="0"/>
                <a:cs typeface="Arial" pitchFamily="34" charset="0"/>
              </a:rPr>
              <a:t>– VA and HUD convened regional conference on ending veterans’ </a:t>
            </a:r>
            <a:r>
              <a:rPr lang="en-US" sz="1800" kern="0" dirty="0" smtClean="0">
                <a:latin typeface="Arial" pitchFamily="34" charset="0"/>
                <a:cs typeface="Arial" pitchFamily="34" charset="0"/>
              </a:rPr>
              <a:t>homelessness</a:t>
            </a:r>
            <a:endParaRPr lang="en-US" sz="900" kern="0" dirty="0">
              <a:latin typeface="Arial" pitchFamily="34" charset="0"/>
              <a:cs typeface="Arial" pitchFamily="34" charset="0"/>
            </a:endParaRPr>
          </a:p>
          <a:p>
            <a:pPr marL="342900" lvl="0" indent="-342900" fontAlgn="base">
              <a:lnSpc>
                <a:spcPct val="120000"/>
              </a:lnSpc>
              <a:spcAft>
                <a:spcPct val="0"/>
              </a:spcAft>
              <a:buClr>
                <a:srgbClr val="440044"/>
              </a:buClr>
              <a:buSzPct val="75000"/>
              <a:buFont typeface="Wingdings" pitchFamily="2" charset="2"/>
              <a:buChar char="n"/>
              <a:defRPr/>
            </a:pPr>
            <a:r>
              <a:rPr lang="en-US" sz="1800" b="1" kern="0" dirty="0">
                <a:latin typeface="Arial" pitchFamily="34" charset="0"/>
                <a:cs typeface="Arial" pitchFamily="34" charset="0"/>
              </a:rPr>
              <a:t>December 2011 </a:t>
            </a:r>
            <a:r>
              <a:rPr lang="en-US" sz="1800" kern="0" dirty="0">
                <a:latin typeface="Arial" pitchFamily="34" charset="0"/>
                <a:cs typeface="Arial" pitchFamily="34" charset="0"/>
              </a:rPr>
              <a:t>– </a:t>
            </a:r>
            <a:r>
              <a:rPr lang="en-US" sz="1800" kern="0" dirty="0" smtClean="0">
                <a:latin typeface="Arial" pitchFamily="34" charset="0"/>
                <a:cs typeface="Arial" pitchFamily="34" charset="0"/>
              </a:rPr>
              <a:t>ICHH, DVS, DHCD, VA, HUD, and MHSA </a:t>
            </a:r>
            <a:r>
              <a:rPr lang="en-US" sz="1800" kern="0" dirty="0">
                <a:latin typeface="Arial" pitchFamily="34" charset="0"/>
                <a:cs typeface="Arial" pitchFamily="34" charset="0"/>
              </a:rPr>
              <a:t>launched statewide Steering Committee to develop </a:t>
            </a:r>
            <a:r>
              <a:rPr lang="en-US" sz="1800" kern="0" dirty="0" smtClean="0">
                <a:latin typeface="Arial" pitchFamily="34" charset="0"/>
                <a:cs typeface="Arial" pitchFamily="34" charset="0"/>
              </a:rPr>
              <a:t>framework for first statewide integrated </a:t>
            </a:r>
            <a:r>
              <a:rPr lang="en-US" sz="1800" kern="0" dirty="0">
                <a:latin typeface="Arial" pitchFamily="34" charset="0"/>
                <a:cs typeface="Arial" pitchFamily="34" charset="0"/>
              </a:rPr>
              <a:t>plan to end veterans’ </a:t>
            </a:r>
            <a:r>
              <a:rPr lang="en-US" sz="1800" kern="0" dirty="0" smtClean="0">
                <a:latin typeface="Arial" pitchFamily="34" charset="0"/>
                <a:cs typeface="Arial" pitchFamily="34" charset="0"/>
              </a:rPr>
              <a:t>homelessness</a:t>
            </a:r>
          </a:p>
          <a:p>
            <a:pPr marL="342900" lvl="0" indent="-342900" fontAlgn="base">
              <a:lnSpc>
                <a:spcPct val="120000"/>
              </a:lnSpc>
              <a:spcAft>
                <a:spcPct val="0"/>
              </a:spcAft>
              <a:buClr>
                <a:srgbClr val="440044"/>
              </a:buClr>
              <a:buSzPct val="75000"/>
              <a:buFont typeface="Wingdings" pitchFamily="2" charset="2"/>
              <a:buChar char="n"/>
              <a:defRPr/>
            </a:pPr>
            <a:r>
              <a:rPr lang="en-US" sz="1800" b="1" kern="0" dirty="0" smtClean="0">
                <a:latin typeface="Arial" pitchFamily="34" charset="0"/>
                <a:cs typeface="Arial" pitchFamily="34" charset="0"/>
              </a:rPr>
              <a:t>March 2013 </a:t>
            </a:r>
            <a:r>
              <a:rPr lang="en-US" sz="1800" kern="0" dirty="0" smtClean="0">
                <a:latin typeface="Arial" pitchFamily="34" charset="0"/>
                <a:cs typeface="Arial" pitchFamily="34" charset="0"/>
              </a:rPr>
              <a:t>– Plan was released and implementation commenced</a:t>
            </a:r>
          </a:p>
          <a:p>
            <a:pPr marL="342900" lvl="0" indent="-342900" fontAlgn="base">
              <a:lnSpc>
                <a:spcPct val="120000"/>
              </a:lnSpc>
              <a:spcAft>
                <a:spcPct val="0"/>
              </a:spcAft>
              <a:buClr>
                <a:srgbClr val="440044"/>
              </a:buClr>
              <a:buSzPct val="75000"/>
              <a:buFont typeface="Wingdings" pitchFamily="2" charset="2"/>
              <a:buChar char="n"/>
              <a:defRPr/>
            </a:pPr>
            <a:endParaRPr lang="en-US" sz="1800" kern="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DF018F63-0656-4C37-9DA2-3819174410DE}" type="slidenum">
              <a:rPr lang="en-US" smtClean="0"/>
              <a:t>2</a:t>
            </a:fld>
            <a:endParaRPr lang="en-US" dirty="0"/>
          </a:p>
        </p:txBody>
      </p:sp>
    </p:spTree>
    <p:extLst>
      <p:ext uri="{BB962C8B-B14F-4D97-AF65-F5344CB8AC3E}">
        <p14:creationId xmlns:p14="http://schemas.microsoft.com/office/powerpoint/2010/main" val="27602007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Steering Committee Membership</a:t>
            </a:r>
            <a:endParaRPr lang="en-US" dirty="0"/>
          </a:p>
        </p:txBody>
      </p:sp>
      <p:sp>
        <p:nvSpPr>
          <p:cNvPr id="3" name="Content Placeholder 2"/>
          <p:cNvSpPr>
            <a:spLocks noGrp="1"/>
          </p:cNvSpPr>
          <p:nvPr>
            <p:ph idx="1"/>
          </p:nvPr>
        </p:nvSpPr>
        <p:spPr>
          <a:xfrm>
            <a:off x="457200" y="1371600"/>
            <a:ext cx="8229600" cy="5334000"/>
          </a:xfrm>
        </p:spPr>
        <p:txBody>
          <a:bodyPr>
            <a:normAutofit/>
          </a:bodyPr>
          <a:lstStyle/>
          <a:p>
            <a:pPr>
              <a:lnSpc>
                <a:spcPct val="80000"/>
              </a:lnSpc>
              <a:defRPr/>
            </a:pPr>
            <a:endParaRPr lang="en-US" sz="1400" b="1" dirty="0" smtClean="0">
              <a:latin typeface="Arial" pitchFamily="34" charset="0"/>
              <a:cs typeface="Arial" pitchFamily="34" charset="0"/>
            </a:endParaRPr>
          </a:p>
          <a:p>
            <a:pPr lvl="1">
              <a:defRPr/>
            </a:pPr>
            <a:r>
              <a:rPr lang="en-US" sz="1800" dirty="0">
                <a:latin typeface="Arial" pitchFamily="34" charset="0"/>
                <a:cs typeface="Arial" pitchFamily="34" charset="0"/>
              </a:rPr>
              <a:t>Massachusetts Interagency Council on Housing and Homelessness </a:t>
            </a:r>
          </a:p>
          <a:p>
            <a:pPr lvl="1">
              <a:defRPr/>
            </a:pPr>
            <a:r>
              <a:rPr lang="en-US" sz="1800" dirty="0" smtClean="0">
                <a:latin typeface="Arial" pitchFamily="34" charset="0"/>
                <a:cs typeface="Arial" pitchFamily="34" charset="0"/>
              </a:rPr>
              <a:t>U.S</a:t>
            </a:r>
            <a:r>
              <a:rPr lang="en-US" sz="1800" dirty="0">
                <a:latin typeface="Arial" pitchFamily="34" charset="0"/>
                <a:cs typeface="Arial" pitchFamily="34" charset="0"/>
              </a:rPr>
              <a:t>. Department of Veterans’ Affairs</a:t>
            </a:r>
          </a:p>
          <a:p>
            <a:pPr lvl="1">
              <a:defRPr/>
            </a:pPr>
            <a:r>
              <a:rPr lang="en-US" sz="1800" dirty="0" smtClean="0">
                <a:latin typeface="Arial" pitchFamily="34" charset="0"/>
                <a:cs typeface="Arial" pitchFamily="34" charset="0"/>
              </a:rPr>
              <a:t>U.S</a:t>
            </a:r>
            <a:r>
              <a:rPr lang="en-US" sz="1800" dirty="0">
                <a:latin typeface="Arial" pitchFamily="34" charset="0"/>
                <a:cs typeface="Arial" pitchFamily="34" charset="0"/>
              </a:rPr>
              <a:t>. Department of Housing and Urban Development </a:t>
            </a:r>
          </a:p>
          <a:p>
            <a:pPr lvl="1">
              <a:defRPr/>
            </a:pPr>
            <a:r>
              <a:rPr lang="en-US" sz="1800" dirty="0" smtClean="0">
                <a:latin typeface="Arial" pitchFamily="34" charset="0"/>
                <a:cs typeface="Arial" pitchFamily="34" charset="0"/>
              </a:rPr>
              <a:t>MA </a:t>
            </a:r>
            <a:r>
              <a:rPr lang="en-US" sz="1800" dirty="0">
                <a:latin typeface="Arial" pitchFamily="34" charset="0"/>
                <a:cs typeface="Arial" pitchFamily="34" charset="0"/>
              </a:rPr>
              <a:t>Department of Veterans’ Services </a:t>
            </a:r>
          </a:p>
          <a:p>
            <a:pPr lvl="1">
              <a:defRPr/>
            </a:pPr>
            <a:r>
              <a:rPr lang="en-US" sz="1800" dirty="0" smtClean="0">
                <a:latin typeface="Arial" pitchFamily="34" charset="0"/>
                <a:cs typeface="Arial" pitchFamily="34" charset="0"/>
              </a:rPr>
              <a:t>MA </a:t>
            </a:r>
            <a:r>
              <a:rPr lang="en-US" sz="1800" dirty="0">
                <a:latin typeface="Arial" pitchFamily="34" charset="0"/>
                <a:cs typeface="Arial" pitchFamily="34" charset="0"/>
              </a:rPr>
              <a:t>Department of Housing and Community Development </a:t>
            </a:r>
          </a:p>
          <a:p>
            <a:pPr lvl="1">
              <a:defRPr/>
            </a:pPr>
            <a:r>
              <a:rPr lang="en-US" sz="1800" dirty="0" smtClean="0">
                <a:latin typeface="Arial" pitchFamily="34" charset="0"/>
                <a:cs typeface="Arial" pitchFamily="34" charset="0"/>
              </a:rPr>
              <a:t>Massachusetts </a:t>
            </a:r>
            <a:r>
              <a:rPr lang="en-US" sz="1800" dirty="0">
                <a:latin typeface="Arial" pitchFamily="34" charset="0"/>
                <a:cs typeface="Arial" pitchFamily="34" charset="0"/>
              </a:rPr>
              <a:t>Housing and Shelter Alliance </a:t>
            </a:r>
          </a:p>
          <a:p>
            <a:pPr lvl="1">
              <a:defRPr/>
            </a:pPr>
            <a:r>
              <a:rPr lang="en-US" sz="1800" dirty="0" smtClean="0">
                <a:latin typeface="Arial" pitchFamily="34" charset="0"/>
                <a:cs typeface="Arial" pitchFamily="34" charset="0"/>
              </a:rPr>
              <a:t>Technical </a:t>
            </a:r>
            <a:r>
              <a:rPr lang="en-US" sz="1800" dirty="0">
                <a:latin typeface="Arial" pitchFamily="34" charset="0"/>
                <a:cs typeface="Arial" pitchFamily="34" charset="0"/>
              </a:rPr>
              <a:t>Assistance </a:t>
            </a:r>
            <a:r>
              <a:rPr lang="en-US" sz="1800" dirty="0" smtClean="0">
                <a:latin typeface="Arial" pitchFamily="34" charset="0"/>
                <a:cs typeface="Arial" pitchFamily="34" charset="0"/>
              </a:rPr>
              <a:t>Collaborative</a:t>
            </a:r>
          </a:p>
          <a:p>
            <a:pPr lvl="1">
              <a:defRPr/>
            </a:pPr>
            <a:r>
              <a:rPr lang="en-US" sz="1800" dirty="0" smtClean="0">
                <a:latin typeface="Arial" pitchFamily="34" charset="0"/>
                <a:cs typeface="Arial" pitchFamily="34" charset="0"/>
              </a:rPr>
              <a:t>Massachusetts </a:t>
            </a:r>
            <a:r>
              <a:rPr lang="en-US" sz="1800" dirty="0">
                <a:latin typeface="Arial" pitchFamily="34" charset="0"/>
                <a:cs typeface="Arial" pitchFamily="34" charset="0"/>
              </a:rPr>
              <a:t>Veterans Services Officers </a:t>
            </a:r>
            <a:r>
              <a:rPr lang="en-US" sz="1800" dirty="0" smtClean="0">
                <a:latin typeface="Arial" pitchFamily="34" charset="0"/>
                <a:cs typeface="Arial" pitchFamily="34" charset="0"/>
              </a:rPr>
              <a:t>Association</a:t>
            </a:r>
          </a:p>
          <a:p>
            <a:pPr lvl="1">
              <a:defRPr/>
            </a:pPr>
            <a:r>
              <a:rPr lang="en-US" sz="1800" dirty="0" smtClean="0">
                <a:latin typeface="Arial" pitchFamily="34" charset="0"/>
                <a:cs typeface="Arial" pitchFamily="34" charset="0"/>
              </a:rPr>
              <a:t>John </a:t>
            </a:r>
            <a:r>
              <a:rPr lang="en-US" sz="1800" dirty="0">
                <a:latin typeface="Arial" pitchFamily="34" charset="0"/>
                <a:cs typeface="Arial" pitchFamily="34" charset="0"/>
              </a:rPr>
              <a:t>O’Brien, Advisor</a:t>
            </a:r>
          </a:p>
          <a:p>
            <a:pPr marL="0" indent="0">
              <a:lnSpc>
                <a:spcPct val="80000"/>
              </a:lnSpc>
              <a:buNone/>
              <a:defRPr/>
            </a:pPr>
            <a:endParaRPr lang="en-US" sz="1800" b="1"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DF018F63-0656-4C37-9DA2-3819174410DE}" type="slidenum">
              <a:rPr lang="en-US" smtClean="0"/>
              <a:t>3</a:t>
            </a:fld>
            <a:endParaRPr lang="en-US" dirty="0"/>
          </a:p>
        </p:txBody>
      </p:sp>
    </p:spTree>
    <p:extLst>
      <p:ext uri="{BB962C8B-B14F-4D97-AF65-F5344CB8AC3E}">
        <p14:creationId xmlns:p14="http://schemas.microsoft.com/office/powerpoint/2010/main" val="2542025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Purpose</a:t>
            </a:r>
            <a:endParaRPr lang="en-US" sz="3600" dirty="0"/>
          </a:p>
        </p:txBody>
      </p:sp>
      <p:sp>
        <p:nvSpPr>
          <p:cNvPr id="3" name="Content Placeholder 2"/>
          <p:cNvSpPr>
            <a:spLocks noGrp="1"/>
          </p:cNvSpPr>
          <p:nvPr>
            <p:ph idx="1"/>
          </p:nvPr>
        </p:nvSpPr>
        <p:spPr/>
        <p:txBody>
          <a:bodyPr>
            <a:normAutofit/>
          </a:bodyPr>
          <a:lstStyle/>
          <a:p>
            <a:pPr marL="0" indent="0">
              <a:buNone/>
            </a:pPr>
            <a:endParaRPr lang="en-US" dirty="0"/>
          </a:p>
          <a:p>
            <a:r>
              <a:rPr lang="en-US" b="1" dirty="0" smtClean="0"/>
              <a:t>Develop</a:t>
            </a:r>
            <a:r>
              <a:rPr lang="en-US" dirty="0" smtClean="0"/>
              <a:t> the </a:t>
            </a:r>
            <a:r>
              <a:rPr lang="en-US" i="1" dirty="0"/>
              <a:t>first statewide plan </a:t>
            </a:r>
            <a:r>
              <a:rPr lang="en-US" dirty="0"/>
              <a:t>for preventing and ending homelessness among Veterans in Massachusetts</a:t>
            </a:r>
          </a:p>
          <a:p>
            <a:pPr marL="0" indent="0">
              <a:buNone/>
            </a:pPr>
            <a:endParaRPr lang="en-US" dirty="0" smtClean="0"/>
          </a:p>
          <a:p>
            <a:r>
              <a:rPr lang="en-US" b="1" dirty="0" smtClean="0"/>
              <a:t>Integrate</a:t>
            </a:r>
            <a:r>
              <a:rPr lang="en-US" dirty="0" smtClean="0"/>
              <a:t> federal</a:t>
            </a:r>
            <a:r>
              <a:rPr lang="en-US" dirty="0"/>
              <a:t>, </a:t>
            </a:r>
            <a:r>
              <a:rPr lang="en-US" dirty="0" smtClean="0"/>
              <a:t>state</a:t>
            </a:r>
            <a:r>
              <a:rPr lang="en-US" dirty="0"/>
              <a:t>, and </a:t>
            </a:r>
            <a:r>
              <a:rPr lang="en-US" dirty="0" smtClean="0"/>
              <a:t>private </a:t>
            </a:r>
            <a:r>
              <a:rPr lang="en-US" dirty="0"/>
              <a:t>sector </a:t>
            </a:r>
            <a:r>
              <a:rPr lang="en-US" dirty="0" smtClean="0"/>
              <a:t>resources</a:t>
            </a:r>
          </a:p>
          <a:p>
            <a:endParaRPr lang="en-US" dirty="0"/>
          </a:p>
          <a:p>
            <a:r>
              <a:rPr lang="en-US" b="1" dirty="0"/>
              <a:t>Align</a:t>
            </a:r>
            <a:r>
              <a:rPr lang="en-US" dirty="0"/>
              <a:t> with VA </a:t>
            </a:r>
            <a:r>
              <a:rPr lang="en-US" dirty="0" smtClean="0"/>
              <a:t>Plan to End Homelessness Among Veterans and USICH’s Plan </a:t>
            </a:r>
            <a:r>
              <a:rPr lang="en-US" i="1" dirty="0" smtClean="0"/>
              <a:t>Opening Doors Across America </a:t>
            </a:r>
            <a:endParaRPr lang="en-US" i="1" dirty="0"/>
          </a:p>
          <a:p>
            <a:endParaRPr lang="en-US" dirty="0"/>
          </a:p>
          <a:p>
            <a:endParaRPr lang="en-US" dirty="0"/>
          </a:p>
        </p:txBody>
      </p:sp>
      <p:sp>
        <p:nvSpPr>
          <p:cNvPr id="4" name="Slide Number Placeholder 3"/>
          <p:cNvSpPr>
            <a:spLocks noGrp="1"/>
          </p:cNvSpPr>
          <p:nvPr>
            <p:ph type="sldNum" sz="quarter" idx="12"/>
          </p:nvPr>
        </p:nvSpPr>
        <p:spPr/>
        <p:txBody>
          <a:bodyPr/>
          <a:lstStyle/>
          <a:p>
            <a:fld id="{DF018F63-0656-4C37-9DA2-3819174410DE}" type="slidenum">
              <a:rPr lang="en-US" smtClean="0"/>
              <a:t>4</a:t>
            </a:fld>
            <a:endParaRPr lang="en-US" dirty="0"/>
          </a:p>
        </p:txBody>
      </p:sp>
    </p:spTree>
    <p:extLst>
      <p:ext uri="{BB962C8B-B14F-4D97-AF65-F5344CB8AC3E}">
        <p14:creationId xmlns:p14="http://schemas.microsoft.com/office/powerpoint/2010/main" val="164066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Guiding Principles</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dirty="0" smtClean="0"/>
              <a:t>Focus </a:t>
            </a:r>
            <a:r>
              <a:rPr lang="en-US" dirty="0"/>
              <a:t>on </a:t>
            </a:r>
            <a:r>
              <a:rPr lang="en-US" b="1" dirty="0" smtClean="0"/>
              <a:t>results </a:t>
            </a:r>
            <a:r>
              <a:rPr lang="en-US" dirty="0" smtClean="0"/>
              <a:t>and</a:t>
            </a:r>
            <a:r>
              <a:rPr lang="en-US" b="1" dirty="0" smtClean="0"/>
              <a:t> evidence-based practices.</a:t>
            </a:r>
            <a:endParaRPr lang="en-US" b="1" dirty="0"/>
          </a:p>
          <a:p>
            <a:pPr marL="457200" indent="-457200">
              <a:buFont typeface="+mj-lt"/>
              <a:buAutoNum type="arabicPeriod"/>
            </a:pPr>
            <a:endParaRPr lang="en-US" dirty="0"/>
          </a:p>
          <a:p>
            <a:pPr marL="457200" indent="-457200">
              <a:buFont typeface="+mj-lt"/>
              <a:buAutoNum type="arabicPeriod"/>
            </a:pPr>
            <a:r>
              <a:rPr lang="en-US" dirty="0" smtClean="0"/>
              <a:t>Prioritize </a:t>
            </a:r>
            <a:r>
              <a:rPr lang="en-US" b="1" dirty="0"/>
              <a:t>prevention </a:t>
            </a:r>
            <a:r>
              <a:rPr lang="en-US" dirty="0"/>
              <a:t>and </a:t>
            </a:r>
            <a:r>
              <a:rPr lang="en-US" b="1" dirty="0"/>
              <a:t>rapid </a:t>
            </a:r>
            <a:r>
              <a:rPr lang="en-US" b="1" dirty="0" smtClean="0"/>
              <a:t>re-housing.</a:t>
            </a:r>
            <a:endParaRPr lang="en-US" b="1" dirty="0"/>
          </a:p>
          <a:p>
            <a:pPr marL="457200" indent="-457200">
              <a:buFont typeface="+mj-lt"/>
              <a:buAutoNum type="arabicPeriod"/>
            </a:pPr>
            <a:endParaRPr lang="en-US" dirty="0"/>
          </a:p>
          <a:p>
            <a:pPr marL="457200" indent="-457200">
              <a:buFont typeface="+mj-lt"/>
              <a:buAutoNum type="arabicPeriod"/>
            </a:pPr>
            <a:r>
              <a:rPr lang="en-US" dirty="0" smtClean="0"/>
              <a:t>Prioritize </a:t>
            </a:r>
            <a:r>
              <a:rPr lang="en-US" b="1" dirty="0"/>
              <a:t>chronically homeless veterans</a:t>
            </a:r>
            <a:r>
              <a:rPr lang="en-US" dirty="0"/>
              <a:t>, the </a:t>
            </a:r>
            <a:r>
              <a:rPr lang="en-US" b="1" dirty="0"/>
              <a:t>most at risk</a:t>
            </a:r>
            <a:r>
              <a:rPr lang="en-US" dirty="0"/>
              <a:t>, </a:t>
            </a:r>
            <a:r>
              <a:rPr lang="en-US" dirty="0" smtClean="0"/>
              <a:t>and </a:t>
            </a:r>
            <a:r>
              <a:rPr lang="en-US" b="1" dirty="0"/>
              <a:t>frequent utilizers </a:t>
            </a:r>
            <a:r>
              <a:rPr lang="en-US" dirty="0"/>
              <a:t>of </a:t>
            </a:r>
            <a:r>
              <a:rPr lang="en-US" dirty="0" smtClean="0"/>
              <a:t>emergency care.</a:t>
            </a:r>
          </a:p>
          <a:p>
            <a:pPr marL="457200" indent="-457200">
              <a:buFont typeface="+mj-lt"/>
              <a:buAutoNum type="arabicPeriod"/>
            </a:pPr>
            <a:endParaRPr lang="en-US" dirty="0" smtClean="0"/>
          </a:p>
          <a:p>
            <a:pPr marL="457200" indent="-457200">
              <a:buFont typeface="+mj-lt"/>
              <a:buAutoNum type="arabicPeriod"/>
            </a:pPr>
            <a:r>
              <a:rPr lang="en-US" dirty="0"/>
              <a:t>Address the needs of all men and women who served in the military </a:t>
            </a:r>
            <a:r>
              <a:rPr lang="en-US" b="1" dirty="0"/>
              <a:t>regardless of  type of discharge</a:t>
            </a:r>
            <a:r>
              <a:rPr lang="en-US" b="1" dirty="0" smtClean="0"/>
              <a:t>.</a:t>
            </a:r>
            <a:endParaRPr lang="en-US" b="1" dirty="0"/>
          </a:p>
          <a:p>
            <a:pPr marL="457200" indent="-457200">
              <a:buFont typeface="+mj-lt"/>
              <a:buAutoNum type="arabicPeriod"/>
            </a:pPr>
            <a:endParaRPr lang="en-US" dirty="0" smtClean="0"/>
          </a:p>
          <a:p>
            <a:pPr marL="457200" indent="-457200">
              <a:buFont typeface="+mj-lt"/>
              <a:buAutoNum type="arabicPeriod"/>
            </a:pPr>
            <a:r>
              <a:rPr lang="en-US" dirty="0" smtClean="0"/>
              <a:t>Build </a:t>
            </a:r>
            <a:r>
              <a:rPr lang="en-US" b="1" dirty="0" smtClean="0"/>
              <a:t>partnerships.</a:t>
            </a:r>
          </a:p>
          <a:p>
            <a:pPr marL="457200" indent="-457200">
              <a:buFont typeface="+mj-lt"/>
              <a:buAutoNum type="arabicPeriod"/>
            </a:pPr>
            <a:endParaRPr lang="en-US" b="1" dirty="0" smtClean="0"/>
          </a:p>
          <a:p>
            <a:pPr marL="0" indent="0">
              <a:buNone/>
            </a:pPr>
            <a:endParaRPr lang="en-US" dirty="0"/>
          </a:p>
          <a:p>
            <a:endParaRPr lang="en-US" dirty="0"/>
          </a:p>
        </p:txBody>
      </p:sp>
      <p:sp>
        <p:nvSpPr>
          <p:cNvPr id="5" name="Slide Number Placeholder 4"/>
          <p:cNvSpPr>
            <a:spLocks noGrp="1"/>
          </p:cNvSpPr>
          <p:nvPr>
            <p:ph type="sldNum" sz="quarter" idx="12"/>
          </p:nvPr>
        </p:nvSpPr>
        <p:spPr/>
        <p:txBody>
          <a:bodyPr/>
          <a:lstStyle/>
          <a:p>
            <a:fld id="{DF018F63-0656-4C37-9DA2-3819174410DE}" type="slidenum">
              <a:rPr lang="en-US" smtClean="0"/>
              <a:t>5</a:t>
            </a:fld>
            <a:endParaRPr lang="en-US" dirty="0"/>
          </a:p>
        </p:txBody>
      </p:sp>
    </p:spTree>
    <p:extLst>
      <p:ext uri="{BB962C8B-B14F-4D97-AF65-F5344CB8AC3E}">
        <p14:creationId xmlns:p14="http://schemas.microsoft.com/office/powerpoint/2010/main" val="12294945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Snapshot of Homeless Veterans in MA</a:t>
            </a:r>
            <a:endParaRPr lang="en-US" dirty="0"/>
          </a:p>
        </p:txBody>
      </p:sp>
      <p:sp>
        <p:nvSpPr>
          <p:cNvPr id="3" name="Content Placeholder 2"/>
          <p:cNvSpPr>
            <a:spLocks noGrp="1"/>
          </p:cNvSpPr>
          <p:nvPr>
            <p:ph idx="1"/>
          </p:nvPr>
        </p:nvSpPr>
        <p:spPr/>
        <p:txBody>
          <a:bodyPr>
            <a:normAutofit/>
          </a:bodyPr>
          <a:lstStyle/>
          <a:p>
            <a:endParaRPr lang="en-US" dirty="0"/>
          </a:p>
          <a:p>
            <a:r>
              <a:rPr lang="en-US" u="sng" dirty="0" smtClean="0"/>
              <a:t>1,268</a:t>
            </a:r>
            <a:r>
              <a:rPr lang="en-US" dirty="0" smtClean="0"/>
              <a:t> homeless veterans in MA </a:t>
            </a:r>
            <a:r>
              <a:rPr lang="en-US" sz="1800" dirty="0" smtClean="0"/>
              <a:t>(</a:t>
            </a:r>
            <a:r>
              <a:rPr lang="en-US" sz="1600" dirty="0" smtClean="0"/>
              <a:t>2011 Point in Time count)</a:t>
            </a:r>
            <a:endParaRPr lang="en-US" sz="1800" dirty="0" smtClean="0"/>
          </a:p>
          <a:p>
            <a:pPr lvl="3">
              <a:buFont typeface="Wingdings" pitchFamily="2" charset="2"/>
              <a:buChar char="Ø"/>
            </a:pPr>
            <a:r>
              <a:rPr lang="en-US" dirty="0" smtClean="0"/>
              <a:t>  </a:t>
            </a:r>
            <a:r>
              <a:rPr lang="en-US" sz="2000" u="sng" dirty="0" smtClean="0"/>
              <a:t>20.6%</a:t>
            </a:r>
            <a:r>
              <a:rPr lang="en-US" sz="2000" dirty="0" smtClean="0"/>
              <a:t> reduction from prior year</a:t>
            </a:r>
          </a:p>
          <a:p>
            <a:pPr lvl="3">
              <a:buFont typeface="Wingdings" pitchFamily="2" charset="2"/>
              <a:buChar char="Ø"/>
            </a:pPr>
            <a:endParaRPr lang="en-US" dirty="0"/>
          </a:p>
          <a:p>
            <a:pPr lvl="3">
              <a:buFont typeface="Wingdings" pitchFamily="2" charset="2"/>
              <a:buChar char="Ø"/>
            </a:pPr>
            <a:endParaRPr lang="en-US" dirty="0" smtClean="0"/>
          </a:p>
          <a:p>
            <a:r>
              <a:rPr lang="en-US" u="sng" dirty="0"/>
              <a:t>7</a:t>
            </a:r>
            <a:r>
              <a:rPr lang="en-US" u="sng" dirty="0" smtClean="0"/>
              <a:t>.6</a:t>
            </a:r>
            <a:r>
              <a:rPr lang="en-US" u="sng" dirty="0"/>
              <a:t>%</a:t>
            </a:r>
            <a:r>
              <a:rPr lang="en-US" dirty="0"/>
              <a:t> of all </a:t>
            </a:r>
            <a:r>
              <a:rPr lang="en-US" dirty="0" smtClean="0"/>
              <a:t>homeless in MA </a:t>
            </a:r>
            <a:r>
              <a:rPr lang="en-US" dirty="0"/>
              <a:t>at p</a:t>
            </a:r>
            <a:r>
              <a:rPr lang="en-US" dirty="0" smtClean="0"/>
              <a:t>oint in time </a:t>
            </a:r>
            <a:r>
              <a:rPr lang="en-US" dirty="0"/>
              <a:t>are </a:t>
            </a:r>
            <a:r>
              <a:rPr lang="en-US" dirty="0" smtClean="0"/>
              <a:t>veterans</a:t>
            </a:r>
          </a:p>
          <a:p>
            <a:pPr marL="0" indent="0">
              <a:buNone/>
            </a:pPr>
            <a:endParaRPr lang="en-US" dirty="0" smtClean="0"/>
          </a:p>
          <a:p>
            <a:pPr marL="0" indent="0">
              <a:buNone/>
            </a:pPr>
            <a:endParaRPr lang="en-US" dirty="0" smtClean="0"/>
          </a:p>
          <a:p>
            <a:r>
              <a:rPr lang="en-US" dirty="0" smtClean="0"/>
              <a:t>Approximately </a:t>
            </a:r>
            <a:r>
              <a:rPr lang="en-US" u="sng" dirty="0" smtClean="0"/>
              <a:t>450</a:t>
            </a:r>
            <a:r>
              <a:rPr lang="en-US" dirty="0" smtClean="0"/>
              <a:t> chronically homeless veterans in MA</a:t>
            </a:r>
          </a:p>
          <a:p>
            <a:pPr marL="0" indent="0">
              <a:buNone/>
            </a:pPr>
            <a:endParaRPr lang="en-US" dirty="0" smtClean="0"/>
          </a:p>
          <a:p>
            <a:pPr marL="0" indent="0">
              <a:buNone/>
            </a:pPr>
            <a:endParaRPr lang="en-US" dirty="0"/>
          </a:p>
        </p:txBody>
      </p:sp>
      <p:sp>
        <p:nvSpPr>
          <p:cNvPr id="5" name="Slide Number Placeholder 4"/>
          <p:cNvSpPr>
            <a:spLocks noGrp="1"/>
          </p:cNvSpPr>
          <p:nvPr>
            <p:ph type="sldNum" sz="quarter" idx="12"/>
          </p:nvPr>
        </p:nvSpPr>
        <p:spPr/>
        <p:txBody>
          <a:bodyPr/>
          <a:lstStyle/>
          <a:p>
            <a:fld id="{DF018F63-0656-4C37-9DA2-3819174410DE}" type="slidenum">
              <a:rPr lang="en-US" smtClean="0"/>
              <a:t>6</a:t>
            </a:fld>
            <a:endParaRPr lang="en-US" dirty="0"/>
          </a:p>
        </p:txBody>
      </p:sp>
    </p:spTree>
    <p:extLst>
      <p:ext uri="{BB962C8B-B14F-4D97-AF65-F5344CB8AC3E}">
        <p14:creationId xmlns:p14="http://schemas.microsoft.com/office/powerpoint/2010/main" val="19219165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6096000" y="3455674"/>
            <a:ext cx="2362200" cy="923330"/>
          </a:xfrm>
          <a:prstGeom prst="rect">
            <a:avLst/>
          </a:prstGeom>
          <a:solidFill>
            <a:schemeClr val="accent1">
              <a:lumMod val="75000"/>
            </a:schemeClr>
          </a:solidFill>
          <a:ln w="38100">
            <a:solidFill>
              <a:schemeClr val="tx1"/>
            </a:solidFill>
            <a:miter lim="800000"/>
            <a:headEnd/>
            <a:tailEnd/>
          </a:ln>
          <a:extLst/>
        </p:spPr>
        <p:txBody>
          <a:bodyPr wrap="square">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spcBef>
                <a:spcPct val="50000"/>
              </a:spcBef>
            </a:pPr>
            <a:r>
              <a:rPr lang="en-US" b="1" dirty="0" smtClean="0">
                <a:solidFill>
                  <a:schemeClr val="bg1"/>
                </a:solidFill>
              </a:rPr>
              <a:t>All </a:t>
            </a:r>
            <a:r>
              <a:rPr lang="en-US" b="1" dirty="0">
                <a:solidFill>
                  <a:schemeClr val="bg1"/>
                </a:solidFill>
              </a:rPr>
              <a:t>Massachusetts veterans have a stable place to call home</a:t>
            </a:r>
          </a:p>
        </p:txBody>
      </p:sp>
      <p:sp>
        <p:nvSpPr>
          <p:cNvPr id="5" name="Text Box 5"/>
          <p:cNvSpPr txBox="1">
            <a:spLocks noChangeArrowheads="1"/>
          </p:cNvSpPr>
          <p:nvPr/>
        </p:nvSpPr>
        <p:spPr bwMode="auto">
          <a:xfrm>
            <a:off x="772138" y="3095631"/>
            <a:ext cx="2810886" cy="800219"/>
          </a:xfrm>
          <a:prstGeom prst="rect">
            <a:avLst/>
          </a:prstGeom>
          <a:noFill/>
          <a:ln w="19050">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square">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spcBef>
                <a:spcPts val="0"/>
              </a:spcBef>
            </a:pPr>
            <a:r>
              <a:rPr lang="en-US" b="1" dirty="0" smtClean="0">
                <a:solidFill>
                  <a:prstClr val="black"/>
                </a:solidFill>
              </a:rPr>
              <a:t>GOAL 2 Prevention:</a:t>
            </a:r>
          </a:p>
          <a:p>
            <a:pPr>
              <a:spcBef>
                <a:spcPts val="0"/>
              </a:spcBef>
            </a:pPr>
            <a:r>
              <a:rPr lang="en-US" sz="1400" dirty="0" smtClean="0">
                <a:solidFill>
                  <a:prstClr val="black"/>
                </a:solidFill>
              </a:rPr>
              <a:t>Veterans most at-risk of homelessness remain housed.</a:t>
            </a:r>
            <a:endParaRPr lang="en-US" sz="1400" dirty="0">
              <a:solidFill>
                <a:prstClr val="black"/>
              </a:solidFill>
            </a:endParaRPr>
          </a:p>
        </p:txBody>
      </p:sp>
      <p:sp>
        <p:nvSpPr>
          <p:cNvPr id="6" name="Text Box 7"/>
          <p:cNvSpPr txBox="1">
            <a:spLocks noChangeArrowheads="1"/>
          </p:cNvSpPr>
          <p:nvPr/>
        </p:nvSpPr>
        <p:spPr bwMode="auto">
          <a:xfrm>
            <a:off x="772139" y="2058954"/>
            <a:ext cx="2818506" cy="800219"/>
          </a:xfrm>
          <a:prstGeom prst="rect">
            <a:avLst/>
          </a:prstGeom>
          <a:noFill/>
          <a:ln w="19050">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square">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spcBef>
                <a:spcPts val="0"/>
              </a:spcBef>
            </a:pPr>
            <a:r>
              <a:rPr lang="en-US" b="1" dirty="0" smtClean="0">
                <a:solidFill>
                  <a:prstClr val="black"/>
                </a:solidFill>
              </a:rPr>
              <a:t>GOAL 1 Housing:</a:t>
            </a:r>
          </a:p>
          <a:p>
            <a:pPr>
              <a:spcBef>
                <a:spcPts val="0"/>
              </a:spcBef>
            </a:pPr>
            <a:r>
              <a:rPr lang="en-US" sz="1400" dirty="0" smtClean="0">
                <a:solidFill>
                  <a:prstClr val="black"/>
                </a:solidFill>
              </a:rPr>
              <a:t>Veterans </a:t>
            </a:r>
            <a:r>
              <a:rPr lang="en-US" sz="1400" dirty="0">
                <a:solidFill>
                  <a:prstClr val="black"/>
                </a:solidFill>
              </a:rPr>
              <a:t>who become homeless are re-housed </a:t>
            </a:r>
            <a:r>
              <a:rPr lang="en-US" sz="1400" dirty="0" smtClean="0">
                <a:solidFill>
                  <a:prstClr val="black"/>
                </a:solidFill>
              </a:rPr>
              <a:t>and stabilized.</a:t>
            </a:r>
            <a:endParaRPr lang="en-US" sz="1400" dirty="0">
              <a:solidFill>
                <a:prstClr val="black"/>
              </a:solidFill>
            </a:endParaRPr>
          </a:p>
        </p:txBody>
      </p:sp>
      <p:sp>
        <p:nvSpPr>
          <p:cNvPr id="7" name="Text Box 8"/>
          <p:cNvSpPr txBox="1">
            <a:spLocks noChangeArrowheads="1"/>
          </p:cNvSpPr>
          <p:nvPr/>
        </p:nvSpPr>
        <p:spPr bwMode="auto">
          <a:xfrm>
            <a:off x="772139" y="5072916"/>
            <a:ext cx="2832122" cy="1015663"/>
          </a:xfrm>
          <a:prstGeom prst="rect">
            <a:avLst/>
          </a:prstGeom>
          <a:noFill/>
          <a:ln w="19050">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square">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spcBef>
                <a:spcPts val="0"/>
              </a:spcBef>
            </a:pPr>
            <a:r>
              <a:rPr lang="en-US" b="1" dirty="0" smtClean="0">
                <a:solidFill>
                  <a:prstClr val="black"/>
                </a:solidFill>
              </a:rPr>
              <a:t>GOAL 4 Partnerships: </a:t>
            </a:r>
          </a:p>
          <a:p>
            <a:pPr>
              <a:spcBef>
                <a:spcPts val="0"/>
              </a:spcBef>
            </a:pPr>
            <a:r>
              <a:rPr lang="en-US" sz="1400" dirty="0" smtClean="0">
                <a:solidFill>
                  <a:prstClr val="black"/>
                </a:solidFill>
              </a:rPr>
              <a:t>Federal, state and community resources are aligned and integrated to support veterans.</a:t>
            </a:r>
            <a:endParaRPr lang="en-US" sz="1100" dirty="0">
              <a:solidFill>
                <a:prstClr val="black"/>
              </a:solidFill>
            </a:endParaRPr>
          </a:p>
        </p:txBody>
      </p:sp>
      <p:sp>
        <p:nvSpPr>
          <p:cNvPr id="125" name="Text Box 7"/>
          <p:cNvSpPr txBox="1">
            <a:spLocks noChangeArrowheads="1"/>
          </p:cNvSpPr>
          <p:nvPr/>
        </p:nvSpPr>
        <p:spPr bwMode="auto">
          <a:xfrm>
            <a:off x="772139" y="4104091"/>
            <a:ext cx="2832121" cy="800219"/>
          </a:xfrm>
          <a:prstGeom prst="rect">
            <a:avLst/>
          </a:prstGeom>
          <a:noFill/>
          <a:ln w="19050">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square">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spcBef>
                <a:spcPct val="50000"/>
              </a:spcBef>
            </a:pPr>
            <a:r>
              <a:rPr lang="en-US" b="1" dirty="0" smtClean="0">
                <a:solidFill>
                  <a:prstClr val="black"/>
                </a:solidFill>
              </a:rPr>
              <a:t>GOAL 3 Intervention:</a:t>
            </a:r>
            <a:r>
              <a:rPr lang="en-US" dirty="0" smtClean="0">
                <a:solidFill>
                  <a:prstClr val="black"/>
                </a:solidFill>
              </a:rPr>
              <a:t> </a:t>
            </a:r>
            <a:r>
              <a:rPr lang="en-US" sz="1400" dirty="0" smtClean="0">
                <a:solidFill>
                  <a:prstClr val="black"/>
                </a:solidFill>
              </a:rPr>
              <a:t>Veterans have increased access to benefits and resources.</a:t>
            </a:r>
            <a:endParaRPr lang="en-US" sz="1400" dirty="0">
              <a:solidFill>
                <a:prstClr val="black"/>
              </a:solidFill>
            </a:endParaRPr>
          </a:p>
        </p:txBody>
      </p:sp>
      <p:sp>
        <p:nvSpPr>
          <p:cNvPr id="47" name="Title 46"/>
          <p:cNvSpPr>
            <a:spLocks noGrp="1"/>
          </p:cNvSpPr>
          <p:nvPr>
            <p:ph type="title"/>
          </p:nvPr>
        </p:nvSpPr>
        <p:spPr>
          <a:xfrm>
            <a:off x="350280" y="609600"/>
            <a:ext cx="7995482" cy="990600"/>
          </a:xfrm>
        </p:spPr>
        <p:txBody>
          <a:bodyPr/>
          <a:lstStyle/>
          <a:p>
            <a:r>
              <a:rPr lang="en-US" dirty="0" smtClean="0"/>
              <a:t>Results Framework</a:t>
            </a:r>
            <a:endParaRPr lang="en-US" dirty="0"/>
          </a:p>
        </p:txBody>
      </p:sp>
      <p:sp>
        <p:nvSpPr>
          <p:cNvPr id="3" name="Slide Number Placeholder 2"/>
          <p:cNvSpPr>
            <a:spLocks noGrp="1"/>
          </p:cNvSpPr>
          <p:nvPr>
            <p:ph type="sldNum" sz="quarter" idx="12"/>
          </p:nvPr>
        </p:nvSpPr>
        <p:spPr/>
        <p:txBody>
          <a:bodyPr/>
          <a:lstStyle/>
          <a:p>
            <a:fld id="{DF018F63-0656-4C37-9DA2-3819174410DE}" type="slidenum">
              <a:rPr lang="en-US" smtClean="0"/>
              <a:t>7</a:t>
            </a:fld>
            <a:endParaRPr lang="en-US" dirty="0"/>
          </a:p>
        </p:txBody>
      </p:sp>
      <p:cxnSp>
        <p:nvCxnSpPr>
          <p:cNvPr id="12" name="Straight Arrow Connector 11"/>
          <p:cNvCxnSpPr>
            <a:stCxn id="6" idx="3"/>
          </p:cNvCxnSpPr>
          <p:nvPr/>
        </p:nvCxnSpPr>
        <p:spPr>
          <a:xfrm>
            <a:off x="3590645" y="2459064"/>
            <a:ext cx="1062175" cy="1"/>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583023" y="3464963"/>
            <a:ext cx="1069798"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4652821" y="2459064"/>
            <a:ext cx="1" cy="312168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652820" y="3920137"/>
            <a:ext cx="1366979"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125" idx="3"/>
          </p:cNvCxnSpPr>
          <p:nvPr/>
        </p:nvCxnSpPr>
        <p:spPr>
          <a:xfrm>
            <a:off x="3604260" y="4504201"/>
            <a:ext cx="1048560"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7" idx="3"/>
          </p:cNvCxnSpPr>
          <p:nvPr/>
        </p:nvCxnSpPr>
        <p:spPr>
          <a:xfrm>
            <a:off x="3604261" y="5580748"/>
            <a:ext cx="1048559"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81280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990600"/>
          </a:xfrm>
        </p:spPr>
        <p:txBody>
          <a:bodyPr>
            <a:normAutofit/>
          </a:bodyPr>
          <a:lstStyle/>
          <a:p>
            <a:pPr algn="ctr"/>
            <a:r>
              <a:rPr lang="en-US" dirty="0" smtClean="0"/>
              <a:t>Signature Initiatives</a:t>
            </a:r>
            <a:endParaRPr lang="en-US" dirty="0"/>
          </a:p>
        </p:txBody>
      </p:sp>
      <p:sp>
        <p:nvSpPr>
          <p:cNvPr id="3" name="Content Placeholder 2"/>
          <p:cNvSpPr>
            <a:spLocks noGrp="1"/>
          </p:cNvSpPr>
          <p:nvPr>
            <p:ph idx="1"/>
          </p:nvPr>
        </p:nvSpPr>
        <p:spPr>
          <a:xfrm>
            <a:off x="457200" y="1371600"/>
            <a:ext cx="8229600" cy="5105400"/>
          </a:xfrm>
        </p:spPr>
        <p:txBody>
          <a:bodyPr>
            <a:noAutofit/>
          </a:bodyPr>
          <a:lstStyle/>
          <a:p>
            <a:pPr marL="0" indent="0">
              <a:buNone/>
            </a:pPr>
            <a:endParaRPr lang="en-US" sz="1600" dirty="0" smtClean="0"/>
          </a:p>
          <a:p>
            <a:pPr marL="0" indent="0">
              <a:buNone/>
            </a:pPr>
            <a:r>
              <a:rPr lang="en-US" sz="1600" dirty="0" smtClean="0"/>
              <a:t>1</a:t>
            </a:r>
            <a:r>
              <a:rPr lang="en-US" sz="1600" dirty="0"/>
              <a:t>. Reduce the 2011 homeless veterans PIT count </a:t>
            </a:r>
            <a:r>
              <a:rPr lang="en-US" sz="1600" u="sng" dirty="0"/>
              <a:t>by 1,000 </a:t>
            </a:r>
            <a:r>
              <a:rPr lang="en-US" sz="1600" dirty="0"/>
              <a:t>by the end of 2015.</a:t>
            </a:r>
          </a:p>
          <a:p>
            <a:pPr marL="0" indent="0">
              <a:buNone/>
            </a:pPr>
            <a:r>
              <a:rPr lang="en-US" sz="1600" dirty="0"/>
              <a:t> </a:t>
            </a:r>
          </a:p>
          <a:p>
            <a:pPr marL="0" indent="0">
              <a:buNone/>
            </a:pPr>
            <a:r>
              <a:rPr lang="en-US" sz="1600" dirty="0"/>
              <a:t>2. </a:t>
            </a:r>
            <a:r>
              <a:rPr lang="en-US" sz="1600" u="sng" dirty="0"/>
              <a:t>End chronic homelessness </a:t>
            </a:r>
            <a:r>
              <a:rPr lang="en-US" sz="1600" dirty="0"/>
              <a:t>among veterans, going from 450 to 0, by the end of 2015</a:t>
            </a:r>
            <a:r>
              <a:rPr lang="en-US" sz="1600" dirty="0" smtClean="0"/>
              <a:t>.</a:t>
            </a:r>
            <a:endParaRPr lang="en-US" sz="1600" dirty="0"/>
          </a:p>
          <a:p>
            <a:pPr marL="0" indent="0">
              <a:buNone/>
            </a:pPr>
            <a:r>
              <a:rPr lang="en-US" sz="1600" dirty="0"/>
              <a:t>	</a:t>
            </a:r>
          </a:p>
          <a:p>
            <a:pPr marL="0" indent="0">
              <a:buNone/>
            </a:pPr>
            <a:r>
              <a:rPr lang="en-US" sz="1600" dirty="0"/>
              <a:t>3. Access </a:t>
            </a:r>
            <a:r>
              <a:rPr lang="en-US" sz="1600" u="sng" dirty="0"/>
              <a:t>1,000 units </a:t>
            </a:r>
            <a:r>
              <a:rPr lang="en-US" sz="1600" dirty="0"/>
              <a:t>of permanent housing to meet plan goals by end of 2015, including: </a:t>
            </a:r>
          </a:p>
          <a:p>
            <a:pPr marL="0" indent="0">
              <a:buNone/>
            </a:pPr>
            <a:r>
              <a:rPr lang="en-US" sz="1600" dirty="0"/>
              <a:t>	</a:t>
            </a:r>
            <a:r>
              <a:rPr lang="en-US" sz="1600" dirty="0" smtClean="0"/>
              <a:t>-700 </a:t>
            </a:r>
            <a:r>
              <a:rPr lang="en-US" sz="1600" dirty="0"/>
              <a:t>new HUD VASH vouchers </a:t>
            </a:r>
            <a:endParaRPr lang="en-US" sz="1600" dirty="0" smtClean="0"/>
          </a:p>
          <a:p>
            <a:pPr marL="0" indent="0">
              <a:buNone/>
            </a:pPr>
            <a:r>
              <a:rPr lang="en-US" sz="1600" dirty="0" smtClean="0"/>
              <a:t>	-250 </a:t>
            </a:r>
            <a:r>
              <a:rPr lang="en-US" sz="1600" dirty="0"/>
              <a:t>new units of housing through DHCD initiatives for chronically homeless </a:t>
            </a:r>
            <a:r>
              <a:rPr lang="en-US" sz="1600" dirty="0" smtClean="0"/>
              <a:t>	veterans</a:t>
            </a:r>
            <a:r>
              <a:rPr lang="en-US" sz="1600" dirty="0"/>
              <a:t>, </a:t>
            </a:r>
            <a:r>
              <a:rPr lang="en-US" sz="1600" dirty="0" smtClean="0"/>
              <a:t>	including at </a:t>
            </a:r>
            <a:r>
              <a:rPr lang="en-US" sz="1600" dirty="0"/>
              <a:t>least 25 for non-VA eligible chronically homeless </a:t>
            </a:r>
            <a:r>
              <a:rPr lang="en-US" sz="1600" dirty="0" smtClean="0"/>
              <a:t>	veterans</a:t>
            </a:r>
            <a:r>
              <a:rPr lang="en-US" sz="1600" dirty="0"/>
              <a:t>               </a:t>
            </a:r>
          </a:p>
          <a:p>
            <a:pPr marL="0" indent="0">
              <a:buNone/>
            </a:pPr>
            <a:r>
              <a:rPr lang="en-US" sz="1600" dirty="0" smtClean="0"/>
              <a:t>	-</a:t>
            </a:r>
            <a:r>
              <a:rPr lang="en-US" sz="1600" dirty="0"/>
              <a:t>50 housing subsidies through DHCD initiatives to access existing housing </a:t>
            </a:r>
            <a:r>
              <a:rPr lang="en-US" sz="1600" dirty="0" smtClean="0"/>
              <a:t>	units </a:t>
            </a:r>
            <a:r>
              <a:rPr lang="en-US" sz="1600" dirty="0"/>
              <a:t>for </a:t>
            </a:r>
            <a:r>
              <a:rPr lang="en-US" sz="1600" dirty="0" smtClean="0"/>
              <a:t>non-VA eligible </a:t>
            </a:r>
            <a:r>
              <a:rPr lang="en-US" sz="1600" dirty="0"/>
              <a:t>homeless veterans</a:t>
            </a:r>
          </a:p>
          <a:p>
            <a:pPr marL="0" indent="0">
              <a:buNone/>
            </a:pPr>
            <a:r>
              <a:rPr lang="en-US" sz="1600" dirty="0"/>
              <a:t> </a:t>
            </a:r>
          </a:p>
          <a:p>
            <a:pPr marL="0" indent="0">
              <a:buNone/>
            </a:pPr>
            <a:r>
              <a:rPr lang="en-US" sz="1600" dirty="0"/>
              <a:t>4. Support the partnership between the VA and DVS to </a:t>
            </a:r>
            <a:r>
              <a:rPr lang="en-US" sz="1600" u="sng" dirty="0"/>
              <a:t>build community capacity </a:t>
            </a:r>
            <a:r>
              <a:rPr lang="en-US" sz="1600" dirty="0"/>
              <a:t>to serve veterans where they live by contracting for HUD VASH case management and other services, through DVS, to community-based non-profits.</a:t>
            </a:r>
          </a:p>
          <a:p>
            <a:pPr marL="0" indent="0">
              <a:buNone/>
            </a:pPr>
            <a:r>
              <a:rPr lang="en-US" sz="1600" dirty="0"/>
              <a:t> </a:t>
            </a:r>
          </a:p>
          <a:p>
            <a:endParaRPr lang="en-US" sz="1400" dirty="0" smtClean="0"/>
          </a:p>
        </p:txBody>
      </p:sp>
      <p:sp>
        <p:nvSpPr>
          <p:cNvPr id="4" name="Slide Number Placeholder 3"/>
          <p:cNvSpPr>
            <a:spLocks noGrp="1"/>
          </p:cNvSpPr>
          <p:nvPr>
            <p:ph type="sldNum" sz="quarter" idx="12"/>
          </p:nvPr>
        </p:nvSpPr>
        <p:spPr/>
        <p:txBody>
          <a:bodyPr/>
          <a:lstStyle/>
          <a:p>
            <a:fld id="{DF018F63-0656-4C37-9DA2-3819174410DE}" type="slidenum">
              <a:rPr lang="en-US" smtClean="0"/>
              <a:t>8</a:t>
            </a:fld>
            <a:endParaRPr lang="en-US" dirty="0"/>
          </a:p>
        </p:txBody>
      </p:sp>
    </p:spTree>
    <p:extLst>
      <p:ext uri="{BB962C8B-B14F-4D97-AF65-F5344CB8AC3E}">
        <p14:creationId xmlns:p14="http://schemas.microsoft.com/office/powerpoint/2010/main" val="9932217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Signature Initiatives</a:t>
            </a:r>
            <a:endParaRPr lang="en-US" dirty="0"/>
          </a:p>
        </p:txBody>
      </p:sp>
      <p:sp>
        <p:nvSpPr>
          <p:cNvPr id="3" name="Content Placeholder 2"/>
          <p:cNvSpPr>
            <a:spLocks noGrp="1"/>
          </p:cNvSpPr>
          <p:nvPr>
            <p:ph idx="1"/>
          </p:nvPr>
        </p:nvSpPr>
        <p:spPr>
          <a:xfrm>
            <a:off x="457200" y="1371600"/>
            <a:ext cx="8229600" cy="5334000"/>
          </a:xfrm>
        </p:spPr>
        <p:txBody>
          <a:bodyPr>
            <a:normAutofit fontScale="92500" lnSpcReduction="10000"/>
          </a:bodyPr>
          <a:lstStyle/>
          <a:p>
            <a:endParaRPr lang="en-US" sz="1600" b="1" dirty="0" smtClean="0"/>
          </a:p>
          <a:p>
            <a:pPr marL="0" indent="0">
              <a:buNone/>
            </a:pPr>
            <a:r>
              <a:rPr lang="en-US" sz="1700" dirty="0"/>
              <a:t>5. </a:t>
            </a:r>
            <a:r>
              <a:rPr lang="en-US" sz="1700" u="sng" dirty="0"/>
              <a:t>Expand partnerships </a:t>
            </a:r>
            <a:r>
              <a:rPr lang="en-US" sz="1700" dirty="0"/>
              <a:t>between VA, MA ICHH, DVS (Chapter 115), DHCD, VSO’s, Housing Authorities, Regional </a:t>
            </a:r>
            <a:r>
              <a:rPr lang="en-US" sz="1700" dirty="0" smtClean="0"/>
              <a:t>Networks to End Homelessness, </a:t>
            </a:r>
            <a:r>
              <a:rPr lang="en-US" sz="1700" dirty="0"/>
              <a:t>Regional Housing Network, and CoC’s. This partnership is the key to:</a:t>
            </a:r>
          </a:p>
          <a:p>
            <a:pPr marL="0" lvl="0" indent="0">
              <a:buNone/>
            </a:pPr>
            <a:r>
              <a:rPr lang="en-US" sz="1700" dirty="0"/>
              <a:t>	-Accessing existing housing</a:t>
            </a:r>
          </a:p>
          <a:p>
            <a:pPr marL="0" lvl="0" indent="0">
              <a:buNone/>
            </a:pPr>
            <a:r>
              <a:rPr lang="en-US" sz="1700" dirty="0"/>
              <a:t>	-New housing production</a:t>
            </a:r>
          </a:p>
          <a:p>
            <a:pPr marL="0" lvl="0" indent="0">
              <a:buNone/>
            </a:pPr>
            <a:r>
              <a:rPr lang="en-US" sz="1700" dirty="0"/>
              <a:t>	-Providing comprehensive wrap around services</a:t>
            </a:r>
          </a:p>
          <a:p>
            <a:pPr marL="0" lvl="0" indent="0">
              <a:buNone/>
            </a:pPr>
            <a:r>
              <a:rPr lang="en-US" sz="1700" dirty="0"/>
              <a:t>	-Ensuring access to benefits and income supports</a:t>
            </a:r>
          </a:p>
          <a:p>
            <a:pPr marL="0" lvl="0" indent="0">
              <a:buNone/>
            </a:pPr>
            <a:r>
              <a:rPr lang="en-US" sz="1700" dirty="0"/>
              <a:t>	-</a:t>
            </a:r>
            <a:r>
              <a:rPr lang="en-US" sz="1700" dirty="0" smtClean="0"/>
              <a:t>Prevention</a:t>
            </a:r>
          </a:p>
          <a:p>
            <a:pPr marL="0" lvl="0" indent="0">
              <a:buNone/>
            </a:pPr>
            <a:endParaRPr lang="en-US" sz="1700" dirty="0"/>
          </a:p>
          <a:p>
            <a:pPr marL="0" indent="0">
              <a:buNone/>
            </a:pPr>
            <a:r>
              <a:rPr lang="en-US" sz="1700" dirty="0" smtClean="0"/>
              <a:t>6</a:t>
            </a:r>
            <a:r>
              <a:rPr lang="en-US" sz="1700" dirty="0"/>
              <a:t>. Develop </a:t>
            </a:r>
            <a:r>
              <a:rPr lang="en-US" sz="1700" u="sng" dirty="0"/>
              <a:t>regional lists of homeless veterans </a:t>
            </a:r>
            <a:r>
              <a:rPr lang="en-US" sz="1700" dirty="0"/>
              <a:t>in partnership with </a:t>
            </a:r>
            <a:r>
              <a:rPr lang="en-US" sz="1700" dirty="0" err="1" smtClean="0"/>
              <a:t>CoCs</a:t>
            </a:r>
            <a:r>
              <a:rPr lang="en-US" sz="1700" dirty="0" smtClean="0"/>
              <a:t>, </a:t>
            </a:r>
            <a:r>
              <a:rPr lang="en-US" sz="1700" dirty="0"/>
              <a:t>Regional </a:t>
            </a:r>
            <a:r>
              <a:rPr lang="en-US" sz="1700" dirty="0" smtClean="0"/>
              <a:t>Networks, </a:t>
            </a:r>
            <a:r>
              <a:rPr lang="en-US" sz="1700" dirty="0"/>
              <a:t>and city and town Veteran’s Services Officers (VSO’s) in order to prioritize resources and support services, to track progress and outcomes for specific individuals, and to understand the scope of veterans who are newly homeless and accessing systems of care.</a:t>
            </a:r>
          </a:p>
          <a:p>
            <a:endParaRPr lang="en-US" sz="1700" dirty="0" smtClean="0"/>
          </a:p>
          <a:p>
            <a:pPr marL="0" indent="0">
              <a:buNone/>
            </a:pPr>
            <a:r>
              <a:rPr lang="en-US" sz="1700" dirty="0" smtClean="0"/>
              <a:t>7</a:t>
            </a:r>
            <a:r>
              <a:rPr lang="en-US" sz="1700" dirty="0"/>
              <a:t>. Launch a demonstration project in Year 1 of this plan to </a:t>
            </a:r>
            <a:r>
              <a:rPr lang="en-US" sz="1700" u="sng" dirty="0"/>
              <a:t>test the feasibility of conversion </a:t>
            </a:r>
            <a:r>
              <a:rPr lang="en-US" sz="1700" dirty="0"/>
              <a:t>strategies that allow providers to utilize existing veteran’s emergency and transitional housing resources for permanent housing and community-based supports.</a:t>
            </a:r>
          </a:p>
          <a:p>
            <a:pPr marL="0" indent="0">
              <a:buNone/>
            </a:pPr>
            <a:r>
              <a:rPr lang="en-US" sz="1700" dirty="0"/>
              <a:t> </a:t>
            </a:r>
          </a:p>
          <a:p>
            <a:pPr marL="0" indent="0">
              <a:buNone/>
            </a:pPr>
            <a:r>
              <a:rPr lang="en-US" sz="1700" dirty="0" smtClean="0"/>
              <a:t>8</a:t>
            </a:r>
            <a:r>
              <a:rPr lang="en-US" sz="1700" dirty="0"/>
              <a:t>. Improve </a:t>
            </a:r>
            <a:r>
              <a:rPr lang="en-US" sz="1700" u="sng" dirty="0"/>
              <a:t>research and data </a:t>
            </a:r>
            <a:r>
              <a:rPr lang="en-US" sz="1700" dirty="0"/>
              <a:t>to better inform policy and target resources.</a:t>
            </a:r>
          </a:p>
          <a:p>
            <a:endParaRPr lang="en-US" dirty="0" smtClean="0">
              <a:latin typeface="+mj-lt"/>
            </a:endParaRPr>
          </a:p>
        </p:txBody>
      </p:sp>
      <p:sp>
        <p:nvSpPr>
          <p:cNvPr id="4" name="Slide Number Placeholder 3"/>
          <p:cNvSpPr>
            <a:spLocks noGrp="1"/>
          </p:cNvSpPr>
          <p:nvPr>
            <p:ph type="sldNum" sz="quarter" idx="12"/>
          </p:nvPr>
        </p:nvSpPr>
        <p:spPr/>
        <p:txBody>
          <a:bodyPr/>
          <a:lstStyle/>
          <a:p>
            <a:fld id="{DF018F63-0656-4C37-9DA2-3819174410DE}" type="slidenum">
              <a:rPr lang="en-US" smtClean="0"/>
              <a:t>9</a:t>
            </a:fld>
            <a:endParaRPr lang="en-US" dirty="0"/>
          </a:p>
        </p:txBody>
      </p:sp>
    </p:spTree>
    <p:extLst>
      <p:ext uri="{BB962C8B-B14F-4D97-AF65-F5344CB8AC3E}">
        <p14:creationId xmlns:p14="http://schemas.microsoft.com/office/powerpoint/2010/main" val="28053647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4495</TotalTime>
  <Words>951</Words>
  <Application>Microsoft Office PowerPoint</Application>
  <PresentationFormat>On-screen Show (4:3)</PresentationFormat>
  <Paragraphs>165</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Clarity</vt:lpstr>
      <vt:lpstr>The Massachusetts integrated Plan to Prevent and End Homelessness among Veterans   </vt:lpstr>
      <vt:lpstr>History</vt:lpstr>
      <vt:lpstr>Steering Committee Membership</vt:lpstr>
      <vt:lpstr>Purpose</vt:lpstr>
      <vt:lpstr>Guiding Principles</vt:lpstr>
      <vt:lpstr>Snapshot of Homeless Veterans in MA</vt:lpstr>
      <vt:lpstr>Results Framework</vt:lpstr>
      <vt:lpstr>Signature Initiatives</vt:lpstr>
      <vt:lpstr>Signature Initiatives</vt:lpstr>
      <vt:lpstr>Implementation Plan Working Groups</vt:lpstr>
      <vt:lpstr>Partnerships Working Group</vt:lpstr>
      <vt:lpstr>Partnerships Working Group: Action Items</vt:lpstr>
      <vt:lpstr>Next Steps</vt:lpstr>
      <vt:lpstr>Next Steps: Launching Signature Initiatives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Bernstein, Laila (OCD)</dc:creator>
  <cp:lastModifiedBy>Curtis, Liz (OCD)</cp:lastModifiedBy>
  <cp:revision>229</cp:revision>
  <cp:lastPrinted>2012-06-05T21:20:44Z</cp:lastPrinted>
  <dcterms:created xsi:type="dcterms:W3CDTF">2011-11-15T19:27:13Z</dcterms:created>
  <dcterms:modified xsi:type="dcterms:W3CDTF">2013-10-16T14:37:46Z</dcterms:modified>
</cp:coreProperties>
</file>