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89" r:id="rId3"/>
    <p:sldId id="290" r:id="rId4"/>
    <p:sldId id="308" r:id="rId5"/>
    <p:sldId id="295" r:id="rId6"/>
    <p:sldId id="310" r:id="rId7"/>
    <p:sldId id="296" r:id="rId8"/>
    <p:sldId id="270" r:id="rId9"/>
    <p:sldId id="316" r:id="rId10"/>
    <p:sldId id="313" r:id="rId11"/>
    <p:sldId id="315" r:id="rId12"/>
  </p:sldIdLst>
  <p:sldSz cx="9144000" cy="6858000" type="screen4x3"/>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85" autoAdjust="0"/>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28" name="Date Placeholder 27"/>
          <p:cNvSpPr>
            <a:spLocks noGrp="1"/>
          </p:cNvSpPr>
          <p:nvPr>
            <p:ph type="dt" sz="half" idx="10"/>
          </p:nvPr>
        </p:nvSpPr>
        <p:spPr/>
        <p:txBody>
          <a:bodyPr/>
          <a:lstStyle/>
          <a:p>
            <a:fld id="{D7D067F4-80FF-4C6F-9269-5F8E1BDD49FA}" type="datetime1">
              <a:rPr lang="en-US" smtClean="0"/>
              <a:pPr/>
              <a:t>5/2/2014</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pic>
        <p:nvPicPr>
          <p:cNvPr id="20" name="Picture 2" descr="\\OCD-FP-003\jaruiz$\My Desktop\Shield.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1"/>
            <a:ext cx="5334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10600" y="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965406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3DC3F2F-615A-41E9-8338-ED9BB954E01D}" type="datetime1">
              <a:rPr lang="en-US" smtClean="0"/>
              <a:pPr/>
              <a:t>5/2/2014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Tree>
    <p:extLst>
      <p:ext uri="{BB962C8B-B14F-4D97-AF65-F5344CB8AC3E}">
        <p14:creationId xmlns:p14="http://schemas.microsoft.com/office/powerpoint/2010/main" val="660687285"/>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0F0836-77DC-427C-ADBC-42983277946D}" type="datetime1">
              <a:rPr lang="en-US" smtClean="0"/>
              <a:pPr/>
              <a:t>5/2/2014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408090623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C017E36-1F61-49D0-8363-F8D850DADBF1}" type="datetime1">
              <a:rPr lang="en-US" smtClean="0"/>
              <a:pPr/>
              <a:t>5/2/2014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45326493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7DCC01C5-5DF0-4E49-BE63-290D13FCDAAB}" type="datetime1">
              <a:rPr lang="en-US" smtClean="0"/>
              <a:pPr/>
              <a:t>5/2/2014</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42232655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5EFA937-F803-4BC4-A9CD-A430FAA0FE51}" type="datetime1">
              <a:rPr lang="en-US" smtClean="0"/>
              <a:pPr/>
              <a:t>5/2/2014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415732308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9AC7E0A-1DE5-4F30-90A7-CA1BA797195C}" type="datetime1">
              <a:rPr lang="en-US" smtClean="0"/>
              <a:pPr/>
              <a:t>5/2/2014</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190497201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6D148F3-EEB4-44C4-9AE2-DBEC7B94AAD8}" type="datetime1">
              <a:rPr lang="en-US" smtClean="0"/>
              <a:pPr/>
              <a:t>5/2/2014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Tree>
    <p:extLst>
      <p:ext uri="{BB962C8B-B14F-4D97-AF65-F5344CB8AC3E}">
        <p14:creationId xmlns:p14="http://schemas.microsoft.com/office/powerpoint/2010/main" val="4124246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7C8EA085-ED30-4712-A5EA-013CB13FE859}" type="datetime1">
              <a:rPr lang="en-US" smtClean="0"/>
              <a:pPr/>
              <a:t>5/2/2014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CDD291C-75E2-46E0-B527-6B98BC6520B3}" type="slidenum">
              <a:rPr lang="en-US" smtClean="0"/>
              <a:pPr/>
              <a:t>‹#›</a:t>
            </a:fld>
            <a:endParaRPr lang="en-US" dirty="0"/>
          </a:p>
        </p:txBody>
      </p:sp>
    </p:spTree>
    <p:extLst>
      <p:ext uri="{BB962C8B-B14F-4D97-AF65-F5344CB8AC3E}">
        <p14:creationId xmlns:p14="http://schemas.microsoft.com/office/powerpoint/2010/main" val="4027313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Date Placeholder 4"/>
          <p:cNvSpPr>
            <a:spLocks noGrp="1"/>
          </p:cNvSpPr>
          <p:nvPr>
            <p:ph type="dt" sz="half" idx="10"/>
          </p:nvPr>
        </p:nvSpPr>
        <p:spPr/>
        <p:txBody>
          <a:bodyPr/>
          <a:lstStyle/>
          <a:p>
            <a:fld id="{6CE46879-3266-450E-8750-8D71674CF5BA}" type="datetime1">
              <a:rPr lang="en-US" smtClean="0"/>
              <a:pPr/>
              <a:t>5/2/2014</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extLst>
      <p:ext uri="{BB962C8B-B14F-4D97-AF65-F5344CB8AC3E}">
        <p14:creationId xmlns:p14="http://schemas.microsoft.com/office/powerpoint/2010/main" val="318689302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C733C0DA-3B34-4FF2-9DF2-428D66871E6C}" type="datetime1">
              <a:rPr lang="en-US" smtClean="0"/>
              <a:pPr/>
              <a:t>5/2/2014</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extLst>
      <p:ext uri="{BB962C8B-B14F-4D97-AF65-F5344CB8AC3E}">
        <p14:creationId xmlns:p14="http://schemas.microsoft.com/office/powerpoint/2010/main" val="631656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344F9F2-F882-4A77-BBA0-5D3CC8CD7CEC}" type="datetime1">
              <a:rPr lang="en-US" smtClean="0"/>
              <a:pPr/>
              <a:t>5/2/2014</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CDD291C-75E2-46E0-B527-6B98BC6520B3}" type="slidenum">
              <a:rPr lang="en-US" smtClean="0">
                <a:solidFill>
                  <a:srgbClr val="8CADAE">
                    <a:shade val="75000"/>
                  </a:srgbClr>
                </a:solidFill>
              </a:rPr>
              <a:pPr/>
              <a:t>‹#›</a:t>
            </a:fld>
            <a:endParaRPr lang="en-US" dirty="0">
              <a:solidFill>
                <a:srgbClr val="8CADAE">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pic>
        <p:nvPicPr>
          <p:cNvPr id="2050" name="Picture 2" descr="\\OCD-FP-003\jaruiz$\My Desktop\Shield.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1"/>
            <a:ext cx="533400" cy="6096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610600" y="0"/>
            <a:ext cx="53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627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dirty="0" smtClean="0"/>
          </a:p>
          <a:p>
            <a:r>
              <a:rPr lang="en-US" dirty="0" smtClean="0"/>
              <a:t>Meeting with housing Groups</a:t>
            </a:r>
            <a:endParaRPr lang="en-US" dirty="0"/>
          </a:p>
          <a:p>
            <a:r>
              <a:rPr lang="en-US" dirty="0" smtClean="0"/>
              <a:t>May 5, 2014</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1</a:t>
            </a:fld>
            <a:endParaRPr lang="en-US" dirty="0">
              <a:solidFill>
                <a:srgbClr val="8CADAE">
                  <a:shade val="75000"/>
                </a:srgbClr>
              </a:solidFill>
            </a:endParaRPr>
          </a:p>
        </p:txBody>
      </p:sp>
      <p:sp>
        <p:nvSpPr>
          <p:cNvPr id="4" name="Title 3"/>
          <p:cNvSpPr>
            <a:spLocks noGrp="1"/>
          </p:cNvSpPr>
          <p:nvPr>
            <p:ph type="ctrTitle"/>
          </p:nvPr>
        </p:nvSpPr>
        <p:spPr/>
        <p:txBody>
          <a:bodyPr anchor="ctr">
            <a:normAutofit fontScale="90000"/>
          </a:bodyPr>
          <a:lstStyle/>
          <a:p>
            <a:r>
              <a:rPr lang="en-US" sz="3600" dirty="0" smtClean="0"/>
              <a:t>Update on FY14 Budget Implementation</a:t>
            </a:r>
            <a:br>
              <a:rPr lang="en-US" sz="3600" dirty="0" smtClean="0"/>
            </a:br>
            <a:r>
              <a:rPr lang="en-US" dirty="0" smtClean="0"/>
              <a:t/>
            </a:r>
            <a:br>
              <a:rPr lang="en-US" dirty="0" smtClean="0"/>
            </a:br>
            <a:r>
              <a:rPr lang="en-US" sz="2400" dirty="0" smtClean="0"/>
              <a:t>Dept. of Housing and Community Development</a:t>
            </a:r>
            <a:endParaRPr lang="en-US" sz="2400" dirty="0"/>
          </a:p>
        </p:txBody>
      </p:sp>
    </p:spTree>
    <p:extLst>
      <p:ext uri="{BB962C8B-B14F-4D97-AF65-F5344CB8AC3E}">
        <p14:creationId xmlns:p14="http://schemas.microsoft.com/office/powerpoint/2010/main" val="1595558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Initiatives</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10</a:t>
            </a:fld>
            <a:endParaRPr lang="en-US" dirty="0">
              <a:solidFill>
                <a:srgbClr val="8CADAE">
                  <a:shade val="75000"/>
                </a:srgbClr>
              </a:solidFill>
            </a:endParaRPr>
          </a:p>
        </p:txBody>
      </p:sp>
      <p:sp>
        <p:nvSpPr>
          <p:cNvPr id="4" name="Content Placeholder 3"/>
          <p:cNvSpPr>
            <a:spLocks noGrp="1"/>
          </p:cNvSpPr>
          <p:nvPr>
            <p:ph sz="quarter" idx="1"/>
          </p:nvPr>
        </p:nvSpPr>
        <p:spPr/>
        <p:txBody>
          <a:bodyPr>
            <a:normAutofit fontScale="85000" lnSpcReduction="20000"/>
          </a:bodyPr>
          <a:lstStyle/>
          <a:p>
            <a:r>
              <a:rPr lang="en-US" sz="1900" dirty="0" smtClean="0"/>
              <a:t>Reached goal of 1,000 permanent supportive housing units, nearly 2 years early.  Announced funding of 335 units in March.</a:t>
            </a:r>
          </a:p>
          <a:p>
            <a:endParaRPr lang="en-US" sz="1900" dirty="0"/>
          </a:p>
          <a:p>
            <a:r>
              <a:rPr lang="en-US" sz="1900" dirty="0" smtClean="0"/>
              <a:t>First Community Investment Tax Credit (CITC) awards were announced in March ($3M in tax credits)</a:t>
            </a:r>
          </a:p>
          <a:p>
            <a:endParaRPr lang="en-US" sz="1900" dirty="0"/>
          </a:p>
          <a:p>
            <a:r>
              <a:rPr lang="en-US" sz="1900" dirty="0"/>
              <a:t>Secure Jobs Program Phase 2 awards were made in April ($1M DHCD; $1M Fireman Foundation)</a:t>
            </a:r>
          </a:p>
          <a:p>
            <a:endParaRPr lang="en-US" sz="1900" dirty="0"/>
          </a:p>
          <a:p>
            <a:r>
              <a:rPr lang="en-US" sz="1900" dirty="0" smtClean="0"/>
              <a:t>Draft regulations for new housing bond bill expected to be released in May</a:t>
            </a:r>
          </a:p>
          <a:p>
            <a:pPr marL="0" indent="0">
              <a:buNone/>
            </a:pPr>
            <a:endParaRPr lang="en-US" sz="1900" dirty="0" smtClean="0"/>
          </a:p>
          <a:p>
            <a:r>
              <a:rPr lang="en-US" sz="1900" dirty="0" smtClean="0"/>
              <a:t>New Lease Program has made 31 placements since late October 2013</a:t>
            </a:r>
          </a:p>
          <a:p>
            <a:endParaRPr lang="en-US" sz="1900" dirty="0"/>
          </a:p>
          <a:p>
            <a:r>
              <a:rPr lang="en-US" sz="1900" dirty="0"/>
              <a:t>Mass. Learning, Employment, Assets Program (LEAP) awards will be announced in May ($1M annually for next five years).</a:t>
            </a:r>
          </a:p>
          <a:p>
            <a:endParaRPr lang="en-US" sz="1900" dirty="0"/>
          </a:p>
          <a:p>
            <a:r>
              <a:rPr lang="en-US" sz="1900" dirty="0" smtClean="0"/>
              <a:t>Spring Rental Round awards will be announced in June </a:t>
            </a:r>
          </a:p>
          <a:p>
            <a:endParaRPr lang="en-US" sz="1900" dirty="0"/>
          </a:p>
          <a:p>
            <a:r>
              <a:rPr lang="en-US" sz="1900" dirty="0" smtClean="0"/>
              <a:t>First Affordable Homeownership Round awards in seven years will be announced in June</a:t>
            </a:r>
          </a:p>
          <a:p>
            <a:endParaRPr lang="en-US" sz="1900" dirty="0" smtClean="0"/>
          </a:p>
          <a:p>
            <a:endParaRPr lang="en-US" sz="2200" dirty="0"/>
          </a:p>
          <a:p>
            <a:pPr marL="0" indent="0">
              <a:buNone/>
            </a:pPr>
            <a:endParaRPr lang="en-US" sz="2200" dirty="0"/>
          </a:p>
          <a:p>
            <a:pPr marL="0" indent="0">
              <a:buNone/>
            </a:pPr>
            <a:endParaRPr lang="en-US" sz="22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a:p>
          <a:p>
            <a:endParaRPr lang="en-US" sz="1600" dirty="0" smtClean="0"/>
          </a:p>
          <a:p>
            <a:endParaRPr lang="en-US" sz="1600" dirty="0"/>
          </a:p>
          <a:p>
            <a:endParaRPr lang="en-US" sz="1600" dirty="0" smtClean="0"/>
          </a:p>
          <a:p>
            <a:pPr marL="0" indent="0">
              <a:buNone/>
            </a:pPr>
            <a:endParaRPr lang="en-US" sz="1600" dirty="0"/>
          </a:p>
          <a:p>
            <a:pPr marL="0" indent="0">
              <a:buNone/>
            </a:pPr>
            <a:endParaRPr lang="en-US" sz="2000" dirty="0"/>
          </a:p>
        </p:txBody>
      </p:sp>
    </p:spTree>
    <p:extLst>
      <p:ext uri="{BB962C8B-B14F-4D97-AF65-F5344CB8AC3E}">
        <p14:creationId xmlns:p14="http://schemas.microsoft.com/office/powerpoint/2010/main" val="30437222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Initiatives</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11</a:t>
            </a:fld>
            <a:endParaRPr lang="en-US" dirty="0">
              <a:solidFill>
                <a:srgbClr val="8CADAE">
                  <a:shade val="75000"/>
                </a:srgbClr>
              </a:solidFill>
            </a:endParaRPr>
          </a:p>
        </p:txBody>
      </p:sp>
      <p:sp>
        <p:nvSpPr>
          <p:cNvPr id="4" name="Content Placeholder 3"/>
          <p:cNvSpPr>
            <a:spLocks noGrp="1"/>
          </p:cNvSpPr>
          <p:nvPr>
            <p:ph sz="quarter" idx="1"/>
          </p:nvPr>
        </p:nvSpPr>
        <p:spPr/>
        <p:txBody>
          <a:bodyPr>
            <a:normAutofit fontScale="92500" lnSpcReduction="20000"/>
          </a:bodyPr>
          <a:lstStyle/>
          <a:p>
            <a:endParaRPr lang="en-US" sz="1600" dirty="0"/>
          </a:p>
          <a:p>
            <a:r>
              <a:rPr lang="en-US" sz="2000" dirty="0" smtClean="0"/>
              <a:t>10,000 Multifamily Housing Units Initiative (7,600 units in 2013, highest number since 2006)</a:t>
            </a:r>
            <a:br>
              <a:rPr lang="en-US" sz="2000" dirty="0" smtClean="0"/>
            </a:br>
            <a:endParaRPr lang="en-US" sz="2000" dirty="0" smtClean="0"/>
          </a:p>
          <a:p>
            <a:r>
              <a:rPr lang="en-US" sz="2000" dirty="0" smtClean="0"/>
              <a:t>Reached milestone of more than 12,000 units preserved since passage of </a:t>
            </a:r>
            <a:r>
              <a:rPr lang="en-US" sz="2000" dirty="0" smtClean="0"/>
              <a:t>40T</a:t>
            </a:r>
          </a:p>
          <a:p>
            <a:endParaRPr lang="en-US" sz="2000" dirty="0"/>
          </a:p>
          <a:p>
            <a:r>
              <a:rPr lang="en-US" sz="2000" dirty="0" smtClean="0"/>
              <a:t>Completed first statewide “point-in-time” count of unaccompanied homeless youth</a:t>
            </a:r>
            <a:endParaRPr lang="en-US" sz="2000" dirty="0" smtClean="0"/>
          </a:p>
          <a:p>
            <a:pPr marL="0" indent="0">
              <a:buNone/>
            </a:pPr>
            <a:endParaRPr lang="en-US" sz="2000" dirty="0" smtClean="0"/>
          </a:p>
          <a:p>
            <a:r>
              <a:rPr lang="en-US" sz="2000" dirty="0" smtClean="0"/>
              <a:t>Started process for changes to 2015 Qualified Allocation Plan with focus on managing development costs and additional accessibility/universal design changes</a:t>
            </a:r>
          </a:p>
          <a:p>
            <a:pPr marL="0" indent="0">
              <a:buNone/>
            </a:pPr>
            <a:endParaRPr lang="en-US" sz="2000" dirty="0" smtClean="0"/>
          </a:p>
          <a:p>
            <a:r>
              <a:rPr lang="en-US" sz="2000" dirty="0" smtClean="0"/>
              <a:t>Reached goal of 20 banks signing on to MA Homeownership Compact during first year of initiative and made successful transition from Soft Second to One Mortgage Program</a:t>
            </a:r>
          </a:p>
          <a:p>
            <a:endParaRPr lang="en-US" sz="2000" dirty="0"/>
          </a:p>
          <a:p>
            <a:endParaRPr lang="en-US" sz="2000" dirty="0" smtClean="0"/>
          </a:p>
          <a:p>
            <a:pPr marL="0" indent="0">
              <a:buNone/>
            </a:pPr>
            <a:endParaRPr lang="en-US" sz="1600" dirty="0" smtClean="0"/>
          </a:p>
          <a:p>
            <a:endParaRPr lang="en-US" sz="1600" dirty="0"/>
          </a:p>
          <a:p>
            <a:endParaRPr lang="en-US" dirty="0"/>
          </a:p>
        </p:txBody>
      </p:sp>
    </p:spTree>
    <p:extLst>
      <p:ext uri="{BB962C8B-B14F-4D97-AF65-F5344CB8AC3E}">
        <p14:creationId xmlns:p14="http://schemas.microsoft.com/office/powerpoint/2010/main" val="31114218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HomeBASE Transition</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2</a:t>
            </a:fld>
            <a:endParaRPr lang="en-US" dirty="0">
              <a:solidFill>
                <a:srgbClr val="8CADAE">
                  <a:shade val="75000"/>
                </a:srgbClr>
              </a:solidFill>
            </a:endParaRPr>
          </a:p>
        </p:txBody>
      </p:sp>
      <p:sp>
        <p:nvSpPr>
          <p:cNvPr id="4" name="Content Placeholder 3"/>
          <p:cNvSpPr>
            <a:spLocks noGrp="1"/>
          </p:cNvSpPr>
          <p:nvPr>
            <p:ph sz="quarter" idx="1"/>
          </p:nvPr>
        </p:nvSpPr>
        <p:spPr/>
        <p:txBody>
          <a:bodyPr>
            <a:noAutofit/>
          </a:bodyPr>
          <a:lstStyle/>
          <a:p>
            <a:pPr marL="0" indent="0">
              <a:buNone/>
            </a:pPr>
            <a:r>
              <a:rPr lang="en-US" sz="1600" b="1" u="sng" dirty="0" smtClean="0"/>
              <a:t>Overall Numbers</a:t>
            </a:r>
          </a:p>
          <a:p>
            <a:pPr marL="0" indent="0">
              <a:buNone/>
            </a:pPr>
            <a:endParaRPr lang="en-US" sz="1600" dirty="0" smtClean="0"/>
          </a:p>
          <a:p>
            <a:r>
              <a:rPr lang="en-US" sz="1600" dirty="0" smtClean="0"/>
              <a:t>Overall </a:t>
            </a:r>
            <a:r>
              <a:rPr lang="en-US" sz="1600" dirty="0"/>
              <a:t>goal is </a:t>
            </a:r>
            <a:r>
              <a:rPr lang="en-US" sz="1600" dirty="0" smtClean="0"/>
              <a:t>to assist </a:t>
            </a:r>
            <a:r>
              <a:rPr lang="en-US" sz="1600" dirty="0"/>
              <a:t>families with a stable tenancy and to minimize entrance to emergency shelter (no more than 20% entry into EA)</a:t>
            </a:r>
          </a:p>
          <a:p>
            <a:pPr marL="0" indent="0">
              <a:buNone/>
            </a:pPr>
            <a:endParaRPr lang="en-US" sz="1600" dirty="0" smtClean="0"/>
          </a:p>
          <a:p>
            <a:r>
              <a:rPr lang="en-US" sz="1600" dirty="0" smtClean="0"/>
              <a:t>Of 5,395 families, </a:t>
            </a:r>
            <a:r>
              <a:rPr lang="en-US" sz="1600" b="1" dirty="0" smtClean="0"/>
              <a:t>4,522 </a:t>
            </a:r>
            <a:r>
              <a:rPr lang="en-US" sz="1600" dirty="0" smtClean="0"/>
              <a:t>families have transitioned off rental assistance from July 2013 through April, 2014</a:t>
            </a:r>
          </a:p>
          <a:p>
            <a:endParaRPr lang="en-US" sz="1600" dirty="0"/>
          </a:p>
          <a:p>
            <a:r>
              <a:rPr lang="en-US" sz="1600" dirty="0" smtClean="0"/>
              <a:t>Of these families, approximately 90</a:t>
            </a:r>
            <a:r>
              <a:rPr lang="en-US" sz="1600" b="1" dirty="0" smtClean="0"/>
              <a:t>%</a:t>
            </a:r>
            <a:r>
              <a:rPr lang="en-US" sz="1600" dirty="0" smtClean="0"/>
              <a:t> remain housed or have successfully relocated and 10% entered the shelter system.  Of those entering the shelter system, approximately one-third have been rehoused.</a:t>
            </a:r>
          </a:p>
          <a:p>
            <a:endParaRPr lang="en-US" sz="1600" dirty="0"/>
          </a:p>
          <a:p>
            <a:r>
              <a:rPr lang="en-US" sz="1600" dirty="0" smtClean="0"/>
              <a:t>Remaining families transitioning off rental assistance include:</a:t>
            </a:r>
          </a:p>
          <a:p>
            <a:pPr marL="274320" lvl="1" indent="0">
              <a:buNone/>
            </a:pPr>
            <a:endParaRPr lang="en-US" sz="1600" dirty="0" smtClean="0">
              <a:solidFill>
                <a:schemeClr val="tx1"/>
              </a:solidFill>
            </a:endParaRPr>
          </a:p>
          <a:p>
            <a:pPr marL="274320" lvl="1" indent="0">
              <a:buNone/>
            </a:pPr>
            <a:r>
              <a:rPr lang="en-US" sz="1600" dirty="0" smtClean="0">
                <a:solidFill>
                  <a:schemeClr val="tx1"/>
                </a:solidFill>
              </a:rPr>
              <a:t>--280 in May</a:t>
            </a:r>
          </a:p>
          <a:p>
            <a:pPr marL="274320" lvl="1" indent="0">
              <a:buNone/>
            </a:pPr>
            <a:r>
              <a:rPr lang="en-US" sz="1600" dirty="0" smtClean="0">
                <a:solidFill>
                  <a:schemeClr val="tx1"/>
                </a:solidFill>
              </a:rPr>
              <a:t>--590 in June</a:t>
            </a:r>
            <a:endParaRPr lang="en-US" sz="1100" dirty="0" smtClean="0">
              <a:solidFill>
                <a:schemeClr val="tx1"/>
              </a:solidFill>
            </a:endParaRPr>
          </a:p>
          <a:p>
            <a:pPr marL="0" indent="0">
              <a:buNone/>
            </a:pPr>
            <a:endParaRPr lang="en-US" sz="1600" dirty="0" smtClean="0"/>
          </a:p>
          <a:p>
            <a:pPr marL="0" indent="0">
              <a:buNone/>
            </a:pPr>
            <a:endParaRPr lang="en-US" sz="1400" dirty="0"/>
          </a:p>
          <a:p>
            <a:pPr marL="0" indent="0">
              <a:buNone/>
            </a:pPr>
            <a:endParaRPr lang="en-US" sz="1400" dirty="0" smtClean="0"/>
          </a:p>
          <a:p>
            <a:endParaRPr lang="en-US" sz="1400" dirty="0" smtClean="0"/>
          </a:p>
          <a:p>
            <a:pPr marL="0" indent="0">
              <a:buNone/>
            </a:pPr>
            <a:endParaRPr lang="en-US" sz="1400" b="1" u="sng" dirty="0"/>
          </a:p>
          <a:p>
            <a:endParaRPr lang="en-US" sz="1400" dirty="0" smtClean="0"/>
          </a:p>
          <a:p>
            <a:pPr marL="0" indent="0">
              <a:buNone/>
            </a:pPr>
            <a:endParaRPr lang="en-US" sz="1400" dirty="0" smtClean="0"/>
          </a:p>
          <a:p>
            <a:pPr marL="0" indent="0">
              <a:buNone/>
            </a:pPr>
            <a:endParaRPr lang="en-US" sz="1600" dirty="0"/>
          </a:p>
        </p:txBody>
      </p:sp>
    </p:spTree>
    <p:extLst>
      <p:ext uri="{BB962C8B-B14F-4D97-AF65-F5344CB8AC3E}">
        <p14:creationId xmlns:p14="http://schemas.microsoft.com/office/powerpoint/2010/main" val="23795286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HomeBASE Transition</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3</a:t>
            </a:fld>
            <a:endParaRPr lang="en-US" dirty="0">
              <a:solidFill>
                <a:srgbClr val="8CADAE">
                  <a:shade val="75000"/>
                </a:srgbClr>
              </a:solidFill>
            </a:endParaRPr>
          </a:p>
        </p:txBody>
      </p:sp>
      <p:sp>
        <p:nvSpPr>
          <p:cNvPr id="4" name="Content Placeholder 3"/>
          <p:cNvSpPr>
            <a:spLocks noGrp="1"/>
          </p:cNvSpPr>
          <p:nvPr>
            <p:ph sz="quarter" idx="1"/>
          </p:nvPr>
        </p:nvSpPr>
        <p:spPr/>
        <p:txBody>
          <a:bodyPr>
            <a:normAutofit fontScale="92500"/>
          </a:bodyPr>
          <a:lstStyle/>
          <a:p>
            <a:pPr marL="0" indent="0">
              <a:buNone/>
            </a:pPr>
            <a:r>
              <a:rPr lang="en-US" sz="1600" b="1" u="sng" dirty="0" smtClean="0"/>
              <a:t>Key Activities</a:t>
            </a:r>
          </a:p>
          <a:p>
            <a:pPr marL="0" indent="0">
              <a:buNone/>
            </a:pPr>
            <a:endParaRPr lang="en-US" sz="1600" b="1" u="sng" dirty="0" smtClean="0"/>
          </a:p>
          <a:p>
            <a:r>
              <a:rPr lang="en-US" sz="1600" dirty="0" smtClean="0"/>
              <a:t>Intensive case management continues with all families</a:t>
            </a:r>
          </a:p>
          <a:p>
            <a:pPr marL="0" indent="0">
              <a:buNone/>
            </a:pPr>
            <a:endParaRPr lang="en-US" sz="1600" dirty="0" smtClean="0"/>
          </a:p>
          <a:p>
            <a:r>
              <a:rPr lang="en-US" sz="1600" dirty="0" smtClean="0"/>
              <a:t>In October, started new initiative with Community Action Agencies to provide job training and other supports in coordination with RAAs.  320 families have entered a job program YTD or 25% of those who were contacted (does not include latest data through April).</a:t>
            </a:r>
          </a:p>
          <a:p>
            <a:pPr marL="0" indent="0">
              <a:buNone/>
            </a:pPr>
            <a:endParaRPr lang="en-US" sz="1600" dirty="0" smtClean="0"/>
          </a:p>
          <a:p>
            <a:r>
              <a:rPr lang="en-US" sz="1600" dirty="0" smtClean="0"/>
              <a:t>Secure Jobs Program has led to approximately 500 job placements since Feb., 2013</a:t>
            </a:r>
          </a:p>
          <a:p>
            <a:endParaRPr lang="en-US" sz="1600" dirty="0"/>
          </a:p>
          <a:p>
            <a:r>
              <a:rPr lang="en-US" sz="1600" dirty="0" smtClean="0"/>
              <a:t>Hotline received 1,986 calls from June, 2013 thru April, 2014</a:t>
            </a:r>
          </a:p>
          <a:p>
            <a:endParaRPr lang="en-US" sz="1600" dirty="0"/>
          </a:p>
          <a:p>
            <a:r>
              <a:rPr lang="en-US" sz="1600" dirty="0" smtClean="0"/>
              <a:t>The lottery for 500 MRVPs was held on Nov. 4, 2013.  There were 1,140 eligible applicants.  500 MRVP’s have been issued and 380 have been leased up as of 4/30/14.</a:t>
            </a:r>
          </a:p>
          <a:p>
            <a:endParaRPr lang="en-US" sz="1600" dirty="0"/>
          </a:p>
          <a:p>
            <a:r>
              <a:rPr lang="en-US" sz="1600" dirty="0" smtClean="0"/>
              <a:t>2,681 families or 59% received Household Assistance through 4/30/14.  Of these, 218 families have been approved for RAFT.</a:t>
            </a:r>
          </a:p>
          <a:p>
            <a:pPr marL="0" indent="0">
              <a:buNone/>
            </a:pPr>
            <a:endParaRPr lang="en-US" sz="1400" dirty="0" smtClean="0"/>
          </a:p>
        </p:txBody>
      </p:sp>
    </p:spTree>
    <p:extLst>
      <p:ext uri="{BB962C8B-B14F-4D97-AF65-F5344CB8AC3E}">
        <p14:creationId xmlns:p14="http://schemas.microsoft.com/office/powerpoint/2010/main" val="3517345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763000" cy="758952"/>
          </a:xfrm>
        </p:spPr>
        <p:txBody>
          <a:bodyPr>
            <a:normAutofit fontScale="90000"/>
          </a:bodyPr>
          <a:lstStyle/>
          <a:p>
            <a:r>
              <a:rPr lang="en-US" dirty="0" smtClean="0"/>
              <a:t>Residential Assistance for Families in Transition</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4</a:t>
            </a:fld>
            <a:endParaRPr lang="en-US" dirty="0">
              <a:solidFill>
                <a:srgbClr val="8CADAE">
                  <a:shade val="75000"/>
                </a:srgbClr>
              </a:solidFill>
            </a:endParaRPr>
          </a:p>
        </p:txBody>
      </p:sp>
      <p:sp>
        <p:nvSpPr>
          <p:cNvPr id="4" name="Content Placeholder 3"/>
          <p:cNvSpPr>
            <a:spLocks noGrp="1"/>
          </p:cNvSpPr>
          <p:nvPr>
            <p:ph sz="quarter" idx="1"/>
          </p:nvPr>
        </p:nvSpPr>
        <p:spPr>
          <a:xfrm>
            <a:off x="301752" y="1447800"/>
            <a:ext cx="8503920" cy="5105400"/>
          </a:xfrm>
        </p:spPr>
        <p:txBody>
          <a:bodyPr>
            <a:noAutofit/>
          </a:bodyPr>
          <a:lstStyle/>
          <a:p>
            <a:pPr marL="0" indent="0">
              <a:buNone/>
            </a:pPr>
            <a:endParaRPr lang="en-US" sz="1600" u="sng" dirty="0" smtClean="0"/>
          </a:p>
          <a:p>
            <a:endParaRPr lang="en-US" sz="1600" dirty="0" smtClean="0"/>
          </a:p>
          <a:p>
            <a:r>
              <a:rPr lang="en-US" sz="1600" dirty="0" smtClean="0"/>
              <a:t>RAFT providers began receiving applications on August 1, 2013.  Through 4/30/14,  </a:t>
            </a:r>
            <a:r>
              <a:rPr lang="en-US" sz="1600" b="1" dirty="0" smtClean="0"/>
              <a:t>2,815 </a:t>
            </a:r>
            <a:r>
              <a:rPr lang="en-US" sz="1600" dirty="0" smtClean="0"/>
              <a:t>families were approved.</a:t>
            </a:r>
          </a:p>
          <a:p>
            <a:endParaRPr lang="en-US" sz="1600" dirty="0"/>
          </a:p>
          <a:p>
            <a:r>
              <a:rPr lang="en-US" sz="1600" dirty="0" smtClean="0"/>
              <a:t>Average benefit was $2,540 per household</a:t>
            </a:r>
          </a:p>
          <a:p>
            <a:endParaRPr lang="en-US" sz="1600" dirty="0"/>
          </a:p>
          <a:p>
            <a:r>
              <a:rPr lang="en-US" sz="1600" dirty="0" smtClean="0"/>
              <a:t>As of May 1</a:t>
            </a:r>
            <a:r>
              <a:rPr lang="en-US" sz="1600" baseline="30000" dirty="0" smtClean="0"/>
              <a:t>st</a:t>
            </a:r>
            <a:r>
              <a:rPr lang="en-US" sz="1600" dirty="0" smtClean="0"/>
              <a:t>, all agencies </a:t>
            </a:r>
            <a:r>
              <a:rPr lang="en-US" sz="1600" smtClean="0"/>
              <a:t>have stopped taking </a:t>
            </a:r>
            <a:r>
              <a:rPr lang="en-US" sz="1600" dirty="0" smtClean="0"/>
              <a:t>new RAFT applications.</a:t>
            </a:r>
          </a:p>
          <a:p>
            <a:endParaRPr lang="en-US" sz="1600" dirty="0"/>
          </a:p>
          <a:p>
            <a:pPr marL="0" indent="0">
              <a:buNone/>
            </a:pPr>
            <a:r>
              <a:rPr lang="en-US" sz="1600" dirty="0" smtClean="0"/>
              <a:t>	</a:t>
            </a:r>
          </a:p>
          <a:p>
            <a:endParaRPr lang="en-US" sz="1400" dirty="0" smtClean="0"/>
          </a:p>
          <a:p>
            <a:pPr marL="0" indent="0">
              <a:buNone/>
            </a:pPr>
            <a:endParaRPr lang="en-US" sz="1400" dirty="0" smtClean="0"/>
          </a:p>
        </p:txBody>
      </p:sp>
    </p:spTree>
    <p:extLst>
      <p:ext uri="{BB962C8B-B14F-4D97-AF65-F5344CB8AC3E}">
        <p14:creationId xmlns:p14="http://schemas.microsoft.com/office/powerpoint/2010/main" val="40141190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Motel Outreach and Rehousing</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5</a:t>
            </a:fld>
            <a:endParaRPr lang="en-US" dirty="0">
              <a:solidFill>
                <a:srgbClr val="8CADAE">
                  <a:shade val="75000"/>
                </a:srgbClr>
              </a:solidFill>
            </a:endParaRPr>
          </a:p>
        </p:txBody>
      </p:sp>
      <p:sp>
        <p:nvSpPr>
          <p:cNvPr id="4" name="Content Placeholder 3"/>
          <p:cNvSpPr>
            <a:spLocks noGrp="1"/>
          </p:cNvSpPr>
          <p:nvPr>
            <p:ph sz="quarter" idx="1"/>
          </p:nvPr>
        </p:nvSpPr>
        <p:spPr/>
        <p:txBody>
          <a:bodyPr>
            <a:normAutofit fontScale="92500" lnSpcReduction="10000"/>
          </a:bodyPr>
          <a:lstStyle/>
          <a:p>
            <a:endParaRPr lang="en-US" sz="1600" dirty="0" smtClean="0"/>
          </a:p>
          <a:p>
            <a:r>
              <a:rPr lang="en-US" sz="1600" dirty="0" smtClean="0"/>
              <a:t>Motel numbers have been reduced from a high of nearly 2,200 in Dec. to 1,879 on 5/1/14</a:t>
            </a:r>
          </a:p>
          <a:p>
            <a:pPr marL="0" indent="0">
              <a:buNone/>
            </a:pPr>
            <a:endParaRPr lang="en-US" sz="1600" dirty="0" smtClean="0"/>
          </a:p>
          <a:p>
            <a:r>
              <a:rPr lang="en-US" sz="1600" dirty="0" smtClean="0"/>
              <a:t>Increased staffing of RAAs to have daily presence in motels</a:t>
            </a:r>
          </a:p>
          <a:p>
            <a:pPr marL="0" indent="0">
              <a:buNone/>
            </a:pPr>
            <a:endParaRPr lang="en-US" sz="1600" dirty="0" smtClean="0"/>
          </a:p>
          <a:p>
            <a:r>
              <a:rPr lang="en-US" sz="1600" dirty="0" smtClean="0"/>
              <a:t>Enhancing services through separate meeting space for adults; separate play space for kids; and transportation services</a:t>
            </a:r>
          </a:p>
          <a:p>
            <a:endParaRPr lang="en-US" sz="1600" dirty="0"/>
          </a:p>
          <a:p>
            <a:r>
              <a:rPr lang="en-US" sz="1600" dirty="0" smtClean="0"/>
              <a:t>Modifying motel rules so they are more flexible and family-friendly regarding babysitting, room inspections, and visitation</a:t>
            </a:r>
          </a:p>
          <a:p>
            <a:endParaRPr lang="en-US" sz="1600" dirty="0"/>
          </a:p>
          <a:p>
            <a:r>
              <a:rPr lang="en-US" sz="1600" dirty="0" smtClean="0"/>
              <a:t>Cross agency teams (DHCD, DCF, DPH) are making weekly visits to motels.  In December, 2013, DCF and DPH added 16 staff to the cross agency teams.</a:t>
            </a:r>
          </a:p>
          <a:p>
            <a:endParaRPr lang="en-US" sz="1600" dirty="0"/>
          </a:p>
          <a:p>
            <a:r>
              <a:rPr lang="en-US" sz="1600" dirty="0" smtClean="0"/>
              <a:t>CAAs conducted outreach to families regarding tax preparation and EITC (VITA Program)</a:t>
            </a:r>
          </a:p>
          <a:p>
            <a:endParaRPr lang="en-US" sz="1600" dirty="0"/>
          </a:p>
          <a:p>
            <a:r>
              <a:rPr lang="en-US" sz="1600" dirty="0" smtClean="0"/>
              <a:t>DHCD staff are coordinating regularly with volunteer organizations and municipal agencies, which are helping families with recreational, transportation, food, medical, or other services</a:t>
            </a:r>
          </a:p>
          <a:p>
            <a:endParaRPr lang="en-US" sz="1600" dirty="0"/>
          </a:p>
          <a:p>
            <a:pPr marL="0" indent="0">
              <a:buNone/>
            </a:pPr>
            <a:endParaRPr lang="en-US" sz="1600" dirty="0" smtClean="0"/>
          </a:p>
          <a:p>
            <a:pPr marL="0" indent="0">
              <a:buNone/>
            </a:pPr>
            <a:endParaRPr lang="en-US" sz="1600" dirty="0" smtClean="0"/>
          </a:p>
          <a:p>
            <a:endParaRPr lang="en-US" sz="1600" dirty="0"/>
          </a:p>
          <a:p>
            <a:pPr marL="0" indent="0">
              <a:buNone/>
            </a:pPr>
            <a:endParaRPr lang="en-US" sz="1600" dirty="0"/>
          </a:p>
          <a:p>
            <a:pPr marL="0" indent="0">
              <a:buNone/>
            </a:pPr>
            <a:endParaRPr lang="en-US" sz="1600" dirty="0" smtClean="0"/>
          </a:p>
          <a:p>
            <a:pPr marL="0" indent="0">
              <a:buNone/>
            </a:pPr>
            <a:endParaRPr lang="en-US" sz="1400" dirty="0"/>
          </a:p>
          <a:p>
            <a:pPr marL="0" indent="0">
              <a:buNone/>
            </a:pPr>
            <a:endParaRPr lang="en-US" sz="1400" dirty="0" smtClean="0"/>
          </a:p>
          <a:p>
            <a:pPr marL="0" indent="0">
              <a:buNone/>
            </a:pPr>
            <a:endParaRPr lang="en-US" sz="1400" dirty="0" smtClean="0"/>
          </a:p>
          <a:p>
            <a:endParaRPr lang="en-US" sz="1400" dirty="0" smtClean="0"/>
          </a:p>
          <a:p>
            <a:pPr marL="0" indent="0">
              <a:buNone/>
            </a:pPr>
            <a:endParaRPr lang="en-US" sz="1400" dirty="0" smtClean="0"/>
          </a:p>
        </p:txBody>
      </p:sp>
    </p:spTree>
    <p:extLst>
      <p:ext uri="{BB962C8B-B14F-4D97-AF65-F5344CB8AC3E}">
        <p14:creationId xmlns:p14="http://schemas.microsoft.com/office/powerpoint/2010/main" val="3497963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6</a:t>
            </a:fld>
            <a:endParaRPr lang="en-US" dirty="0">
              <a:solidFill>
                <a:srgbClr val="8CADAE">
                  <a:shade val="75000"/>
                </a:srgbClr>
              </a:solidFill>
            </a:endParaRPr>
          </a:p>
        </p:txBody>
      </p:sp>
      <p:sp>
        <p:nvSpPr>
          <p:cNvPr id="4" name="Content Placeholder 3"/>
          <p:cNvSpPr>
            <a:spLocks noGrp="1"/>
          </p:cNvSpPr>
          <p:nvPr>
            <p:ph sz="quarter" idx="1"/>
          </p:nvPr>
        </p:nvSpPr>
        <p:spPr/>
        <p:txBody>
          <a:bodyPr>
            <a:normAutofit lnSpcReduction="10000"/>
          </a:bodyPr>
          <a:lstStyle/>
          <a:p>
            <a:endParaRPr lang="en-US" sz="1600" dirty="0"/>
          </a:p>
          <a:p>
            <a:r>
              <a:rPr lang="en-US" sz="1600" dirty="0" smtClean="0"/>
              <a:t>As of  4/30/14, 650 new beds have been added this fiscal year</a:t>
            </a:r>
          </a:p>
          <a:p>
            <a:endParaRPr lang="en-US" sz="1600" dirty="0"/>
          </a:p>
          <a:p>
            <a:r>
              <a:rPr lang="en-US" sz="1600" dirty="0"/>
              <a:t>By Region:</a:t>
            </a:r>
          </a:p>
          <a:p>
            <a:endParaRPr lang="en-US" sz="1600" dirty="0"/>
          </a:p>
          <a:p>
            <a:pPr marL="0" indent="0">
              <a:buNone/>
            </a:pPr>
            <a:r>
              <a:rPr lang="en-US" sz="1600" dirty="0"/>
              <a:t>	Boston: 268</a:t>
            </a:r>
          </a:p>
          <a:p>
            <a:pPr marL="0" indent="0">
              <a:buNone/>
            </a:pPr>
            <a:r>
              <a:rPr lang="en-US" sz="1600" dirty="0"/>
              <a:t>	North Shore: 55</a:t>
            </a:r>
          </a:p>
          <a:p>
            <a:pPr marL="0" indent="0">
              <a:buNone/>
            </a:pPr>
            <a:r>
              <a:rPr lang="en-US" sz="1600" dirty="0"/>
              <a:t>	Hampden/Hampshire: 181</a:t>
            </a:r>
          </a:p>
          <a:p>
            <a:pPr marL="0" indent="0">
              <a:buNone/>
            </a:pPr>
            <a:r>
              <a:rPr lang="en-US" sz="1600" dirty="0"/>
              <a:t>	Metro Boston: 68</a:t>
            </a:r>
          </a:p>
          <a:p>
            <a:pPr marL="0" indent="0">
              <a:buNone/>
            </a:pPr>
            <a:r>
              <a:rPr lang="en-US" sz="1600" dirty="0"/>
              <a:t>	Merrimack Valley: 16</a:t>
            </a:r>
          </a:p>
          <a:p>
            <a:pPr marL="0" indent="0">
              <a:buNone/>
            </a:pPr>
            <a:r>
              <a:rPr lang="en-US" sz="1600" dirty="0"/>
              <a:t>	Southeast: 46</a:t>
            </a:r>
          </a:p>
          <a:p>
            <a:pPr marL="0" indent="0">
              <a:buNone/>
            </a:pPr>
            <a:r>
              <a:rPr lang="en-US" sz="1600" dirty="0"/>
              <a:t>	Central: 16</a:t>
            </a:r>
          </a:p>
          <a:p>
            <a:endParaRPr lang="en-US" sz="1600" dirty="0"/>
          </a:p>
          <a:p>
            <a:pPr marL="0" indent="0">
              <a:buNone/>
            </a:pPr>
            <a:endParaRPr lang="en-US" sz="1600" dirty="0"/>
          </a:p>
          <a:p>
            <a:r>
              <a:rPr lang="en-US" sz="1600" dirty="0" smtClean="0"/>
              <a:t>Governor’s FY15 budget includes funding for an additional 1,000 beds; House budget includes funding for approximately 130-140 additional beds</a:t>
            </a:r>
          </a:p>
          <a:p>
            <a:endParaRPr lang="en-US" sz="1600" dirty="0"/>
          </a:p>
          <a:p>
            <a:pPr marL="0" indent="0">
              <a:buNone/>
            </a:pPr>
            <a:endParaRPr lang="en-US" sz="1600" dirty="0" smtClean="0"/>
          </a:p>
          <a:p>
            <a:endParaRPr lang="en-US" sz="1400" dirty="0"/>
          </a:p>
        </p:txBody>
      </p:sp>
      <p:sp>
        <p:nvSpPr>
          <p:cNvPr id="5" name="Title 4"/>
          <p:cNvSpPr>
            <a:spLocks noGrp="1"/>
          </p:cNvSpPr>
          <p:nvPr>
            <p:ph type="title"/>
          </p:nvPr>
        </p:nvSpPr>
        <p:spPr/>
        <p:txBody>
          <a:bodyPr/>
          <a:lstStyle/>
          <a:p>
            <a:r>
              <a:rPr lang="en-US" dirty="0" smtClean="0"/>
              <a:t>Congregate Expansion</a:t>
            </a:r>
            <a:endParaRPr lang="en-US" dirty="0"/>
          </a:p>
        </p:txBody>
      </p:sp>
    </p:spTree>
    <p:extLst>
      <p:ext uri="{BB962C8B-B14F-4D97-AF65-F5344CB8AC3E}">
        <p14:creationId xmlns:p14="http://schemas.microsoft.com/office/powerpoint/2010/main" val="2400623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HomeBASE Household Assistance/Exits</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7</a:t>
            </a:fld>
            <a:endParaRPr lang="en-US" dirty="0">
              <a:solidFill>
                <a:srgbClr val="8CADAE">
                  <a:shade val="75000"/>
                </a:srgbClr>
              </a:solidFill>
            </a:endParaRPr>
          </a:p>
        </p:txBody>
      </p:sp>
      <p:sp>
        <p:nvSpPr>
          <p:cNvPr id="4" name="Content Placeholder 3"/>
          <p:cNvSpPr>
            <a:spLocks noGrp="1"/>
          </p:cNvSpPr>
          <p:nvPr>
            <p:ph sz="quarter" idx="1"/>
          </p:nvPr>
        </p:nvSpPr>
        <p:spPr>
          <a:xfrm>
            <a:off x="304800" y="1600200"/>
            <a:ext cx="8503920" cy="4572000"/>
          </a:xfrm>
        </p:spPr>
        <p:txBody>
          <a:bodyPr>
            <a:normAutofit/>
          </a:bodyPr>
          <a:lstStyle/>
          <a:p>
            <a:endParaRPr lang="en-US" sz="1600" dirty="0" smtClean="0"/>
          </a:p>
          <a:p>
            <a:r>
              <a:rPr lang="en-US" sz="1600" dirty="0" smtClean="0"/>
              <a:t>In FY14, 1,708 households have exited shelters or motels with HomeBASE Household Assistance thru 4/30/14</a:t>
            </a:r>
          </a:p>
          <a:p>
            <a:pPr marL="0" indent="0">
              <a:buNone/>
            </a:pPr>
            <a:endParaRPr lang="en-US" sz="1600" dirty="0"/>
          </a:p>
          <a:p>
            <a:r>
              <a:rPr lang="en-US" sz="1600" dirty="0" smtClean="0"/>
              <a:t>Added $2,000 supplemental benefit to $4,000 HomeBASE Household Assistance (effective 12/16/13)</a:t>
            </a:r>
          </a:p>
          <a:p>
            <a:pPr marL="0" indent="0">
              <a:buNone/>
            </a:pPr>
            <a:endParaRPr lang="en-US" sz="1600" dirty="0"/>
          </a:p>
          <a:p>
            <a:r>
              <a:rPr lang="en-US" sz="1600" dirty="0" smtClean="0"/>
              <a:t>Reduced waiting period to return to shelter from 12 months to 3 months (effective 12/11/13)</a:t>
            </a:r>
          </a:p>
          <a:p>
            <a:endParaRPr lang="en-US" sz="1600" dirty="0"/>
          </a:p>
          <a:p>
            <a:r>
              <a:rPr lang="en-US" sz="1600" dirty="0" smtClean="0"/>
              <a:t>As of 4/30/14, </a:t>
            </a:r>
            <a:r>
              <a:rPr lang="en-US" sz="1600" b="1" dirty="0" smtClean="0"/>
              <a:t>364 </a:t>
            </a:r>
            <a:r>
              <a:rPr lang="en-US" sz="1600" dirty="0" smtClean="0"/>
              <a:t>households exited the shelter system using these new benefits </a:t>
            </a:r>
          </a:p>
          <a:p>
            <a:endParaRPr lang="en-US" sz="1600" dirty="0"/>
          </a:p>
          <a:p>
            <a:r>
              <a:rPr lang="en-US" sz="1600" dirty="0" smtClean="0"/>
              <a:t>A review of 2,372 families receiving HomeBASE household assistance for diversion and exits found only a 4% return rate to EA system since the program began in 2011</a:t>
            </a:r>
          </a:p>
          <a:p>
            <a:endParaRPr lang="en-US" sz="1600" dirty="0" smtClean="0"/>
          </a:p>
          <a:p>
            <a:r>
              <a:rPr lang="en-US" sz="1600" dirty="0" smtClean="0"/>
              <a:t>From December, 2013 thru April, 2014, shelter/motel exits exceeded entries each month</a:t>
            </a:r>
          </a:p>
          <a:p>
            <a:pPr marL="0" indent="0">
              <a:buNone/>
            </a:pPr>
            <a:endParaRPr lang="en-US" sz="1600" dirty="0" smtClean="0"/>
          </a:p>
          <a:p>
            <a:pPr marL="0" indent="0">
              <a:buNone/>
            </a:pPr>
            <a:endParaRPr lang="en-US" sz="1600" dirty="0"/>
          </a:p>
          <a:p>
            <a:endParaRPr lang="en-US" sz="1600" dirty="0"/>
          </a:p>
        </p:txBody>
      </p:sp>
    </p:spTree>
    <p:extLst>
      <p:ext uri="{BB962C8B-B14F-4D97-AF65-F5344CB8AC3E}">
        <p14:creationId xmlns:p14="http://schemas.microsoft.com/office/powerpoint/2010/main" val="3884158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Mass. Rental Voucher Program</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8</a:t>
            </a:fld>
            <a:endParaRPr lang="en-US" dirty="0">
              <a:solidFill>
                <a:srgbClr val="8CADAE">
                  <a:shade val="75000"/>
                </a:srgbClr>
              </a:solidFill>
            </a:endParaRPr>
          </a:p>
        </p:txBody>
      </p:sp>
      <p:sp>
        <p:nvSpPr>
          <p:cNvPr id="4" name="Content Placeholder 3"/>
          <p:cNvSpPr>
            <a:spLocks noGrp="1"/>
          </p:cNvSpPr>
          <p:nvPr>
            <p:ph sz="quarter" idx="1"/>
          </p:nvPr>
        </p:nvSpPr>
        <p:spPr/>
        <p:txBody>
          <a:bodyPr>
            <a:normAutofit/>
          </a:bodyPr>
          <a:lstStyle/>
          <a:p>
            <a:r>
              <a:rPr lang="en-US" sz="1600" dirty="0" smtClean="0"/>
              <a:t>Process for providing 500 MRVPs to families in shelter with longer lengths of stays began September 9, 2013.  All vouchers have been issued and approximately 403 vouchers have been leased as of 4/30/14.</a:t>
            </a:r>
          </a:p>
          <a:p>
            <a:endParaRPr lang="en-US" sz="1600" dirty="0"/>
          </a:p>
          <a:p>
            <a:r>
              <a:rPr lang="en-US" sz="1600" dirty="0" smtClean="0"/>
              <a:t>100 project-based vouchers were awarded as part of November 2013 Rental Round; 208 project-based vouchers were awarded as part of March 2014 Supportive Housing Round; and 100 project-based vouchers will be awarded as part of Spring 2014 Rental Round</a:t>
            </a:r>
          </a:p>
          <a:p>
            <a:endParaRPr lang="en-US" sz="1600" dirty="0"/>
          </a:p>
          <a:p>
            <a:r>
              <a:rPr lang="en-US" sz="1600" dirty="0" smtClean="0"/>
              <a:t>100 project-based vouchers will be targeted to chronically homeless individuals as part of the Social Innovation Financing initiative.  RFP process has been completed.</a:t>
            </a:r>
          </a:p>
          <a:p>
            <a:endParaRPr lang="en-US" sz="1600" dirty="0"/>
          </a:p>
          <a:p>
            <a:r>
              <a:rPr lang="en-US" sz="1600" dirty="0" smtClean="0"/>
              <a:t>Increased administrative fee for housing agencies from $32.50 to $40 per unit/per month, which went into effect on January 1, 2014</a:t>
            </a:r>
          </a:p>
          <a:p>
            <a:pPr marL="0" indent="0">
              <a:buNone/>
            </a:pPr>
            <a:endParaRPr lang="en-US" sz="1600" dirty="0"/>
          </a:p>
          <a:p>
            <a:r>
              <a:rPr lang="en-US" sz="1600" dirty="0" smtClean="0"/>
              <a:t>Focusing on upgrading database and information systems and hiring additional staff, if funding allows</a:t>
            </a:r>
          </a:p>
          <a:p>
            <a:endParaRPr lang="en-US" sz="1600" dirty="0"/>
          </a:p>
        </p:txBody>
      </p:sp>
    </p:spTree>
    <p:extLst>
      <p:ext uri="{BB962C8B-B14F-4D97-AF65-F5344CB8AC3E}">
        <p14:creationId xmlns:p14="http://schemas.microsoft.com/office/powerpoint/2010/main" val="15542825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Housing</a:t>
            </a:r>
            <a:endParaRPr lang="en-US" dirty="0"/>
          </a:p>
        </p:txBody>
      </p:sp>
      <p:sp>
        <p:nvSpPr>
          <p:cNvPr id="3" name="Slide Number Placeholder 2"/>
          <p:cNvSpPr>
            <a:spLocks noGrp="1"/>
          </p:cNvSpPr>
          <p:nvPr>
            <p:ph type="sldNum" sz="quarter" idx="12"/>
          </p:nvPr>
        </p:nvSpPr>
        <p:spPr/>
        <p:txBody>
          <a:bodyPr/>
          <a:lstStyle/>
          <a:p>
            <a:fld id="{8CDD291C-75E2-46E0-B527-6B98BC6520B3}" type="slidenum">
              <a:rPr lang="en-US" smtClean="0">
                <a:solidFill>
                  <a:srgbClr val="8CADAE">
                    <a:shade val="75000"/>
                  </a:srgbClr>
                </a:solidFill>
              </a:rPr>
              <a:pPr/>
              <a:t>9</a:t>
            </a:fld>
            <a:endParaRPr lang="en-US" dirty="0">
              <a:solidFill>
                <a:srgbClr val="8CADAE">
                  <a:shade val="75000"/>
                </a:srgbClr>
              </a:solidFill>
            </a:endParaRPr>
          </a:p>
        </p:txBody>
      </p:sp>
      <p:sp>
        <p:nvSpPr>
          <p:cNvPr id="4" name="Content Placeholder 3"/>
          <p:cNvSpPr>
            <a:spLocks noGrp="1"/>
          </p:cNvSpPr>
          <p:nvPr>
            <p:ph sz="quarter" idx="1"/>
          </p:nvPr>
        </p:nvSpPr>
        <p:spPr/>
        <p:txBody>
          <a:bodyPr>
            <a:normAutofit fontScale="55000" lnSpcReduction="20000"/>
          </a:bodyPr>
          <a:lstStyle/>
          <a:p>
            <a:r>
              <a:rPr lang="en-US" sz="2600" dirty="0" smtClean="0"/>
              <a:t>HILAPP Round </a:t>
            </a:r>
            <a:r>
              <a:rPr lang="en-US" sz="2600" dirty="0"/>
              <a:t>2 </a:t>
            </a:r>
            <a:r>
              <a:rPr lang="en-US" sz="2600" dirty="0" smtClean="0"/>
              <a:t>awards will </a:t>
            </a:r>
            <a:r>
              <a:rPr lang="en-US" sz="2600" dirty="0"/>
              <a:t>be announced in </a:t>
            </a:r>
            <a:r>
              <a:rPr lang="en-US" sz="2600" dirty="0" smtClean="0"/>
              <a:t>May</a:t>
            </a:r>
          </a:p>
          <a:p>
            <a:endParaRPr lang="en-US" sz="2600" dirty="0" smtClean="0"/>
          </a:p>
          <a:p>
            <a:r>
              <a:rPr lang="en-US" sz="2600" dirty="0" smtClean="0"/>
              <a:t>705 and congregate renovation awards will be announced in May</a:t>
            </a:r>
          </a:p>
          <a:p>
            <a:pPr marL="0" indent="0">
              <a:buNone/>
            </a:pPr>
            <a:endParaRPr lang="en-US" sz="2600" dirty="0" smtClean="0"/>
          </a:p>
          <a:p>
            <a:r>
              <a:rPr lang="en-US" sz="2600" dirty="0" smtClean="0"/>
              <a:t>Plan for disposition of obsolete targeted properties completed</a:t>
            </a:r>
          </a:p>
          <a:p>
            <a:pPr marL="0" indent="0">
              <a:buNone/>
            </a:pPr>
            <a:endParaRPr lang="en-US" sz="2600" dirty="0"/>
          </a:p>
          <a:p>
            <a:r>
              <a:rPr lang="en-US" sz="2600" dirty="0" smtClean="0"/>
              <a:t>RFI process completed </a:t>
            </a:r>
            <a:r>
              <a:rPr lang="en-US" sz="2600" dirty="0"/>
              <a:t>for statewide waiting </a:t>
            </a:r>
            <a:r>
              <a:rPr lang="en-US" sz="2600" dirty="0" smtClean="0"/>
              <a:t>list.  RFP will be released as soon as funding is </a:t>
            </a:r>
            <a:r>
              <a:rPr lang="en-US" sz="2600" dirty="0" smtClean="0"/>
              <a:t>secured</a:t>
            </a:r>
            <a:endParaRPr lang="en-US" sz="2600" dirty="0" smtClean="0"/>
          </a:p>
          <a:p>
            <a:pPr marL="0" indent="0">
              <a:buNone/>
            </a:pPr>
            <a:endParaRPr lang="en-US" sz="2600" dirty="0"/>
          </a:p>
          <a:p>
            <a:r>
              <a:rPr lang="en-US" sz="2600" dirty="0" smtClean="0"/>
              <a:t>New training </a:t>
            </a:r>
            <a:r>
              <a:rPr lang="en-US" sz="2600" dirty="0"/>
              <a:t>manual for commissioners </a:t>
            </a:r>
            <a:r>
              <a:rPr lang="en-US" sz="2600" dirty="0" smtClean="0"/>
              <a:t>completed</a:t>
            </a:r>
          </a:p>
          <a:p>
            <a:pPr marL="0" indent="0">
              <a:buNone/>
            </a:pPr>
            <a:endParaRPr lang="en-US" sz="2600" dirty="0"/>
          </a:p>
          <a:p>
            <a:r>
              <a:rPr lang="en-US" sz="2600" dirty="0" smtClean="0"/>
              <a:t>Issued new guidelines </a:t>
            </a:r>
            <a:r>
              <a:rPr lang="en-US" sz="2600" dirty="0"/>
              <a:t>for smoke-free </a:t>
            </a:r>
            <a:r>
              <a:rPr lang="en-US" sz="2600" dirty="0" smtClean="0"/>
              <a:t>housing</a:t>
            </a:r>
          </a:p>
          <a:p>
            <a:pPr marL="0" indent="0">
              <a:buNone/>
            </a:pPr>
            <a:endParaRPr lang="en-US" sz="2600" dirty="0"/>
          </a:p>
          <a:p>
            <a:r>
              <a:rPr lang="en-US" sz="2600" dirty="0" smtClean="0"/>
              <a:t>New </a:t>
            </a:r>
            <a:r>
              <a:rPr lang="en-US" sz="2600" dirty="0"/>
              <a:t>audit requirement to </a:t>
            </a:r>
            <a:r>
              <a:rPr lang="en-US" sz="2600" dirty="0" smtClean="0"/>
              <a:t>take effect in FY15 (draft guidance for “agreed upon procedures” is completed)</a:t>
            </a:r>
          </a:p>
          <a:p>
            <a:pPr marL="0" indent="0">
              <a:buNone/>
            </a:pPr>
            <a:endParaRPr lang="en-US" sz="2600" dirty="0"/>
          </a:p>
          <a:p>
            <a:r>
              <a:rPr lang="en-US" sz="2600" dirty="0" smtClean="0"/>
              <a:t>RFI </a:t>
            </a:r>
            <a:r>
              <a:rPr lang="en-US" sz="2600" dirty="0"/>
              <a:t>issued for expansion of Transitional Housing </a:t>
            </a:r>
            <a:r>
              <a:rPr lang="en-US" sz="2600" dirty="0" smtClean="0"/>
              <a:t>Program for homeless families (goal of 100 units)</a:t>
            </a:r>
          </a:p>
          <a:p>
            <a:pPr marL="0" indent="0">
              <a:buNone/>
            </a:pPr>
            <a:endParaRPr lang="en-US" sz="2600" dirty="0" smtClean="0"/>
          </a:p>
          <a:p>
            <a:r>
              <a:rPr lang="en-US" sz="2600" dirty="0" smtClean="0"/>
              <a:t>Draft capital and housing management benchmarks completed </a:t>
            </a:r>
          </a:p>
          <a:p>
            <a:pPr marL="0" indent="0">
              <a:buNone/>
            </a:pPr>
            <a:endParaRPr lang="en-US" sz="2600" dirty="0" smtClean="0"/>
          </a:p>
          <a:p>
            <a:r>
              <a:rPr lang="en-US" sz="2600" dirty="0" smtClean="0"/>
              <a:t>Expansion of supportive senior housing program (10 additional sites) in Governor’s budget and House budget</a:t>
            </a:r>
          </a:p>
          <a:p>
            <a:endParaRPr lang="en-US" sz="2600" dirty="0"/>
          </a:p>
          <a:p>
            <a:endParaRPr lang="en-US" dirty="0"/>
          </a:p>
        </p:txBody>
      </p:sp>
    </p:spTree>
    <p:extLst>
      <p:ext uri="{BB962C8B-B14F-4D97-AF65-F5344CB8AC3E}">
        <p14:creationId xmlns:p14="http://schemas.microsoft.com/office/powerpoint/2010/main" val="37195250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27212</TotalTime>
  <Words>999</Words>
  <Application>Microsoft Office PowerPoint</Application>
  <PresentationFormat>On-screen Show (4:3)</PresentationFormat>
  <Paragraphs>183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Georgia</vt:lpstr>
      <vt:lpstr>Wingdings</vt:lpstr>
      <vt:lpstr>Wingdings 2</vt:lpstr>
      <vt:lpstr>Civic</vt:lpstr>
      <vt:lpstr>Update on FY14 Budget Implementation  Dept. of Housing and Community Development</vt:lpstr>
      <vt:lpstr>HomeBASE Transition</vt:lpstr>
      <vt:lpstr>HomeBASE Transition</vt:lpstr>
      <vt:lpstr>Residential Assistance for Families in Transition</vt:lpstr>
      <vt:lpstr>Motel Outreach and Rehousing</vt:lpstr>
      <vt:lpstr>Congregate Expansion</vt:lpstr>
      <vt:lpstr>HomeBASE Household Assistance/Exits</vt:lpstr>
      <vt:lpstr>Mass. Rental Voucher Program</vt:lpstr>
      <vt:lpstr>Public Housing</vt:lpstr>
      <vt:lpstr>Other Initiatives</vt:lpstr>
      <vt:lpstr>Other Initiatives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Existing and Proposed FY 13 Vouchers</dc:title>
  <dc:creator>Yaecker, Timothy (OCD)</dc:creator>
  <cp:lastModifiedBy>Gornstein, Aaron (OCD)</cp:lastModifiedBy>
  <cp:revision>219</cp:revision>
  <cp:lastPrinted>2014-04-23T14:38:03Z</cp:lastPrinted>
  <dcterms:created xsi:type="dcterms:W3CDTF">2013-05-22T21:12:41Z</dcterms:created>
  <dcterms:modified xsi:type="dcterms:W3CDTF">2014-05-02T18:00:04Z</dcterms:modified>
</cp:coreProperties>
</file>