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56" r:id="rId2"/>
    <p:sldId id="257" r:id="rId3"/>
    <p:sldId id="264" r:id="rId4"/>
    <p:sldId id="263" r:id="rId5"/>
    <p:sldId id="258" r:id="rId6"/>
    <p:sldId id="265" r:id="rId7"/>
    <p:sldId id="260" r:id="rId8"/>
    <p:sldId id="266" r:id="rId9"/>
    <p:sldId id="259"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44" autoAdjust="0"/>
    <p:restoredTop sz="94660"/>
  </p:normalViewPr>
  <p:slideViewPr>
    <p:cSldViewPr snapToGrid="0">
      <p:cViewPr>
        <p:scale>
          <a:sx n="75" d="100"/>
          <a:sy n="75" d="100"/>
        </p:scale>
        <p:origin x="-90" y="3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5E3B8D-7696-4511-B4D3-819F9C2545FE}" type="datetimeFigureOut">
              <a:rPr lang="en-US" smtClean="0"/>
              <a:pPr/>
              <a:t>1/20/2015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372884-CD3F-4E2F-8B26-12A892352AE1}" type="slidenum">
              <a:rPr lang="en-US" smtClean="0"/>
              <a:pPr/>
              <a:t>‹#›</a:t>
            </a:fld>
            <a:endParaRPr lang="en-US"/>
          </a:p>
        </p:txBody>
      </p:sp>
    </p:spTree>
    <p:extLst>
      <p:ext uri="{BB962C8B-B14F-4D97-AF65-F5344CB8AC3E}">
        <p14:creationId xmlns:p14="http://schemas.microsoft.com/office/powerpoint/2010/main" xmlns="" val="3370986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just reminds them of what they set out to purchase through this  RFP</a:t>
            </a:r>
            <a:endParaRPr lang="en-US" dirty="0"/>
          </a:p>
        </p:txBody>
      </p:sp>
      <p:sp>
        <p:nvSpPr>
          <p:cNvPr id="4" name="Slide Number Placeholder 3"/>
          <p:cNvSpPr>
            <a:spLocks noGrp="1"/>
          </p:cNvSpPr>
          <p:nvPr>
            <p:ph type="sldNum" sz="quarter" idx="10"/>
          </p:nvPr>
        </p:nvSpPr>
        <p:spPr/>
        <p:txBody>
          <a:bodyPr/>
          <a:lstStyle/>
          <a:p>
            <a:fld id="{A8372884-CD3F-4E2F-8B26-12A892352AE1}" type="slidenum">
              <a:rPr lang="en-US" smtClean="0"/>
              <a:pPr/>
              <a:t>2</a:t>
            </a:fld>
            <a:endParaRPr lang="en-US"/>
          </a:p>
        </p:txBody>
      </p:sp>
    </p:spTree>
    <p:extLst>
      <p:ext uri="{BB962C8B-B14F-4D97-AF65-F5344CB8AC3E}">
        <p14:creationId xmlns:p14="http://schemas.microsoft.com/office/powerpoint/2010/main" xmlns="" val="825150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just reminds them of what they set out to purchase through this  RFP</a:t>
            </a:r>
            <a:endParaRPr lang="en-US" dirty="0"/>
          </a:p>
        </p:txBody>
      </p:sp>
      <p:sp>
        <p:nvSpPr>
          <p:cNvPr id="4" name="Slide Number Placeholder 3"/>
          <p:cNvSpPr>
            <a:spLocks noGrp="1"/>
          </p:cNvSpPr>
          <p:nvPr>
            <p:ph type="sldNum" sz="quarter" idx="10"/>
          </p:nvPr>
        </p:nvSpPr>
        <p:spPr/>
        <p:txBody>
          <a:bodyPr/>
          <a:lstStyle/>
          <a:p>
            <a:fld id="{A8372884-CD3F-4E2F-8B26-12A892352AE1}" type="slidenum">
              <a:rPr lang="en-US" smtClean="0"/>
              <a:pPr/>
              <a:t>3</a:t>
            </a:fld>
            <a:endParaRPr lang="en-US"/>
          </a:p>
        </p:txBody>
      </p:sp>
    </p:spTree>
    <p:extLst>
      <p:ext uri="{BB962C8B-B14F-4D97-AF65-F5344CB8AC3E}">
        <p14:creationId xmlns:p14="http://schemas.microsoft.com/office/powerpoint/2010/main" xmlns="" val="825150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Except for the</a:t>
            </a:r>
            <a:r>
              <a:rPr lang="en-US" baseline="0" dirty="0" smtClean="0"/>
              <a:t> last bullet, all of these can be measured with HMIS (2014 standards). However, to do this across the region, with multiple HMIS implementations, requires data warehousing and integration of data. Although we don’t know exactly how HUD will structure it, clearly, accurate and meaningful reporting will require deduplication of clients across systems. So, what the region will likely have to do for reporting and compliance, we can greatly enhance to meet your local objectives. Current, and future, HUD reporting will be seamless and more importantly the data will be used to meet your goals.</a:t>
            </a:r>
          </a:p>
          <a:p>
            <a:endParaRPr lang="en-US" baseline="0" dirty="0" smtClean="0"/>
          </a:p>
          <a:p>
            <a:r>
              <a:rPr lang="en-US" baseline="0" dirty="0" smtClean="0"/>
              <a:t>By implementing our cutting-edge technology and regular reporting, you will also be able count this as an “other accomplishment”</a:t>
            </a:r>
            <a:endParaRPr lang="en-US" dirty="0"/>
          </a:p>
        </p:txBody>
      </p:sp>
      <p:sp>
        <p:nvSpPr>
          <p:cNvPr id="4" name="Slide Number Placeholder 3"/>
          <p:cNvSpPr>
            <a:spLocks noGrp="1"/>
          </p:cNvSpPr>
          <p:nvPr>
            <p:ph type="sldNum" sz="quarter" idx="10"/>
          </p:nvPr>
        </p:nvSpPr>
        <p:spPr/>
        <p:txBody>
          <a:bodyPr/>
          <a:lstStyle/>
          <a:p>
            <a:fld id="{A8372884-CD3F-4E2F-8B26-12A892352AE1}" type="slidenum">
              <a:rPr lang="en-US" smtClean="0"/>
              <a:pPr/>
              <a:t>5</a:t>
            </a:fld>
            <a:endParaRPr lang="en-US"/>
          </a:p>
        </p:txBody>
      </p:sp>
    </p:spTree>
    <p:extLst>
      <p:ext uri="{BB962C8B-B14F-4D97-AF65-F5344CB8AC3E}">
        <p14:creationId xmlns:p14="http://schemas.microsoft.com/office/powerpoint/2010/main" xmlns="" val="2606068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Andrea and </a:t>
            </a:r>
            <a:r>
              <a:rPr lang="en-US" dirty="0" smtClean="0"/>
              <a:t>Waypoint Consulting have </a:t>
            </a:r>
            <a:r>
              <a:rPr lang="en-US" dirty="0" smtClean="0"/>
              <a:t>been great at helping you meet requirements. Open it up for</a:t>
            </a:r>
            <a:r>
              <a:rPr lang="en-US" baseline="0" dirty="0" smtClean="0"/>
              <a:t> comment, then reveal your list</a:t>
            </a:r>
            <a:endParaRPr lang="en-US" dirty="0" smtClean="0"/>
          </a:p>
          <a:p>
            <a:endParaRPr lang="en-US" dirty="0"/>
          </a:p>
        </p:txBody>
      </p:sp>
      <p:sp>
        <p:nvSpPr>
          <p:cNvPr id="4" name="Slide Number Placeholder 3"/>
          <p:cNvSpPr>
            <a:spLocks noGrp="1"/>
          </p:cNvSpPr>
          <p:nvPr>
            <p:ph type="sldNum" sz="quarter" idx="10"/>
          </p:nvPr>
        </p:nvSpPr>
        <p:spPr/>
        <p:txBody>
          <a:bodyPr/>
          <a:lstStyle/>
          <a:p>
            <a:fld id="{A8372884-CD3F-4E2F-8B26-12A892352AE1}" type="slidenum">
              <a:rPr lang="en-US" smtClean="0"/>
              <a:pPr/>
              <a:t>6</a:t>
            </a:fld>
            <a:endParaRPr lang="en-US"/>
          </a:p>
        </p:txBody>
      </p:sp>
    </p:spTree>
    <p:extLst>
      <p:ext uri="{BB962C8B-B14F-4D97-AF65-F5344CB8AC3E}">
        <p14:creationId xmlns:p14="http://schemas.microsoft.com/office/powerpoint/2010/main" xmlns="" val="1595637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Our challenge for Boston was to create a client management system that could be used by more than a dozen providers to house a targeted group of people (veterans). This technology demonstrates how client records are secure while allowing vital collaboration  on a specific goal.</a:t>
            </a:r>
          </a:p>
          <a:p>
            <a:endParaRPr lang="en-US" i="1" dirty="0" smtClean="0"/>
          </a:p>
          <a:p>
            <a:r>
              <a:rPr lang="en-US" i="1" dirty="0" smtClean="0"/>
              <a:t>A primary goal for </a:t>
            </a:r>
            <a:r>
              <a:rPr lang="en-US" b="1" i="1" u="sng" dirty="0" smtClean="0"/>
              <a:t>your </a:t>
            </a:r>
            <a:r>
              <a:rPr lang="en-US" i="1" dirty="0" smtClean="0"/>
              <a:t>project is that our work will assist the Network in aligning its work in support of Leadership Collaboration and Civic Engagement. </a:t>
            </a:r>
            <a:endParaRPr lang="en-US" i="1" dirty="0"/>
          </a:p>
        </p:txBody>
      </p:sp>
      <p:sp>
        <p:nvSpPr>
          <p:cNvPr id="4" name="Slide Number Placeholder 3"/>
          <p:cNvSpPr>
            <a:spLocks noGrp="1"/>
          </p:cNvSpPr>
          <p:nvPr>
            <p:ph type="sldNum" sz="quarter" idx="10"/>
          </p:nvPr>
        </p:nvSpPr>
        <p:spPr/>
        <p:txBody>
          <a:bodyPr/>
          <a:lstStyle/>
          <a:p>
            <a:fld id="{A8372884-CD3F-4E2F-8B26-12A892352AE1}" type="slidenum">
              <a:rPr lang="en-US" smtClean="0"/>
              <a:pPr/>
              <a:t>7</a:t>
            </a:fld>
            <a:endParaRPr lang="en-US"/>
          </a:p>
        </p:txBody>
      </p:sp>
    </p:spTree>
    <p:extLst>
      <p:ext uri="{BB962C8B-B14F-4D97-AF65-F5344CB8AC3E}">
        <p14:creationId xmlns:p14="http://schemas.microsoft.com/office/powerpoint/2010/main" xmlns="" val="2872519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372884-CD3F-4E2F-8B26-12A892352AE1}" type="slidenum">
              <a:rPr lang="en-US" smtClean="0"/>
              <a:pPr/>
              <a:t>8</a:t>
            </a:fld>
            <a:endParaRPr lang="en-US"/>
          </a:p>
        </p:txBody>
      </p:sp>
    </p:spTree>
    <p:extLst>
      <p:ext uri="{BB962C8B-B14F-4D97-AF65-F5344CB8AC3E}">
        <p14:creationId xmlns:p14="http://schemas.microsoft.com/office/powerpoint/2010/main" xmlns="" val="15956370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Andrea and </a:t>
            </a:r>
            <a:r>
              <a:rPr lang="en-US" dirty="0" smtClean="0"/>
              <a:t>Waypoint Consulting have </a:t>
            </a:r>
            <a:r>
              <a:rPr lang="en-US" dirty="0" smtClean="0"/>
              <a:t>been great at helping you meet requirements. Open it up for</a:t>
            </a:r>
            <a:r>
              <a:rPr lang="en-US" baseline="0" dirty="0" smtClean="0"/>
              <a:t> comment, then reveal your list</a:t>
            </a:r>
            <a:endParaRPr lang="en-US" dirty="0" smtClean="0"/>
          </a:p>
          <a:p>
            <a:endParaRPr lang="en-US" dirty="0"/>
          </a:p>
        </p:txBody>
      </p:sp>
      <p:sp>
        <p:nvSpPr>
          <p:cNvPr id="4" name="Slide Number Placeholder 3"/>
          <p:cNvSpPr>
            <a:spLocks noGrp="1"/>
          </p:cNvSpPr>
          <p:nvPr>
            <p:ph type="sldNum" sz="quarter" idx="10"/>
          </p:nvPr>
        </p:nvSpPr>
        <p:spPr/>
        <p:txBody>
          <a:bodyPr/>
          <a:lstStyle/>
          <a:p>
            <a:fld id="{A8372884-CD3F-4E2F-8B26-12A892352AE1}" type="slidenum">
              <a:rPr lang="en-US" smtClean="0"/>
              <a:pPr/>
              <a:t>9</a:t>
            </a:fld>
            <a:endParaRPr lang="en-US"/>
          </a:p>
        </p:txBody>
      </p:sp>
    </p:spTree>
    <p:extLst>
      <p:ext uri="{BB962C8B-B14F-4D97-AF65-F5344CB8AC3E}">
        <p14:creationId xmlns:p14="http://schemas.microsoft.com/office/powerpoint/2010/main" xmlns="" val="1595637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961E6E1-3D56-416A-A137-10DF64AD25FE}" type="datetimeFigureOut">
              <a:rPr lang="en-US" smtClean="0"/>
              <a:pPr/>
              <a:t>1/20/2015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849CA29-9C60-467D-B1E1-0552DC5AD6E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61E6E1-3D56-416A-A137-10DF64AD25FE}"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49CA29-9C60-467D-B1E1-0552DC5AD6E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61E6E1-3D56-416A-A137-10DF64AD25FE}"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49CA29-9C60-467D-B1E1-0552DC5AD6E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61E6E1-3D56-416A-A137-10DF64AD25FE}"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49CA29-9C60-467D-B1E1-0552DC5AD6E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961E6E1-3D56-416A-A137-10DF64AD25FE}"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49CA29-9C60-467D-B1E1-0552DC5AD6E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961E6E1-3D56-416A-A137-10DF64AD25FE}" type="datetimeFigureOut">
              <a:rPr lang="en-US" smtClean="0"/>
              <a:pPr/>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49CA29-9C60-467D-B1E1-0552DC5AD6E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961E6E1-3D56-416A-A137-10DF64AD25FE}" type="datetimeFigureOut">
              <a:rPr lang="en-US" smtClean="0"/>
              <a:pPr/>
              <a:t>1/20/2015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49CA29-9C60-467D-B1E1-0552DC5AD6E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961E6E1-3D56-416A-A137-10DF64AD25FE}" type="datetimeFigureOut">
              <a:rPr lang="en-US" smtClean="0"/>
              <a:pPr/>
              <a:t>1/20/2015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49CA29-9C60-467D-B1E1-0552DC5AD6E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61E6E1-3D56-416A-A137-10DF64AD25FE}" type="datetimeFigureOut">
              <a:rPr lang="en-US" smtClean="0"/>
              <a:pPr/>
              <a:t>1/20/2015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49CA29-9C60-467D-B1E1-0552DC5AD6E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961E6E1-3D56-416A-A137-10DF64AD25FE}" type="datetimeFigureOut">
              <a:rPr lang="en-US" smtClean="0"/>
              <a:pPr/>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49CA29-9C60-467D-B1E1-0552DC5AD6E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961E6E1-3D56-416A-A137-10DF64AD25FE}" type="datetimeFigureOut">
              <a:rPr lang="en-US" smtClean="0"/>
              <a:pPr/>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8849CA29-9C60-467D-B1E1-0552DC5AD6ED}" type="slidenum">
              <a:rPr lang="en-US" smtClean="0"/>
              <a:pPr/>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961E6E1-3D56-416A-A137-10DF64AD25FE}" type="datetimeFigureOut">
              <a:rPr lang="en-US" smtClean="0"/>
              <a:pPr/>
              <a:t>1/20/2015</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849CA29-9C60-467D-B1E1-0552DC5AD6ED}" type="slidenum">
              <a:rPr lang="en-US" smtClean="0"/>
              <a:pPr/>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7791" y="1122363"/>
            <a:ext cx="10213143" cy="2387600"/>
          </a:xfrm>
        </p:spPr>
        <p:txBody>
          <a:bodyPr>
            <a:normAutofit/>
          </a:bodyPr>
          <a:lstStyle/>
          <a:p>
            <a:r>
              <a:rPr lang="en-US" b="1" dirty="0" smtClean="0">
                <a:solidFill>
                  <a:schemeClr val="accent1">
                    <a:lumMod val="50000"/>
                  </a:schemeClr>
                </a:solidFill>
              </a:rPr>
              <a:t>Alignment of Western MA with Opening Doors</a:t>
            </a:r>
            <a:endParaRPr lang="en-US" b="1" dirty="0">
              <a:solidFill>
                <a:schemeClr val="accent1">
                  <a:lumMod val="50000"/>
                </a:schemeClr>
              </a:solidFill>
            </a:endParaRPr>
          </a:p>
        </p:txBody>
      </p:sp>
      <p:sp>
        <p:nvSpPr>
          <p:cNvPr id="5" name="TextBox 4"/>
          <p:cNvSpPr txBox="1"/>
          <p:nvPr/>
        </p:nvSpPr>
        <p:spPr>
          <a:xfrm>
            <a:off x="2324100" y="3987800"/>
            <a:ext cx="6908800" cy="1200329"/>
          </a:xfrm>
          <a:prstGeom prst="rect">
            <a:avLst/>
          </a:prstGeom>
          <a:noFill/>
        </p:spPr>
        <p:txBody>
          <a:bodyPr wrap="square" rtlCol="0">
            <a:spAutoFit/>
          </a:bodyPr>
          <a:lstStyle/>
          <a:p>
            <a:r>
              <a:rPr lang="en-US" sz="2400" dirty="0" smtClean="0"/>
              <a:t>Presented by Matthew D. </a:t>
            </a:r>
            <a:r>
              <a:rPr lang="en-US" sz="2400" dirty="0" err="1" smtClean="0"/>
              <a:t>Simmonds</a:t>
            </a:r>
            <a:r>
              <a:rPr lang="en-US" sz="2400" dirty="0" smtClean="0"/>
              <a:t/>
            </a:r>
            <a:br>
              <a:rPr lang="en-US" sz="2400" dirty="0" smtClean="0"/>
            </a:br>
            <a:r>
              <a:rPr lang="en-US" sz="2400" dirty="0" err="1" smtClean="0"/>
              <a:t>Simtech</a:t>
            </a:r>
            <a:r>
              <a:rPr lang="en-US" sz="2400" dirty="0" smtClean="0"/>
              <a:t> Solutions Inc.</a:t>
            </a:r>
            <a:br>
              <a:rPr lang="en-US" sz="2400" dirty="0" smtClean="0"/>
            </a:br>
            <a:r>
              <a:rPr lang="en-US" sz="2400" dirty="0" smtClean="0"/>
              <a:t>January 21, 2015</a:t>
            </a:r>
            <a:endParaRPr lang="en-US" sz="2400" dirty="0"/>
          </a:p>
        </p:txBody>
      </p:sp>
    </p:spTree>
    <p:extLst>
      <p:ext uri="{BB962C8B-B14F-4D97-AF65-F5344CB8AC3E}">
        <p14:creationId xmlns:p14="http://schemas.microsoft.com/office/powerpoint/2010/main" xmlns="" val="15851823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7500" y="2468880"/>
            <a:ext cx="10071100" cy="4389120"/>
          </a:xfrm>
        </p:spPr>
        <p:txBody>
          <a:bodyPr>
            <a:normAutofit/>
          </a:bodyPr>
          <a:lstStyle/>
          <a:p>
            <a:pPr algn="ctr">
              <a:buNone/>
            </a:pPr>
            <a:r>
              <a:rPr lang="en-US" sz="12500" dirty="0" smtClean="0"/>
              <a:t>Q&amp;A</a:t>
            </a:r>
            <a:endParaRPr lang="en-US" sz="125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73888"/>
            <a:ext cx="10972800" cy="1143000"/>
          </a:xfrm>
        </p:spPr>
        <p:txBody>
          <a:bodyPr/>
          <a:lstStyle/>
          <a:p>
            <a:r>
              <a:rPr lang="en-US" dirty="0" smtClean="0"/>
              <a:t>Project Overview</a:t>
            </a:r>
            <a:endParaRPr lang="en-US" dirty="0"/>
          </a:p>
        </p:txBody>
      </p:sp>
      <p:sp>
        <p:nvSpPr>
          <p:cNvPr id="3" name="Content Placeholder 2"/>
          <p:cNvSpPr>
            <a:spLocks noGrp="1"/>
          </p:cNvSpPr>
          <p:nvPr>
            <p:ph idx="1"/>
          </p:nvPr>
        </p:nvSpPr>
        <p:spPr>
          <a:xfrm>
            <a:off x="838199" y="1519708"/>
            <a:ext cx="10809849" cy="4657256"/>
          </a:xfrm>
        </p:spPr>
        <p:txBody>
          <a:bodyPr>
            <a:normAutofit fontScale="92500" lnSpcReduction="20000"/>
          </a:bodyPr>
          <a:lstStyle/>
          <a:p>
            <a:pPr>
              <a:lnSpc>
                <a:spcPct val="134000"/>
              </a:lnSpc>
              <a:buNone/>
            </a:pPr>
            <a:r>
              <a:rPr lang="en-US" sz="2000" dirty="0" smtClean="0"/>
              <a:t>    </a:t>
            </a:r>
            <a:r>
              <a:rPr lang="en-US" sz="3900" dirty="0" smtClean="0"/>
              <a:t>The </a:t>
            </a:r>
            <a:r>
              <a:rPr lang="en-US" sz="3900" dirty="0" smtClean="0"/>
              <a:t>Network issued an RFP with the goal of “developing data integration, analysis and </a:t>
            </a:r>
            <a:r>
              <a:rPr lang="en-US" sz="3900" dirty="0" smtClean="0"/>
              <a:t>reporting capabilities </a:t>
            </a:r>
            <a:r>
              <a:rPr lang="en-US" sz="3900" dirty="0" smtClean="0"/>
              <a:t>to advance its mission to prevent and end homelessness in the region that aligns with </a:t>
            </a:r>
            <a:r>
              <a:rPr lang="en-US" sz="3900" i="1" dirty="0" smtClean="0">
                <a:solidFill>
                  <a:schemeClr val="accent1">
                    <a:lumMod val="50000"/>
                  </a:schemeClr>
                </a:solidFill>
              </a:rPr>
              <a:t>Opening Doors: A Federal Strategic Plan to Prevent and End Homelessness</a:t>
            </a:r>
            <a:r>
              <a:rPr lang="en-US" sz="3900" dirty="0" smtClean="0">
                <a:solidFill>
                  <a:schemeClr val="accent1">
                    <a:lumMod val="50000"/>
                  </a:schemeClr>
                </a:solidFill>
              </a:rPr>
              <a:t>”</a:t>
            </a:r>
            <a:br>
              <a:rPr lang="en-US" sz="3900" dirty="0" smtClean="0">
                <a:solidFill>
                  <a:schemeClr val="accent1">
                    <a:lumMod val="50000"/>
                  </a:schemeClr>
                </a:solidFill>
              </a:rPr>
            </a:br>
            <a:endParaRPr lang="en-US" sz="3900" dirty="0" smtClean="0">
              <a:solidFill>
                <a:schemeClr val="accent1">
                  <a:lumMod val="50000"/>
                </a:schemeClr>
              </a:solidFill>
            </a:endParaRPr>
          </a:p>
        </p:txBody>
      </p:sp>
    </p:spTree>
    <p:extLst>
      <p:ext uri="{BB962C8B-B14F-4D97-AF65-F5344CB8AC3E}">
        <p14:creationId xmlns:p14="http://schemas.microsoft.com/office/powerpoint/2010/main" xmlns="" val="37004152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73888"/>
            <a:ext cx="10972800" cy="1143000"/>
          </a:xfrm>
        </p:spPr>
        <p:txBody>
          <a:bodyPr>
            <a:normAutofit/>
          </a:bodyPr>
          <a:lstStyle/>
          <a:p>
            <a:r>
              <a:rPr lang="en-US" sz="5400" dirty="0" smtClean="0"/>
              <a:t>Primary </a:t>
            </a:r>
            <a:r>
              <a:rPr lang="en-US" sz="5400" dirty="0" smtClean="0"/>
              <a:t>Themes</a:t>
            </a:r>
            <a:endParaRPr lang="en-US" sz="5400" dirty="0" smtClean="0"/>
          </a:p>
        </p:txBody>
      </p:sp>
      <p:sp>
        <p:nvSpPr>
          <p:cNvPr id="3" name="Content Placeholder 2"/>
          <p:cNvSpPr>
            <a:spLocks noGrp="1"/>
          </p:cNvSpPr>
          <p:nvPr>
            <p:ph idx="1"/>
          </p:nvPr>
        </p:nvSpPr>
        <p:spPr>
          <a:xfrm>
            <a:off x="838199" y="1519708"/>
            <a:ext cx="10809849" cy="4657256"/>
          </a:xfrm>
        </p:spPr>
        <p:txBody>
          <a:bodyPr>
            <a:normAutofit/>
          </a:bodyPr>
          <a:lstStyle/>
          <a:p>
            <a:pPr marL="914400" lvl="1" indent="-457200">
              <a:buAutoNum type="arabicPeriod"/>
            </a:pPr>
            <a:r>
              <a:rPr lang="en-US" sz="3600" dirty="0" smtClean="0"/>
              <a:t>Increase </a:t>
            </a:r>
            <a:r>
              <a:rPr lang="en-US" sz="3600" dirty="0" smtClean="0"/>
              <a:t>leadership</a:t>
            </a:r>
          </a:p>
          <a:p>
            <a:pPr marL="914400" lvl="1" indent="-457200">
              <a:buAutoNum type="arabicPeriod"/>
            </a:pPr>
            <a:r>
              <a:rPr lang="en-US" sz="3600" dirty="0" smtClean="0"/>
              <a:t>Collaboration &amp; civic engagement</a:t>
            </a:r>
          </a:p>
          <a:p>
            <a:pPr marL="914400" lvl="1" indent="-457200">
              <a:buAutoNum type="arabicPeriod"/>
            </a:pPr>
            <a:r>
              <a:rPr lang="en-US" sz="3600" dirty="0" smtClean="0"/>
              <a:t>Increase access to stable and affordable housing</a:t>
            </a:r>
          </a:p>
          <a:p>
            <a:pPr marL="914400" lvl="1" indent="-457200">
              <a:buAutoNum type="arabicPeriod"/>
            </a:pPr>
            <a:r>
              <a:rPr lang="en-US" sz="3600" dirty="0" smtClean="0"/>
              <a:t>Increase economic security</a:t>
            </a:r>
          </a:p>
          <a:p>
            <a:pPr marL="914400" lvl="1" indent="-457200">
              <a:buAutoNum type="arabicPeriod"/>
            </a:pPr>
            <a:r>
              <a:rPr lang="en-US" sz="3600" dirty="0" smtClean="0"/>
              <a:t>Improve health and stability</a:t>
            </a:r>
          </a:p>
          <a:p>
            <a:pPr marL="914400" lvl="1" indent="-457200">
              <a:buAutoNum type="arabicPeriod"/>
            </a:pPr>
            <a:r>
              <a:rPr lang="en-US" sz="3600" dirty="0" smtClean="0"/>
              <a:t>Retool the homeless crisis response </a:t>
            </a:r>
            <a:r>
              <a:rPr lang="en-US" sz="3600" dirty="0" smtClean="0"/>
              <a:t>system</a:t>
            </a:r>
            <a:endParaRPr lang="en-US" sz="3600" dirty="0" smtClean="0"/>
          </a:p>
        </p:txBody>
      </p:sp>
    </p:spTree>
    <p:extLst>
      <p:ext uri="{BB962C8B-B14F-4D97-AF65-F5344CB8AC3E}">
        <p14:creationId xmlns:p14="http://schemas.microsoft.com/office/powerpoint/2010/main" xmlns="" val="3700415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Goals of Opening Doors</a:t>
            </a:r>
            <a:endParaRPr lang="en-US" dirty="0"/>
          </a:p>
        </p:txBody>
      </p:sp>
      <p:sp>
        <p:nvSpPr>
          <p:cNvPr id="3" name="Content Placeholder 2"/>
          <p:cNvSpPr>
            <a:spLocks noGrp="1"/>
          </p:cNvSpPr>
          <p:nvPr>
            <p:ph idx="1"/>
          </p:nvPr>
        </p:nvSpPr>
        <p:spPr>
          <a:xfrm>
            <a:off x="203200" y="1884680"/>
            <a:ext cx="11988800" cy="4389120"/>
          </a:xfrm>
        </p:spPr>
        <p:txBody>
          <a:bodyPr>
            <a:noAutofit/>
          </a:bodyPr>
          <a:lstStyle/>
          <a:p>
            <a:pPr>
              <a:buNone/>
            </a:pPr>
            <a:r>
              <a:rPr lang="en-US" sz="3200" dirty="0" smtClean="0"/>
              <a:t>   Opening </a:t>
            </a:r>
            <a:r>
              <a:rPr lang="en-US" sz="3200" dirty="0" smtClean="0"/>
              <a:t>Doors is a data-driven plan that relies on evidence-based practices to </a:t>
            </a:r>
            <a:r>
              <a:rPr lang="en-US" sz="3200" dirty="0" smtClean="0"/>
              <a:t>accomplish 4 </a:t>
            </a:r>
            <a:r>
              <a:rPr lang="en-US" sz="3200" dirty="0" smtClean="0"/>
              <a:t>goals:</a:t>
            </a:r>
          </a:p>
          <a:p>
            <a:pPr marL="800100" lvl="1" indent="-342900">
              <a:buFont typeface="+mj-lt"/>
              <a:buAutoNum type="arabicPeriod"/>
            </a:pPr>
            <a:r>
              <a:rPr lang="en-US" sz="3200" dirty="0" smtClean="0"/>
              <a:t>Finish the job of ending chronic homelessness in 5 years</a:t>
            </a:r>
          </a:p>
          <a:p>
            <a:pPr marL="800100" lvl="1" indent="-342900">
              <a:buFont typeface="+mj-lt"/>
              <a:buAutoNum type="arabicPeriod"/>
            </a:pPr>
            <a:r>
              <a:rPr lang="en-US" sz="3200" dirty="0" smtClean="0"/>
              <a:t>Prevent and end homelessness among veterans in 5 years</a:t>
            </a:r>
          </a:p>
          <a:p>
            <a:pPr marL="800100" lvl="1" indent="-342900">
              <a:buFont typeface="+mj-lt"/>
              <a:buAutoNum type="arabicPeriod"/>
            </a:pPr>
            <a:r>
              <a:rPr lang="en-US" sz="3200" dirty="0" smtClean="0"/>
              <a:t>Prevent and end homelessness for families, youth and children in 10 years</a:t>
            </a:r>
          </a:p>
          <a:p>
            <a:pPr marL="800100" lvl="1" indent="-342900">
              <a:buFont typeface="+mj-lt"/>
              <a:buAutoNum type="arabicPeriod"/>
            </a:pPr>
            <a:r>
              <a:rPr lang="en-US" sz="3200" dirty="0" smtClean="0"/>
              <a:t>Set a path to end all </a:t>
            </a:r>
            <a:r>
              <a:rPr lang="en-US" sz="3200" dirty="0" smtClean="0"/>
              <a:t>homelessness</a:t>
            </a:r>
            <a:endParaRPr lang="en-US"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0088"/>
            <a:ext cx="10972800" cy="1143000"/>
          </a:xfrm>
        </p:spPr>
        <p:txBody>
          <a:bodyPr/>
          <a:lstStyle/>
          <a:p>
            <a:r>
              <a:rPr lang="en-US" dirty="0" smtClean="0"/>
              <a:t>Community-Level Performance Measures</a:t>
            </a:r>
            <a:endParaRPr lang="en-US" dirty="0"/>
          </a:p>
        </p:txBody>
      </p:sp>
      <p:sp>
        <p:nvSpPr>
          <p:cNvPr id="3" name="Content Placeholder 2"/>
          <p:cNvSpPr>
            <a:spLocks noGrp="1"/>
          </p:cNvSpPr>
          <p:nvPr>
            <p:ph idx="1"/>
          </p:nvPr>
        </p:nvSpPr>
        <p:spPr>
          <a:xfrm>
            <a:off x="838200" y="1685472"/>
            <a:ext cx="10515600" cy="4905828"/>
          </a:xfrm>
        </p:spPr>
        <p:txBody>
          <a:bodyPr>
            <a:normAutofit/>
          </a:bodyPr>
          <a:lstStyle/>
          <a:p>
            <a:pPr lvl="1"/>
            <a:r>
              <a:rPr lang="en-US" sz="2800" dirty="0" smtClean="0"/>
              <a:t>Length </a:t>
            </a:r>
            <a:r>
              <a:rPr lang="en-US" sz="2800" dirty="0" smtClean="0"/>
              <a:t>of time homeless</a:t>
            </a:r>
          </a:p>
          <a:p>
            <a:pPr lvl="1"/>
            <a:r>
              <a:rPr lang="en-US" sz="2800" dirty="0" smtClean="0"/>
              <a:t>Return to homelessness</a:t>
            </a:r>
          </a:p>
          <a:p>
            <a:pPr lvl="1"/>
            <a:r>
              <a:rPr lang="en-US" sz="2800" dirty="0" smtClean="0"/>
              <a:t>Access / coverage (thoroughness in reaching persons who are homeless)</a:t>
            </a:r>
          </a:p>
          <a:p>
            <a:pPr lvl="1"/>
            <a:r>
              <a:rPr lang="en-US" sz="2800" dirty="0" smtClean="0"/>
              <a:t>Overall reduction in number of people who experience homelessness</a:t>
            </a:r>
          </a:p>
          <a:p>
            <a:pPr lvl="1"/>
            <a:r>
              <a:rPr lang="en-US" sz="2800" dirty="0" smtClean="0"/>
              <a:t>Job and income growth for people who are homeless</a:t>
            </a:r>
          </a:p>
          <a:p>
            <a:pPr lvl="1"/>
            <a:r>
              <a:rPr lang="en-US" sz="2800" dirty="0" smtClean="0"/>
              <a:t>Reduction in first time homeless</a:t>
            </a:r>
          </a:p>
          <a:p>
            <a:pPr lvl="1"/>
            <a:r>
              <a:rPr lang="en-US" sz="2800" dirty="0" smtClean="0"/>
              <a:t>Other accomplishments related to reducing homelessness</a:t>
            </a:r>
          </a:p>
          <a:p>
            <a:pPr lvl="1"/>
            <a:endParaRPr lang="en-US" sz="2800" dirty="0"/>
          </a:p>
        </p:txBody>
      </p:sp>
    </p:spTree>
    <p:extLst>
      <p:ext uri="{BB962C8B-B14F-4D97-AF65-F5344CB8AC3E}">
        <p14:creationId xmlns:p14="http://schemas.microsoft.com/office/powerpoint/2010/main" xmlns="" val="63605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805688"/>
            <a:ext cx="10972800" cy="1143000"/>
          </a:xfrm>
        </p:spPr>
        <p:txBody>
          <a:bodyPr>
            <a:normAutofit fontScale="90000"/>
          </a:bodyPr>
          <a:lstStyle/>
          <a:p>
            <a:r>
              <a:rPr lang="en-US" dirty="0" smtClean="0"/>
              <a:t>The Role of System Design in Ending Veteran Homelessness in Boston</a:t>
            </a:r>
            <a:endParaRPr lang="en-US" dirty="0"/>
          </a:p>
        </p:txBody>
      </p:sp>
      <p:sp>
        <p:nvSpPr>
          <p:cNvPr id="3" name="Content Placeholder 2"/>
          <p:cNvSpPr>
            <a:spLocks noGrp="1"/>
          </p:cNvSpPr>
          <p:nvPr>
            <p:ph idx="1"/>
          </p:nvPr>
        </p:nvSpPr>
        <p:spPr>
          <a:xfrm>
            <a:off x="838200" y="1926772"/>
            <a:ext cx="10515600" cy="5007428"/>
          </a:xfrm>
        </p:spPr>
        <p:txBody>
          <a:bodyPr>
            <a:normAutofit/>
          </a:bodyPr>
          <a:lstStyle/>
          <a:p>
            <a:r>
              <a:rPr lang="en-US" sz="3600" dirty="0" smtClean="0"/>
              <a:t>3 different data management systems</a:t>
            </a:r>
          </a:p>
          <a:p>
            <a:r>
              <a:rPr lang="en-US" sz="3600" dirty="0" smtClean="0"/>
              <a:t>Two Federal partners (HUD and the </a:t>
            </a:r>
            <a:r>
              <a:rPr lang="en-US" sz="3600" dirty="0" smtClean="0"/>
              <a:t>VA)</a:t>
            </a:r>
          </a:p>
          <a:p>
            <a:r>
              <a:rPr lang="en-US" sz="3600" dirty="0" smtClean="0"/>
              <a:t>Significant privacy and security concerns</a:t>
            </a:r>
            <a:endParaRPr lang="en-US" sz="3600" dirty="0" smtClean="0"/>
          </a:p>
          <a:p>
            <a:r>
              <a:rPr lang="en-US" sz="3600" dirty="0" smtClean="0"/>
              <a:t>12 </a:t>
            </a:r>
            <a:r>
              <a:rPr lang="en-US" sz="3600" dirty="0" smtClean="0"/>
              <a:t>different homeless service agencies</a:t>
            </a:r>
          </a:p>
          <a:p>
            <a:r>
              <a:rPr lang="en-US" sz="3600" dirty="0" smtClean="0"/>
              <a:t>100 days to implement and test</a:t>
            </a:r>
            <a:endParaRPr lang="en-US" sz="3600" dirty="0"/>
          </a:p>
        </p:txBody>
      </p:sp>
    </p:spTree>
    <p:extLst>
      <p:ext uri="{BB962C8B-B14F-4D97-AF65-F5344CB8AC3E}">
        <p14:creationId xmlns:p14="http://schemas.microsoft.com/office/powerpoint/2010/main" xmlns="" val="879725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1711169" y="114300"/>
            <a:ext cx="8436131" cy="6608999"/>
          </a:xfrm>
          <a:prstGeom prst="rect">
            <a:avLst/>
          </a:prstGeom>
          <a:noFill/>
          <a:ln w="9525">
            <a:noFill/>
            <a:miter lim="800000"/>
            <a:headEnd/>
            <a:tailEnd/>
          </a:ln>
        </p:spPr>
      </p:pic>
    </p:spTree>
    <p:extLst>
      <p:ext uri="{BB962C8B-B14F-4D97-AF65-F5344CB8AC3E}">
        <p14:creationId xmlns:p14="http://schemas.microsoft.com/office/powerpoint/2010/main" xmlns="" val="40376798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805688"/>
            <a:ext cx="10972800" cy="1143000"/>
          </a:xfrm>
        </p:spPr>
        <p:txBody>
          <a:bodyPr>
            <a:normAutofit/>
          </a:bodyPr>
          <a:lstStyle/>
          <a:p>
            <a:r>
              <a:rPr lang="en-US" dirty="0" smtClean="0"/>
              <a:t>The Results as of 1/21/15</a:t>
            </a:r>
            <a:endParaRPr lang="en-US" dirty="0"/>
          </a:p>
        </p:txBody>
      </p:sp>
      <p:pic>
        <p:nvPicPr>
          <p:cNvPr id="2050" name="Picture 2"/>
          <p:cNvPicPr>
            <a:picLocks noChangeAspect="1" noChangeArrowheads="1"/>
          </p:cNvPicPr>
          <p:nvPr/>
        </p:nvPicPr>
        <p:blipFill>
          <a:blip r:embed="rId3" cstate="print"/>
          <a:srcRect/>
          <a:stretch>
            <a:fillRect/>
          </a:stretch>
        </p:blipFill>
        <p:spPr bwMode="auto">
          <a:xfrm>
            <a:off x="631577" y="2020888"/>
            <a:ext cx="9560173" cy="3287712"/>
          </a:xfrm>
          <a:prstGeom prst="rect">
            <a:avLst/>
          </a:prstGeom>
          <a:noFill/>
          <a:ln w="9525">
            <a:noFill/>
            <a:miter lim="800000"/>
            <a:headEnd/>
            <a:tailEnd/>
          </a:ln>
        </p:spPr>
      </p:pic>
    </p:spTree>
    <p:extLst>
      <p:ext uri="{BB962C8B-B14F-4D97-AF65-F5344CB8AC3E}">
        <p14:creationId xmlns:p14="http://schemas.microsoft.com/office/powerpoint/2010/main" xmlns="" val="8797252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37388"/>
            <a:ext cx="10972800" cy="1143000"/>
          </a:xfrm>
        </p:spPr>
        <p:txBody>
          <a:bodyPr/>
          <a:lstStyle/>
          <a:p>
            <a:r>
              <a:rPr lang="en-US" dirty="0" smtClean="0"/>
              <a:t>Current </a:t>
            </a:r>
            <a:r>
              <a:rPr lang="en-US" dirty="0" smtClean="0"/>
              <a:t>Local </a:t>
            </a:r>
            <a:r>
              <a:rPr lang="en-US" dirty="0" smtClean="0"/>
              <a:t>Challenges?</a:t>
            </a:r>
            <a:endParaRPr lang="en-US" dirty="0"/>
          </a:p>
        </p:txBody>
      </p:sp>
      <p:sp>
        <p:nvSpPr>
          <p:cNvPr id="3" name="Content Placeholder 2"/>
          <p:cNvSpPr>
            <a:spLocks noGrp="1"/>
          </p:cNvSpPr>
          <p:nvPr>
            <p:ph idx="1"/>
          </p:nvPr>
        </p:nvSpPr>
        <p:spPr>
          <a:xfrm>
            <a:off x="838200" y="1494972"/>
            <a:ext cx="10515600" cy="5007428"/>
          </a:xfrm>
        </p:spPr>
        <p:txBody>
          <a:bodyPr>
            <a:normAutofit/>
          </a:bodyPr>
          <a:lstStyle/>
          <a:p>
            <a:r>
              <a:rPr lang="en-US" dirty="0" smtClean="0"/>
              <a:t>Large </a:t>
            </a:r>
            <a:r>
              <a:rPr lang="en-US" dirty="0" smtClean="0"/>
              <a:t>geographic area</a:t>
            </a:r>
            <a:endParaRPr lang="en-US" dirty="0" smtClean="0"/>
          </a:p>
          <a:p>
            <a:r>
              <a:rPr lang="en-US" dirty="0" smtClean="0"/>
              <a:t>2 </a:t>
            </a:r>
            <a:r>
              <a:rPr lang="en-US" dirty="0" err="1" smtClean="0"/>
              <a:t>CoCs</a:t>
            </a:r>
            <a:endParaRPr lang="en-US" dirty="0" smtClean="0"/>
          </a:p>
          <a:p>
            <a:r>
              <a:rPr lang="en-US" dirty="0" smtClean="0"/>
              <a:t>Projects with multiple funding sources</a:t>
            </a:r>
            <a:endParaRPr lang="en-US" dirty="0" smtClean="0"/>
          </a:p>
          <a:p>
            <a:r>
              <a:rPr lang="en-US" dirty="0" smtClean="0"/>
              <a:t>Multiple providers serving </a:t>
            </a:r>
            <a:r>
              <a:rPr lang="en-US" dirty="0" smtClean="0"/>
              <a:t>the same </a:t>
            </a:r>
            <a:r>
              <a:rPr lang="en-US" dirty="0" smtClean="0"/>
              <a:t>people without coordination</a:t>
            </a:r>
          </a:p>
          <a:p>
            <a:r>
              <a:rPr lang="en-US" dirty="0" smtClean="0"/>
              <a:t>Changing Federal reporting requirements</a:t>
            </a:r>
            <a:endParaRPr lang="en-US" dirty="0" smtClean="0"/>
          </a:p>
          <a:p>
            <a:r>
              <a:rPr lang="en-US" dirty="0" smtClean="0"/>
              <a:t>Privacy </a:t>
            </a:r>
            <a:r>
              <a:rPr lang="en-US" dirty="0" smtClean="0"/>
              <a:t>&amp; confidentiality</a:t>
            </a:r>
          </a:p>
          <a:p>
            <a:r>
              <a:rPr lang="en-US" dirty="0" smtClean="0"/>
              <a:t>Resources to provide basic needs including shelter</a:t>
            </a:r>
          </a:p>
          <a:p>
            <a:r>
              <a:rPr lang="en-US" dirty="0" smtClean="0"/>
              <a:t>Ongoing use of paper, rather than HMIS etc. for case management</a:t>
            </a:r>
          </a:p>
          <a:p>
            <a:r>
              <a:rPr lang="en-US" dirty="0" smtClean="0"/>
              <a:t>Limited housing </a:t>
            </a:r>
            <a:r>
              <a:rPr lang="en-US" dirty="0" smtClean="0"/>
              <a:t>resources</a:t>
            </a:r>
          </a:p>
          <a:p>
            <a:r>
              <a:rPr lang="en-US" dirty="0" smtClean="0"/>
              <a:t>Lack of control of how families are placed in local hotels</a:t>
            </a:r>
          </a:p>
          <a:p>
            <a:endParaRPr lang="en-US" dirty="0"/>
          </a:p>
        </p:txBody>
      </p:sp>
    </p:spTree>
    <p:extLst>
      <p:ext uri="{BB962C8B-B14F-4D97-AF65-F5344CB8AC3E}">
        <p14:creationId xmlns:p14="http://schemas.microsoft.com/office/powerpoint/2010/main" xmlns="" val="879725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146</TotalTime>
  <Words>603</Words>
  <Application>Microsoft Office PowerPoint</Application>
  <PresentationFormat>Custom</PresentationFormat>
  <Paragraphs>61</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Alignment of Western MA with Opening Doors</vt:lpstr>
      <vt:lpstr>Project Overview</vt:lpstr>
      <vt:lpstr>Primary Themes</vt:lpstr>
      <vt:lpstr>Primary Goals of Opening Doors</vt:lpstr>
      <vt:lpstr>Community-Level Performance Measures</vt:lpstr>
      <vt:lpstr>The Role of System Design in Ending Veteran Homelessness in Boston</vt:lpstr>
      <vt:lpstr>Slide 7</vt:lpstr>
      <vt:lpstr>The Results as of 1/21/15</vt:lpstr>
      <vt:lpstr>Current Local Challenges?</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Opening Doors in Western MA</dc:title>
  <dc:creator>Heidi Gold</dc:creator>
  <cp:lastModifiedBy>Matt</cp:lastModifiedBy>
  <cp:revision>19</cp:revision>
  <dcterms:created xsi:type="dcterms:W3CDTF">2015-01-20T19:49:41Z</dcterms:created>
  <dcterms:modified xsi:type="dcterms:W3CDTF">2015-01-21T03:50:03Z</dcterms:modified>
</cp:coreProperties>
</file>