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0"/>
  </p:notesMasterIdLst>
  <p:sldIdLst>
    <p:sldId id="256" r:id="rId2"/>
    <p:sldId id="257" r:id="rId3"/>
    <p:sldId id="271" r:id="rId4"/>
    <p:sldId id="258" r:id="rId5"/>
    <p:sldId id="260" r:id="rId6"/>
    <p:sldId id="259" r:id="rId7"/>
    <p:sldId id="261" r:id="rId8"/>
    <p:sldId id="262" r:id="rId9"/>
    <p:sldId id="273" r:id="rId10"/>
    <p:sldId id="263" r:id="rId11"/>
    <p:sldId id="264" r:id="rId12"/>
    <p:sldId id="265" r:id="rId13"/>
    <p:sldId id="266" r:id="rId14"/>
    <p:sldId id="267" r:id="rId15"/>
    <p:sldId id="268" r:id="rId16"/>
    <p:sldId id="270" r:id="rId17"/>
    <p:sldId id="272"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49" autoAdjust="0"/>
  </p:normalViewPr>
  <p:slideViewPr>
    <p:cSldViewPr snapToGrid="0" snapToObjects="1">
      <p:cViewPr>
        <p:scale>
          <a:sx n="134" d="100"/>
          <a:sy n="134" d="100"/>
        </p:scale>
        <p:origin x="-2528" y="-160"/>
      </p:cViewPr>
      <p:guideLst>
        <p:guide orient="horz" pos="2160"/>
        <p:guide pos="2880"/>
      </p:guideLst>
    </p:cSldViewPr>
  </p:slideViewPr>
  <p:outlineViewPr>
    <p:cViewPr>
      <p:scale>
        <a:sx n="33" d="100"/>
        <a:sy n="33" d="100"/>
      </p:scale>
      <p:origin x="136" y="1328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A3AD0D-C9E2-4D4A-9967-D2234BE25400}" type="datetimeFigureOut">
              <a:rPr lang="en-US" smtClean="0"/>
              <a:t>5/29/15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360E13-99B9-1942-AF31-934E852AD93C}" type="slidenum">
              <a:rPr lang="en-US" smtClean="0"/>
              <a:t>‹#›</a:t>
            </a:fld>
            <a:endParaRPr lang="en-US"/>
          </a:p>
        </p:txBody>
      </p:sp>
    </p:spTree>
    <p:extLst>
      <p:ext uri="{BB962C8B-B14F-4D97-AF65-F5344CB8AC3E}">
        <p14:creationId xmlns:p14="http://schemas.microsoft.com/office/powerpoint/2010/main" val="51558625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360E13-99B9-1942-AF31-934E852AD93C}" type="slidenum">
              <a:rPr lang="en-US" smtClean="0"/>
              <a:t>17</a:t>
            </a:fld>
            <a:endParaRPr lang="en-US"/>
          </a:p>
        </p:txBody>
      </p:sp>
    </p:spTree>
    <p:extLst>
      <p:ext uri="{BB962C8B-B14F-4D97-AF65-F5344CB8AC3E}">
        <p14:creationId xmlns:p14="http://schemas.microsoft.com/office/powerpoint/2010/main" val="361877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457200" y="114654"/>
            <a:ext cx="917528" cy="85046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Friday, May 29,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Friday, May 29,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pic>
        <p:nvPicPr>
          <p:cNvPr id="2050" name="Picture 2"/>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457200" y="81601"/>
            <a:ext cx="667593" cy="61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Friday, May 29,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Friday, May 29, 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Friday, May 29, 15</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Friday, May 29, 15</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Friday, May 29, 15</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Friday, May 29, 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Friday, May 29, 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Friday, May 29, 15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pschwartz77@gmail.com" TargetMode="External"/><Relationship Id="rId3" Type="http://schemas.openxmlformats.org/officeDocument/2006/relationships/hyperlink" Target="http://westernmasshousingfirst.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2800" dirty="0" smtClean="0"/>
              <a:t>Western Massachusetts Network</a:t>
            </a:r>
            <a:br>
              <a:rPr lang="en-US" sz="2800" dirty="0" smtClean="0"/>
            </a:br>
            <a:r>
              <a:rPr lang="en-US" sz="2800" dirty="0" smtClean="0"/>
              <a:t> to End Homelessness</a:t>
            </a:r>
            <a:endParaRPr lang="en-US" sz="2800" dirty="0"/>
          </a:p>
        </p:txBody>
      </p:sp>
      <p:sp>
        <p:nvSpPr>
          <p:cNvPr id="3" name="Subtitle 2"/>
          <p:cNvSpPr>
            <a:spLocks noGrp="1"/>
          </p:cNvSpPr>
          <p:nvPr>
            <p:ph type="subTitle" idx="1"/>
          </p:nvPr>
        </p:nvSpPr>
        <p:spPr>
          <a:xfrm>
            <a:off x="1605400" y="3505200"/>
            <a:ext cx="6400800" cy="1752600"/>
          </a:xfrm>
        </p:spPr>
        <p:txBody>
          <a:bodyPr>
            <a:normAutofit lnSpcReduction="10000"/>
          </a:bodyPr>
          <a:lstStyle/>
          <a:p>
            <a:pPr algn="ctr"/>
            <a:r>
              <a:rPr lang="en-US" dirty="0" smtClean="0"/>
              <a:t>Presentation to the </a:t>
            </a:r>
          </a:p>
          <a:p>
            <a:pPr algn="ctr"/>
            <a:r>
              <a:rPr lang="en-US" dirty="0" smtClean="0"/>
              <a:t>Commission to End</a:t>
            </a:r>
          </a:p>
          <a:p>
            <a:pPr algn="ctr"/>
            <a:r>
              <a:rPr lang="en-US" dirty="0" smtClean="0"/>
              <a:t> Sex Offender Recidivism</a:t>
            </a:r>
          </a:p>
          <a:p>
            <a:pPr algn="ctr"/>
            <a:r>
              <a:rPr lang="en-US" dirty="0" smtClean="0"/>
              <a:t>May 28, 2015</a:t>
            </a:r>
            <a:endParaRPr lang="en-US" dirty="0"/>
          </a:p>
        </p:txBody>
      </p:sp>
    </p:spTree>
    <p:extLst>
      <p:ext uri="{BB962C8B-B14F-4D97-AF65-F5344CB8AC3E}">
        <p14:creationId xmlns:p14="http://schemas.microsoft.com/office/powerpoint/2010/main" val="9135399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Promoting Public Safety Through Housing</a:t>
            </a:r>
            <a:endParaRPr lang="en-US" dirty="0"/>
          </a:p>
        </p:txBody>
      </p:sp>
      <p:sp>
        <p:nvSpPr>
          <p:cNvPr id="3" name="Content Placeholder 2"/>
          <p:cNvSpPr>
            <a:spLocks noGrp="1"/>
          </p:cNvSpPr>
          <p:nvPr>
            <p:ph idx="1"/>
          </p:nvPr>
        </p:nvSpPr>
        <p:spPr/>
        <p:txBody>
          <a:bodyPr/>
          <a:lstStyle/>
          <a:p>
            <a:pPr marL="0" indent="0">
              <a:buNone/>
            </a:pPr>
            <a:r>
              <a:rPr lang="en-US" dirty="0" smtClean="0"/>
              <a:t>The fear and concern for public safety make sense.  Current practices and policies regarding housing and employment restrictions do not.  Instead, they inadvertently increase the risk of harm to the public.</a:t>
            </a:r>
          </a:p>
          <a:p>
            <a:pPr marL="0" indent="0">
              <a:buNone/>
            </a:pPr>
            <a:endParaRPr lang="en-US" dirty="0" smtClean="0"/>
          </a:p>
          <a:p>
            <a:pPr marL="0" indent="0">
              <a:buNone/>
            </a:pPr>
            <a:r>
              <a:rPr lang="en-US" i="1" dirty="0" smtClean="0"/>
              <a:t> </a:t>
            </a:r>
            <a:r>
              <a:rPr lang="en-US" i="1" dirty="0"/>
              <a:t>“…Sex offenders without positive social support systems and stable employment recidivate at higher rates than those with jobs or ties to the </a:t>
            </a:r>
            <a:r>
              <a:rPr lang="en-US" i="1" dirty="0" smtClean="0"/>
              <a:t>community.” (</a:t>
            </a:r>
            <a:r>
              <a:rPr lang="en-US" i="1" dirty="0" err="1" smtClean="0"/>
              <a:t>Levenson</a:t>
            </a:r>
            <a:r>
              <a:rPr lang="en-US" i="1" dirty="0" smtClean="0"/>
              <a:t>, 2008)</a:t>
            </a:r>
            <a:endParaRPr lang="en-US" dirty="0"/>
          </a:p>
        </p:txBody>
      </p:sp>
    </p:spTree>
    <p:extLst>
      <p:ext uri="{BB962C8B-B14F-4D97-AF65-F5344CB8AC3E}">
        <p14:creationId xmlns:p14="http://schemas.microsoft.com/office/powerpoint/2010/main" val="1859648721"/>
      </p:ext>
    </p:extLst>
  </p:cSld>
  <p:clrMapOvr>
    <a:masterClrMapping/>
  </p:clrMapOvr>
  <p:transition xmlns:p14="http://schemas.microsoft.com/office/powerpoint/2010/main" spd="med">
    <p:pull/>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Destabilizing Factors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Homelessness among sex offenders causes destabilization that can increase the risk for re-offense:</a:t>
            </a:r>
          </a:p>
          <a:p>
            <a:r>
              <a:rPr lang="en-US" dirty="0" smtClean="0"/>
              <a:t>Increases lifestyle instability and transience</a:t>
            </a:r>
          </a:p>
          <a:p>
            <a:r>
              <a:rPr lang="en-US" dirty="0" smtClean="0"/>
              <a:t>Fosters isolation and pushes sex offenders away from:</a:t>
            </a:r>
          </a:p>
          <a:p>
            <a:pPr lvl="1"/>
            <a:r>
              <a:rPr lang="en-US" dirty="0" smtClean="0"/>
              <a:t>Social services and supports</a:t>
            </a:r>
          </a:p>
          <a:p>
            <a:pPr lvl="1"/>
            <a:r>
              <a:rPr lang="en-US" dirty="0" smtClean="0"/>
              <a:t>Employment</a:t>
            </a:r>
          </a:p>
          <a:p>
            <a:pPr lvl="1"/>
            <a:r>
              <a:rPr lang="en-US" dirty="0" smtClean="0"/>
              <a:t>Public Transportation</a:t>
            </a:r>
          </a:p>
          <a:p>
            <a:r>
              <a:rPr lang="en-US" dirty="0" smtClean="0"/>
              <a:t>Increases risk of substance abuse and criminal associations</a:t>
            </a:r>
          </a:p>
          <a:p>
            <a:r>
              <a:rPr lang="en-US" dirty="0" smtClean="0"/>
              <a:t>Creates seemingly insurmountable barriers to successful community re-integration</a:t>
            </a:r>
          </a:p>
          <a:p>
            <a:pPr marL="274320" lvl="1" indent="0">
              <a:buNone/>
            </a:pPr>
            <a:endParaRPr lang="en-US" dirty="0" smtClean="0"/>
          </a:p>
          <a:p>
            <a:pPr marL="274320" lvl="1" indent="0">
              <a:buNone/>
            </a:pPr>
            <a:endParaRPr lang="en-US" dirty="0"/>
          </a:p>
        </p:txBody>
      </p:sp>
    </p:spTree>
    <p:extLst>
      <p:ext uri="{BB962C8B-B14F-4D97-AF65-F5344CB8AC3E}">
        <p14:creationId xmlns:p14="http://schemas.microsoft.com/office/powerpoint/2010/main" val="29488394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 increasing number of national and local models exist that meet the complex problem of housing sex offenders in the community while maximizing public safety.</a:t>
            </a:r>
          </a:p>
          <a:p>
            <a:pPr marL="0" indent="0">
              <a:buNone/>
            </a:pPr>
            <a:endParaRPr lang="en-US" dirty="0"/>
          </a:p>
          <a:p>
            <a:pPr marL="0" indent="0">
              <a:buNone/>
            </a:pPr>
            <a:r>
              <a:rPr lang="en-US" dirty="0" smtClean="0"/>
              <a:t>Here in Massachusetts:</a:t>
            </a:r>
          </a:p>
          <a:p>
            <a:r>
              <a:rPr lang="en-US" dirty="0" smtClean="0"/>
              <a:t>St Francis House, Boston</a:t>
            </a:r>
          </a:p>
          <a:p>
            <a:r>
              <a:rPr lang="en-US" dirty="0" smtClean="0"/>
              <a:t>The Majestic Apartment Building, Springfield: Managed for 38 years by Rosa with support from probation, law enforcement and community service providers; 42 housing units, over 25 tenants are sex offenders; tenant behavior is excellent and only 1 tenant may have re-offended in 38 years.</a:t>
            </a:r>
            <a:endParaRPr lang="en-US" dirty="0"/>
          </a:p>
        </p:txBody>
      </p:sp>
    </p:spTree>
    <p:extLst>
      <p:ext uri="{BB962C8B-B14F-4D97-AF65-F5344CB8AC3E}">
        <p14:creationId xmlns:p14="http://schemas.microsoft.com/office/powerpoint/2010/main" val="695622091"/>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Work Group’s Goals</a:t>
            </a:r>
            <a:endParaRPr lang="en-US" dirty="0"/>
          </a:p>
        </p:txBody>
      </p:sp>
      <p:sp>
        <p:nvSpPr>
          <p:cNvPr id="3" name="Content Placeholder 2"/>
          <p:cNvSpPr>
            <a:spLocks noGrp="1"/>
          </p:cNvSpPr>
          <p:nvPr>
            <p:ph idx="1"/>
          </p:nvPr>
        </p:nvSpPr>
        <p:spPr/>
        <p:txBody>
          <a:bodyPr>
            <a:normAutofit lnSpcReduction="10000"/>
          </a:bodyPr>
          <a:lstStyle/>
          <a:p>
            <a:r>
              <a:rPr lang="en-US" dirty="0"/>
              <a:t>B</a:t>
            </a:r>
            <a:r>
              <a:rPr lang="en-US" dirty="0" smtClean="0"/>
              <a:t>ring to the forefront evidence-</a:t>
            </a:r>
            <a:r>
              <a:rPr lang="en-US" dirty="0" err="1" smtClean="0"/>
              <a:t>based,best</a:t>
            </a:r>
            <a:r>
              <a:rPr lang="en-US" dirty="0" smtClean="0"/>
              <a:t> practices in housing sex offenders and provide education and training to the broader community;</a:t>
            </a:r>
          </a:p>
          <a:p>
            <a:endParaRPr lang="en-US" dirty="0" smtClean="0"/>
          </a:p>
          <a:p>
            <a:r>
              <a:rPr lang="en-US" dirty="0" smtClean="0"/>
              <a:t>Develop criteria to assist local housing providers in determining suitable housing for sex offenders;</a:t>
            </a:r>
          </a:p>
          <a:p>
            <a:endParaRPr lang="en-US" dirty="0" smtClean="0"/>
          </a:p>
          <a:p>
            <a:r>
              <a:rPr lang="en-US" dirty="0"/>
              <a:t>E</a:t>
            </a:r>
            <a:r>
              <a:rPr lang="en-US" dirty="0" smtClean="0"/>
              <a:t>ngage and train local housing providers on best practices regarding public safety and housing sex offenders;</a:t>
            </a:r>
          </a:p>
          <a:p>
            <a:endParaRPr lang="en-US" dirty="0"/>
          </a:p>
          <a:p>
            <a:r>
              <a:rPr lang="en-US" dirty="0" smtClean="0"/>
              <a:t>Change housing provider policy from a blanket ban to case-by-case determinations regarding sex offenders.</a:t>
            </a:r>
            <a:endParaRPr lang="en-US" dirty="0"/>
          </a:p>
        </p:txBody>
      </p:sp>
    </p:spTree>
    <p:extLst>
      <p:ext uri="{BB962C8B-B14F-4D97-AF65-F5344CB8AC3E}">
        <p14:creationId xmlns:p14="http://schemas.microsoft.com/office/powerpoint/2010/main" val="315887563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Proposed Criteria for Housing Sex Offenders</a:t>
            </a:r>
            <a:endParaRPr lang="en-US" sz="3200" dirty="0"/>
          </a:p>
        </p:txBody>
      </p:sp>
      <p:sp>
        <p:nvSpPr>
          <p:cNvPr id="3" name="Content Placeholder 2"/>
          <p:cNvSpPr>
            <a:spLocks noGrp="1"/>
          </p:cNvSpPr>
          <p:nvPr>
            <p:ph idx="1"/>
          </p:nvPr>
        </p:nvSpPr>
        <p:spPr/>
        <p:txBody>
          <a:bodyPr>
            <a:normAutofit fontScale="92500" lnSpcReduction="10000"/>
          </a:bodyPr>
          <a:lstStyle/>
          <a:p>
            <a:pPr marL="0" indent="0">
              <a:buNone/>
            </a:pPr>
            <a:r>
              <a:rPr lang="en-US" i="1" dirty="0" smtClean="0"/>
              <a:t>Available </a:t>
            </a:r>
            <a:r>
              <a:rPr lang="en-US" i="1" dirty="0"/>
              <a:t>only to single adults seeking individual (non-family) </a:t>
            </a:r>
            <a:r>
              <a:rPr lang="en-US" i="1" dirty="0" smtClean="0"/>
              <a:t>housing:</a:t>
            </a:r>
          </a:p>
          <a:p>
            <a:pPr marL="0" indent="0">
              <a:buNone/>
            </a:pPr>
            <a:endParaRPr lang="en-US" dirty="0"/>
          </a:p>
          <a:p>
            <a:pPr lvl="0"/>
            <a:r>
              <a:rPr lang="en-US" dirty="0"/>
              <a:t>On probation or </a:t>
            </a:r>
            <a:r>
              <a:rPr lang="en-US" dirty="0" smtClean="0"/>
              <a:t>parole</a:t>
            </a:r>
          </a:p>
          <a:p>
            <a:pPr lvl="0"/>
            <a:endParaRPr lang="en-US" dirty="0"/>
          </a:p>
          <a:p>
            <a:pPr lvl="0"/>
            <a:r>
              <a:rPr lang="en-US" dirty="0"/>
              <a:t>Attached to services such as </a:t>
            </a:r>
            <a:r>
              <a:rPr lang="en-US" dirty="0" smtClean="0"/>
              <a:t>sex offend-specific treatment, </a:t>
            </a:r>
            <a:r>
              <a:rPr lang="en-US" dirty="0"/>
              <a:t>mental health </a:t>
            </a:r>
            <a:r>
              <a:rPr lang="en-US" dirty="0" smtClean="0"/>
              <a:t>and/or </a:t>
            </a:r>
            <a:r>
              <a:rPr lang="en-US" dirty="0"/>
              <a:t>substance abuse treatment as deemed </a:t>
            </a:r>
            <a:r>
              <a:rPr lang="en-US" dirty="0" smtClean="0"/>
              <a:t>necessary</a:t>
            </a:r>
          </a:p>
          <a:p>
            <a:pPr marL="0" lvl="0" indent="0">
              <a:buNone/>
            </a:pPr>
            <a:endParaRPr lang="en-US" dirty="0"/>
          </a:p>
          <a:p>
            <a:pPr lvl="0"/>
            <a:r>
              <a:rPr lang="en-US" dirty="0"/>
              <a:t>Designated community or agency contact person for communications regarding </a:t>
            </a:r>
            <a:r>
              <a:rPr lang="en-US" dirty="0" smtClean="0"/>
              <a:t>tenancy</a:t>
            </a:r>
          </a:p>
          <a:p>
            <a:pPr marL="0" lvl="0" indent="0">
              <a:buNone/>
            </a:pPr>
            <a:endParaRPr lang="en-US" dirty="0" smtClean="0"/>
          </a:p>
          <a:p>
            <a:r>
              <a:rPr lang="en-US" dirty="0"/>
              <a:t>Committed to living an offense-free life</a:t>
            </a:r>
          </a:p>
          <a:p>
            <a:pPr lvl="0"/>
            <a:endParaRPr lang="en-US" b="1" dirty="0"/>
          </a:p>
          <a:p>
            <a:endParaRPr lang="en-US" dirty="0"/>
          </a:p>
        </p:txBody>
      </p:sp>
    </p:spTree>
    <p:extLst>
      <p:ext uri="{BB962C8B-B14F-4D97-AF65-F5344CB8AC3E}">
        <p14:creationId xmlns:p14="http://schemas.microsoft.com/office/powerpoint/2010/main" val="7422741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Housing Providers Responded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5 major housing providers in Western MA attended 3 meetings that included training by Dr. Laurie Guidry, success stories (Fred Smith of St. Francis House), review of the proposed criteria and intensive discussion.</a:t>
            </a:r>
          </a:p>
          <a:p>
            <a:endParaRPr lang="en-US" dirty="0"/>
          </a:p>
          <a:p>
            <a:r>
              <a:rPr lang="en-US" b="1" u="sng" dirty="0" smtClean="0"/>
              <a:t>Consensus:</a:t>
            </a:r>
            <a:r>
              <a:rPr lang="en-US" dirty="0" smtClean="0"/>
              <a:t> Until state policy changes and reflects evidence-based practices, housing providers do not feel they are sufficiently supported  by the State to house sex offenders.  The fear of liability outweighs understanding of current evidence and best practices.  They need the State to provide leadership before they consider changing their policy of a complete ban.  </a:t>
            </a:r>
          </a:p>
          <a:p>
            <a:endParaRPr lang="en-US" dirty="0"/>
          </a:p>
          <a:p>
            <a:pPr marL="0" indent="0">
              <a:buNone/>
            </a:pPr>
            <a:r>
              <a:rPr lang="en-US" dirty="0" smtClean="0"/>
              <a:t> </a:t>
            </a:r>
            <a:endParaRPr lang="en-US" dirty="0"/>
          </a:p>
        </p:txBody>
      </p:sp>
    </p:spTree>
    <p:extLst>
      <p:ext uri="{BB962C8B-B14F-4D97-AF65-F5344CB8AC3E}">
        <p14:creationId xmlns:p14="http://schemas.microsoft.com/office/powerpoint/2010/main" val="257541356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Action Steps</a:t>
            </a:r>
            <a:endParaRPr lang="en-US" dirty="0"/>
          </a:p>
        </p:txBody>
      </p:sp>
      <p:sp>
        <p:nvSpPr>
          <p:cNvPr id="3" name="Content Placeholder 2"/>
          <p:cNvSpPr>
            <a:spLocks noGrp="1"/>
          </p:cNvSpPr>
          <p:nvPr>
            <p:ph idx="1"/>
          </p:nvPr>
        </p:nvSpPr>
        <p:spPr/>
        <p:txBody>
          <a:bodyPr>
            <a:normAutofit lnSpcReduction="10000"/>
          </a:bodyPr>
          <a:lstStyle/>
          <a:p>
            <a:r>
              <a:rPr lang="en-US" dirty="0" smtClean="0"/>
              <a:t>Create Advisory Board to propose policy change that reflects evidence-based, best practices around the leveling system</a:t>
            </a:r>
          </a:p>
          <a:p>
            <a:endParaRPr lang="en-US" dirty="0"/>
          </a:p>
          <a:p>
            <a:r>
              <a:rPr lang="en-US" dirty="0" smtClean="0"/>
              <a:t>Advance the dialogue and education regarding public safety in relationship to housing and employment practices for sex offenders: </a:t>
            </a:r>
          </a:p>
          <a:p>
            <a:pPr marL="0" indent="0">
              <a:buNone/>
            </a:pPr>
            <a:endParaRPr lang="en-US" dirty="0" smtClean="0"/>
          </a:p>
          <a:p>
            <a:pPr marL="0" indent="0" algn="ctr">
              <a:buNone/>
            </a:pPr>
            <a:r>
              <a:rPr lang="en-US" b="1" dirty="0" smtClean="0"/>
              <a:t>Housed and Employed Equals a Safer Community</a:t>
            </a:r>
          </a:p>
          <a:p>
            <a:pPr marL="0" indent="0" algn="ctr">
              <a:buNone/>
            </a:pPr>
            <a:endParaRPr lang="en-US" b="1" dirty="0"/>
          </a:p>
          <a:p>
            <a:r>
              <a:rPr lang="en-US" dirty="0" smtClean="0"/>
              <a:t>Review and reform state housing policies to move away from absolute ban and implement case-by-case decision making based on evidence-based criteria </a:t>
            </a:r>
          </a:p>
          <a:p>
            <a:endParaRPr lang="en-US" dirty="0"/>
          </a:p>
          <a:p>
            <a:endParaRPr lang="en-US" dirty="0"/>
          </a:p>
        </p:txBody>
      </p:sp>
    </p:spTree>
    <p:extLst>
      <p:ext uri="{BB962C8B-B14F-4D97-AF65-F5344CB8AC3E}">
        <p14:creationId xmlns:p14="http://schemas.microsoft.com/office/powerpoint/2010/main" val="1412260420"/>
      </p:ext>
    </p:extLst>
  </p:cSld>
  <p:clrMapOvr>
    <a:masterClrMapping/>
  </p:clrMapOvr>
  <p:transition xmlns:p14="http://schemas.microsoft.com/office/powerpoint/2010/main" spd="slow">
    <p:wheel spokes="1"/>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 are here today</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US" dirty="0" smtClean="0"/>
              <a:t>The story of Daniel:</a:t>
            </a:r>
          </a:p>
          <a:p>
            <a:pPr marL="0" indent="0">
              <a:buNone/>
            </a:pPr>
            <a:endParaRPr lang="en-US" dirty="0" smtClean="0"/>
          </a:p>
          <a:p>
            <a:r>
              <a:rPr lang="en-US" dirty="0" smtClean="0"/>
              <a:t>At 15 years old, became homeless.  Father convicted of a sex offense and sentenced to 30 years.  Mother unable to care for him.</a:t>
            </a:r>
          </a:p>
          <a:p>
            <a:endParaRPr lang="en-US" dirty="0"/>
          </a:p>
          <a:p>
            <a:r>
              <a:rPr lang="en-US" dirty="0"/>
              <a:t>S</a:t>
            </a:r>
            <a:r>
              <a:rPr lang="en-US" dirty="0" smtClean="0"/>
              <a:t>urvived living on the streets and selling drugs. </a:t>
            </a:r>
          </a:p>
          <a:p>
            <a:endParaRPr lang="en-US" dirty="0"/>
          </a:p>
          <a:p>
            <a:r>
              <a:rPr lang="en-US" dirty="0" smtClean="0"/>
              <a:t>At 18 years old, charged with rape of a child.  Deemed Level 3.</a:t>
            </a:r>
          </a:p>
          <a:p>
            <a:endParaRPr lang="en-US" dirty="0"/>
          </a:p>
          <a:p>
            <a:r>
              <a:rPr lang="en-US" dirty="0" smtClean="0"/>
              <a:t>Released in 2012.  Nowhere to go but in and out of shelters..  Family members and friends refused to take him in because of the random police checks that occur (invasive and threatening). Has to pay “extra” to landlord/acquaintance to be permitted to live anywhere due to “extra hassles” of housing a sex offender.</a:t>
            </a:r>
          </a:p>
          <a:p>
            <a:endParaRPr lang="en-US" dirty="0"/>
          </a:p>
          <a:p>
            <a:r>
              <a:rPr lang="en-US" dirty="0" smtClean="0"/>
              <a:t>Returned to jail again in 2013 because “selling drugs felt like the only thing to do to support” himself.  </a:t>
            </a:r>
            <a:r>
              <a:rPr lang="en-US" dirty="0"/>
              <a:t>A</a:t>
            </a:r>
            <a:r>
              <a:rPr lang="en-US" dirty="0" smtClean="0"/>
              <a:t>lso charged with failing to register as a sex offender (found it especially difficult to do since homelessness required registering every 30 days).</a:t>
            </a:r>
          </a:p>
          <a:p>
            <a:pPr marL="0" indent="0">
              <a:buNone/>
            </a:pPr>
            <a:endParaRPr lang="en-US" dirty="0"/>
          </a:p>
          <a:p>
            <a:r>
              <a:rPr lang="en-US" dirty="0" smtClean="0"/>
              <a:t>Will be released in 2 years (2017). Turned himself around in jail this time, attending school for GED and pursuing a job within the jail to learn what it is to have a “real job.”  </a:t>
            </a:r>
          </a:p>
          <a:p>
            <a:endParaRPr lang="en-US" dirty="0"/>
          </a:p>
          <a:p>
            <a:r>
              <a:rPr lang="en-US" smtClean="0"/>
              <a:t>Daniel </a:t>
            </a:r>
            <a:r>
              <a:rPr lang="en-US" dirty="0" smtClean="0"/>
              <a:t>does not want to return to crime ever again but is very worried about the impact of his Level 3 status on being able to find a home or a job. </a:t>
            </a:r>
          </a:p>
          <a:p>
            <a:pPr marL="0" indent="0">
              <a:buNone/>
            </a:pPr>
            <a:endParaRPr lang="en-US" dirty="0"/>
          </a:p>
          <a:p>
            <a:pPr marL="0" indent="0" algn="ctr">
              <a:buNone/>
            </a:pPr>
            <a:r>
              <a:rPr lang="en-US" i="1" dirty="0" smtClean="0"/>
              <a:t>“I </a:t>
            </a:r>
            <a:r>
              <a:rPr lang="en-US" i="1" dirty="0"/>
              <a:t>don't want to get out and be forced to go back to the </a:t>
            </a:r>
            <a:r>
              <a:rPr lang="en-US" i="1" dirty="0" smtClean="0"/>
              <a:t>streets [to sell drugs] </a:t>
            </a:r>
          </a:p>
          <a:p>
            <a:pPr marL="0" indent="0" algn="ctr">
              <a:buNone/>
            </a:pPr>
            <a:r>
              <a:rPr lang="en-US" i="1" dirty="0" smtClean="0"/>
              <a:t>so </a:t>
            </a:r>
            <a:r>
              <a:rPr lang="en-US" i="1" dirty="0"/>
              <a:t>I can afford to pay for a place to live</a:t>
            </a:r>
            <a:r>
              <a:rPr lang="en-US" i="1" dirty="0" smtClean="0"/>
              <a:t>.”</a:t>
            </a:r>
            <a:endParaRPr lang="en-US" i="1" dirty="0"/>
          </a:p>
        </p:txBody>
      </p:sp>
    </p:spTree>
    <p:extLst>
      <p:ext uri="{BB962C8B-B14F-4D97-AF65-F5344CB8AC3E}">
        <p14:creationId xmlns:p14="http://schemas.microsoft.com/office/powerpoint/2010/main" val="7917999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Further Information</a:t>
            </a:r>
            <a:endParaRPr lang="en-US" dirty="0"/>
          </a:p>
        </p:txBody>
      </p:sp>
      <p:sp>
        <p:nvSpPr>
          <p:cNvPr id="3" name="Content Placeholder 2"/>
          <p:cNvSpPr>
            <a:spLocks noGrp="1"/>
          </p:cNvSpPr>
          <p:nvPr>
            <p:ph idx="1"/>
          </p:nvPr>
        </p:nvSpPr>
        <p:spPr/>
        <p:txBody>
          <a:bodyPr/>
          <a:lstStyle/>
          <a:p>
            <a:pPr marL="0" indent="0">
              <a:buNone/>
            </a:pPr>
            <a:r>
              <a:rPr lang="en-US" dirty="0" smtClean="0"/>
              <a:t>Contact:</a:t>
            </a:r>
          </a:p>
          <a:p>
            <a:pPr marL="0" indent="0">
              <a:buNone/>
            </a:pPr>
            <a:endParaRPr lang="en-US" dirty="0"/>
          </a:p>
          <a:p>
            <a:pPr marL="0" indent="0">
              <a:buNone/>
            </a:pPr>
            <a:r>
              <a:rPr lang="en-US" dirty="0" smtClean="0"/>
              <a:t>Pamela Schwartz, Director</a:t>
            </a:r>
          </a:p>
          <a:p>
            <a:pPr marL="0" indent="0">
              <a:buNone/>
            </a:pPr>
            <a:r>
              <a:rPr lang="en-US" dirty="0" smtClean="0"/>
              <a:t>Western Massachusetts Network to End Homelessness</a:t>
            </a:r>
          </a:p>
          <a:p>
            <a:pPr marL="0" indent="0">
              <a:buNone/>
            </a:pPr>
            <a:r>
              <a:rPr lang="en-US" dirty="0" smtClean="0"/>
              <a:t>413-219-5658</a:t>
            </a:r>
          </a:p>
          <a:p>
            <a:pPr marL="0" indent="0">
              <a:buNone/>
            </a:pPr>
            <a:r>
              <a:rPr lang="en-US" dirty="0" smtClean="0">
                <a:hlinkClick r:id="rId2"/>
              </a:rPr>
              <a:t>pschwartz77@gmail.com</a:t>
            </a:r>
            <a:endParaRPr lang="en-US" dirty="0" smtClean="0"/>
          </a:p>
          <a:p>
            <a:pPr marL="0" indent="0">
              <a:buNone/>
            </a:pPr>
            <a:r>
              <a:rPr lang="en-US" dirty="0" smtClean="0">
                <a:hlinkClick r:id="rId3"/>
              </a:rPr>
              <a:t>http://westernmasshousingfirst.org</a:t>
            </a:r>
            <a:r>
              <a:rPr lang="en-US" dirty="0" smtClean="0"/>
              <a:t> </a:t>
            </a:r>
            <a:endParaRPr lang="en-US" dirty="0"/>
          </a:p>
        </p:txBody>
      </p:sp>
    </p:spTree>
    <p:extLst>
      <p:ext uri="{BB962C8B-B14F-4D97-AF65-F5344CB8AC3E}">
        <p14:creationId xmlns:p14="http://schemas.microsoft.com/office/powerpoint/2010/main" val="335744697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smtClean="0"/>
              <a:t/>
            </a:r>
            <a:br>
              <a:rPr lang="en-US" dirty="0" smtClean="0"/>
            </a:br>
            <a:r>
              <a:rPr lang="en-US" dirty="0" smtClean="0"/>
              <a:t>Our mission launched in 2009:</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3600" dirty="0"/>
              <a:t>The Network creates collaborative solutions to end homelessness through a housing first approach that prioritizes prevention, rapid re-housing and housing stabilization</a:t>
            </a:r>
            <a:r>
              <a:rPr lang="en-US" sz="3600" dirty="0" smtClean="0"/>
              <a:t>.</a:t>
            </a:r>
          </a:p>
          <a:p>
            <a:pPr marL="0" indent="0">
              <a:buNone/>
            </a:pPr>
            <a:r>
              <a:rPr lang="en-US" sz="3600" dirty="0"/>
              <a:t/>
            </a:r>
            <a:br>
              <a:rPr lang="en-US" sz="3600" dirty="0"/>
            </a:br>
            <a:r>
              <a:rPr lang="en-US" sz="2800" i="1" dirty="0" smtClean="0"/>
              <a:t>Serving all four Western counties, including Hampden, Hampshire, Franklin and Berkshire, from Springfield to Pittsfield and dozens of rural communities in between</a:t>
            </a:r>
            <a:r>
              <a:rPr lang="en-US" i="1" dirty="0" smtClean="0"/>
              <a:t>.</a:t>
            </a:r>
            <a:endParaRPr lang="en-US" i="1" dirty="0"/>
          </a:p>
        </p:txBody>
      </p:sp>
    </p:spTree>
    <p:extLst>
      <p:ext uri="{BB962C8B-B14F-4D97-AF65-F5344CB8AC3E}">
        <p14:creationId xmlns:p14="http://schemas.microsoft.com/office/powerpoint/2010/main" val="83184512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 are here today</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The story of John:</a:t>
            </a:r>
          </a:p>
          <a:p>
            <a:pPr marL="0" indent="0">
              <a:buNone/>
            </a:pPr>
            <a:endParaRPr lang="en-US" dirty="0"/>
          </a:p>
          <a:p>
            <a:r>
              <a:rPr lang="en-US" dirty="0" smtClean="0"/>
              <a:t>A 14 year old ward of DSS when convicted of sexual relations with 12 year old.</a:t>
            </a:r>
          </a:p>
          <a:p>
            <a:endParaRPr lang="en-US" dirty="0"/>
          </a:p>
          <a:p>
            <a:r>
              <a:rPr lang="en-US" dirty="0" smtClean="0"/>
              <a:t>At age 29, convicted of larcenies, drug possession and failure to register.</a:t>
            </a:r>
          </a:p>
          <a:p>
            <a:endParaRPr lang="en-US" dirty="0"/>
          </a:p>
          <a:p>
            <a:r>
              <a:rPr lang="en-US" dirty="0" smtClean="0"/>
              <a:t>Level 3 classification by SORB followed these other convictions.</a:t>
            </a:r>
          </a:p>
          <a:p>
            <a:endParaRPr lang="en-US" dirty="0"/>
          </a:p>
          <a:p>
            <a:r>
              <a:rPr lang="en-US" dirty="0"/>
              <a:t>S</a:t>
            </a:r>
            <a:r>
              <a:rPr lang="en-US" dirty="0" smtClean="0"/>
              <a:t>erved </a:t>
            </a:r>
            <a:r>
              <a:rPr lang="en-US" dirty="0"/>
              <a:t>4 years, 3 </a:t>
            </a:r>
            <a:r>
              <a:rPr lang="en-US" dirty="0" smtClean="0"/>
              <a:t>months; </a:t>
            </a:r>
            <a:r>
              <a:rPr lang="en-US" dirty="0"/>
              <a:t>participated in extensive treatment while in </a:t>
            </a:r>
            <a:r>
              <a:rPr lang="en-US" dirty="0" smtClean="0"/>
              <a:t>jail</a:t>
            </a:r>
            <a:r>
              <a:rPr lang="en-US" dirty="0"/>
              <a:t>;</a:t>
            </a:r>
            <a:r>
              <a:rPr lang="en-US" dirty="0" smtClean="0"/>
              <a:t> </a:t>
            </a:r>
            <a:r>
              <a:rPr lang="en-US" dirty="0"/>
              <a:t>placed on lifetime parole supervision</a:t>
            </a:r>
            <a:r>
              <a:rPr lang="en-US" i="1" dirty="0" smtClean="0"/>
              <a:t>.</a:t>
            </a:r>
          </a:p>
          <a:p>
            <a:endParaRPr lang="en-US" i="1" dirty="0"/>
          </a:p>
          <a:p>
            <a:r>
              <a:rPr lang="en-US" dirty="0" smtClean="0"/>
              <a:t>33 years old, had not re-offended sexually since age 14.</a:t>
            </a:r>
          </a:p>
          <a:p>
            <a:endParaRPr lang="en-US" i="1" dirty="0"/>
          </a:p>
          <a:p>
            <a:r>
              <a:rPr lang="en-US" dirty="0" smtClean="0"/>
              <a:t>Upon release in 2013, due to Level 3 status and lifetime parole, banned from living with his close friend in Springfield because he has a 16 year old daughter (despite having lived with them off and on since the children in the house were 3 and 7 years old).</a:t>
            </a:r>
            <a:endParaRPr lang="en-US" dirty="0"/>
          </a:p>
          <a:p>
            <a:pPr marL="0" indent="0">
              <a:buNone/>
            </a:pPr>
            <a:endParaRPr lang="en-US" dirty="0" smtClean="0"/>
          </a:p>
          <a:p>
            <a:r>
              <a:rPr lang="en-US" dirty="0" smtClean="0"/>
              <a:t>Forced to relocate 40 minutes from all familiar support services and relationships; unable to participate in Springfield’s After Incarceration Support Services.</a:t>
            </a:r>
          </a:p>
          <a:p>
            <a:endParaRPr lang="en-US" dirty="0"/>
          </a:p>
          <a:p>
            <a:r>
              <a:rPr lang="en-US" dirty="0"/>
              <a:t>N</a:t>
            </a:r>
            <a:r>
              <a:rPr lang="en-US" dirty="0" smtClean="0"/>
              <a:t>ew </a:t>
            </a:r>
            <a:r>
              <a:rPr lang="en-US" dirty="0"/>
              <a:t>charges pending of Failure to </a:t>
            </a:r>
            <a:r>
              <a:rPr lang="en-US" dirty="0" smtClean="0"/>
              <a:t>Register (</a:t>
            </a:r>
            <a:r>
              <a:rPr lang="en-US" dirty="0"/>
              <a:t>3/24/15) and a Larceny Over $</a:t>
            </a:r>
            <a:r>
              <a:rPr lang="en-US" dirty="0" smtClean="0"/>
              <a:t>250 </a:t>
            </a:r>
            <a:r>
              <a:rPr lang="en-US" dirty="0"/>
              <a:t>(1/12/15).</a:t>
            </a:r>
            <a:endParaRPr lang="en-US" dirty="0" smtClean="0"/>
          </a:p>
          <a:p>
            <a:pPr marL="0" indent="0">
              <a:buNone/>
            </a:pPr>
            <a:endParaRPr lang="en-US" dirty="0"/>
          </a:p>
          <a:p>
            <a:endParaRPr lang="en-US" dirty="0" smtClean="0"/>
          </a:p>
          <a:p>
            <a:endParaRPr lang="en-US" dirty="0"/>
          </a:p>
          <a:p>
            <a:endParaRPr lang="en-US" dirty="0"/>
          </a:p>
          <a:p>
            <a:endParaRPr lang="en-US" dirty="0" smtClean="0"/>
          </a:p>
          <a:p>
            <a:endParaRPr lang="en-US" dirty="0"/>
          </a:p>
          <a:p>
            <a:endParaRPr lang="en-US" dirty="0" smtClean="0"/>
          </a:p>
          <a:p>
            <a:pPr marL="0" indent="0">
              <a:buNone/>
            </a:pPr>
            <a:endParaRPr lang="en-US" dirty="0" smtClean="0"/>
          </a:p>
        </p:txBody>
      </p:sp>
    </p:spTree>
    <p:extLst>
      <p:ext uri="{BB962C8B-B14F-4D97-AF65-F5344CB8AC3E}">
        <p14:creationId xmlns:p14="http://schemas.microsoft.com/office/powerpoint/2010/main" val="18987627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Network Partners</a:t>
            </a:r>
            <a:endParaRPr lang="en-US" dirty="0"/>
          </a:p>
        </p:txBody>
      </p:sp>
      <p:sp>
        <p:nvSpPr>
          <p:cNvPr id="3" name="Content Placeholder 2"/>
          <p:cNvSpPr>
            <a:spLocks noGrp="1"/>
          </p:cNvSpPr>
          <p:nvPr>
            <p:ph idx="1"/>
          </p:nvPr>
        </p:nvSpPr>
        <p:spPr/>
        <p:txBody>
          <a:bodyPr/>
          <a:lstStyle/>
          <a:p>
            <a:pPr marL="0" indent="0">
              <a:buNone/>
            </a:pPr>
            <a:r>
              <a:rPr lang="en-US" dirty="0" smtClean="0"/>
              <a:t>Over 200 participating partners, including: </a:t>
            </a:r>
          </a:p>
          <a:p>
            <a:r>
              <a:rPr lang="en-US" dirty="0" smtClean="0"/>
              <a:t>Senate President Stan Rosenberg, Senator Ben Downing, Representative Peter </a:t>
            </a:r>
            <a:r>
              <a:rPr lang="en-US" dirty="0" err="1" smtClean="0"/>
              <a:t>Kocot</a:t>
            </a:r>
            <a:r>
              <a:rPr lang="en-US" dirty="0" smtClean="0"/>
              <a:t> and Representative Aaron Vega;</a:t>
            </a:r>
          </a:p>
          <a:p>
            <a:r>
              <a:rPr lang="en-US" dirty="0" smtClean="0"/>
              <a:t>7 Western MA mayors and town managers</a:t>
            </a:r>
          </a:p>
          <a:p>
            <a:r>
              <a:rPr lang="en-US" dirty="0" smtClean="0"/>
              <a:t>Faith leaders</a:t>
            </a:r>
          </a:p>
          <a:p>
            <a:r>
              <a:rPr lang="en-US" dirty="0" smtClean="0"/>
              <a:t>Bank and other business leaders</a:t>
            </a:r>
          </a:p>
          <a:p>
            <a:r>
              <a:rPr lang="en-US" dirty="0" smtClean="0"/>
              <a:t>Community college presidents and staff</a:t>
            </a:r>
          </a:p>
          <a:p>
            <a:r>
              <a:rPr lang="en-US" dirty="0" smtClean="0"/>
              <a:t>Regional employment boards and career centers</a:t>
            </a:r>
          </a:p>
          <a:p>
            <a:r>
              <a:rPr lang="en-US" dirty="0" smtClean="0"/>
              <a:t>Housing, child care, and health care providers</a:t>
            </a:r>
          </a:p>
          <a:p>
            <a:endParaRPr lang="en-US" dirty="0" smtClean="0"/>
          </a:p>
          <a:p>
            <a:endParaRPr lang="en-US" dirty="0" smtClean="0"/>
          </a:p>
          <a:p>
            <a:endParaRPr lang="en-US" dirty="0"/>
          </a:p>
        </p:txBody>
      </p:sp>
    </p:spTree>
    <p:extLst>
      <p:ext uri="{BB962C8B-B14F-4D97-AF65-F5344CB8AC3E}">
        <p14:creationId xmlns:p14="http://schemas.microsoft.com/office/powerpoint/2010/main" val="14987383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9"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9"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Structure</a:t>
            </a:r>
            <a:endParaRPr lang="en-US" dirty="0"/>
          </a:p>
        </p:txBody>
      </p:sp>
      <p:sp>
        <p:nvSpPr>
          <p:cNvPr id="3" name="Content Placeholder 2"/>
          <p:cNvSpPr>
            <a:spLocks noGrp="1"/>
          </p:cNvSpPr>
          <p:nvPr>
            <p:ph idx="1"/>
          </p:nvPr>
        </p:nvSpPr>
        <p:spPr/>
        <p:txBody>
          <a:bodyPr/>
          <a:lstStyle/>
          <a:p>
            <a:r>
              <a:rPr lang="en-US" dirty="0" smtClean="0"/>
              <a:t>Leadership Council: Advisory Board of 60 Leaders</a:t>
            </a:r>
          </a:p>
          <a:p>
            <a:endParaRPr lang="en-US" dirty="0"/>
          </a:p>
          <a:p>
            <a:r>
              <a:rPr lang="en-US" dirty="0" smtClean="0"/>
              <a:t>Family Services Committee</a:t>
            </a:r>
            <a:endParaRPr lang="en-US" dirty="0"/>
          </a:p>
          <a:p>
            <a:r>
              <a:rPr lang="en-US" dirty="0" smtClean="0"/>
              <a:t>Individual Services Committee</a:t>
            </a:r>
          </a:p>
          <a:p>
            <a:pPr lvl="1"/>
            <a:r>
              <a:rPr lang="en-US" dirty="0" smtClean="0"/>
              <a:t>Work Group to House People with Sex Offense Histories</a:t>
            </a:r>
          </a:p>
          <a:p>
            <a:r>
              <a:rPr lang="en-US" dirty="0" smtClean="0"/>
              <a:t>Secure Jobs Advisory Committee (jobs program for homeless families)</a:t>
            </a:r>
            <a:endParaRPr lang="en-US" dirty="0"/>
          </a:p>
          <a:p>
            <a:r>
              <a:rPr lang="en-US" dirty="0" smtClean="0"/>
              <a:t>Unaccompanied Homeless Youth Committee</a:t>
            </a:r>
            <a:endParaRPr lang="en-US" dirty="0"/>
          </a:p>
          <a:p>
            <a:r>
              <a:rPr lang="en-US" dirty="0" smtClean="0"/>
              <a:t>Veterans Committee</a:t>
            </a:r>
            <a:endParaRPr lang="en-US" dirty="0"/>
          </a:p>
          <a:p>
            <a:pPr marL="0" indent="0">
              <a:buNone/>
            </a:pPr>
            <a:endParaRPr lang="en-US" dirty="0"/>
          </a:p>
        </p:txBody>
      </p:sp>
    </p:spTree>
    <p:extLst>
      <p:ext uri="{BB962C8B-B14F-4D97-AF65-F5344CB8AC3E}">
        <p14:creationId xmlns:p14="http://schemas.microsoft.com/office/powerpoint/2010/main" val="218649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6"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6"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6"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6"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Work Group to House People </a:t>
            </a:r>
            <a:br>
              <a:rPr lang="en-US" dirty="0" smtClean="0"/>
            </a:br>
            <a:r>
              <a:rPr lang="en-US" dirty="0" smtClean="0"/>
              <a:t>with Sex Offense Histories</a:t>
            </a:r>
            <a:endParaRPr lang="en-US" dirty="0"/>
          </a:p>
        </p:txBody>
      </p:sp>
      <p:sp>
        <p:nvSpPr>
          <p:cNvPr id="3" name="Content Placeholder 2"/>
          <p:cNvSpPr>
            <a:spLocks noGrp="1"/>
          </p:cNvSpPr>
          <p:nvPr>
            <p:ph idx="1"/>
          </p:nvPr>
        </p:nvSpPr>
        <p:spPr>
          <a:xfrm>
            <a:off x="0" y="1600200"/>
            <a:ext cx="9194400" cy="4876800"/>
          </a:xfrm>
        </p:spPr>
        <p:txBody>
          <a:bodyPr>
            <a:normAutofit/>
          </a:bodyPr>
          <a:lstStyle/>
          <a:p>
            <a:endParaRPr lang="en-US" dirty="0" smtClean="0"/>
          </a:p>
          <a:p>
            <a:r>
              <a:rPr lang="en-US" dirty="0" smtClean="0"/>
              <a:t>Created in 2011, in direct response to increasing homelessness among sex offenders due to lack of housing options</a:t>
            </a:r>
          </a:p>
          <a:p>
            <a:pPr marL="0" indent="0">
              <a:buNone/>
            </a:pPr>
            <a:endParaRPr lang="en-US" dirty="0"/>
          </a:p>
          <a:p>
            <a:pPr marL="0" indent="0" algn="ctr">
              <a:buNone/>
            </a:pPr>
            <a:r>
              <a:rPr lang="en-US" sz="2800" b="1" dirty="0" smtClean="0"/>
              <a:t>Mission:</a:t>
            </a:r>
          </a:p>
          <a:p>
            <a:pPr marL="0" indent="0" algn="ctr">
              <a:buNone/>
            </a:pPr>
            <a:r>
              <a:rPr lang="en-US" dirty="0" smtClean="0"/>
              <a:t>To maximize the safety of children, women and vulnerable others</a:t>
            </a:r>
          </a:p>
          <a:p>
            <a:pPr marL="0" indent="0" algn="ctr">
              <a:buNone/>
            </a:pPr>
            <a:r>
              <a:rPr lang="en-US" dirty="0" smtClean="0"/>
              <a:t> by minimizing the potential for re-offense</a:t>
            </a:r>
          </a:p>
          <a:p>
            <a:pPr marL="0" indent="0" algn="ctr">
              <a:buNone/>
            </a:pPr>
            <a:r>
              <a:rPr lang="en-US" dirty="0" smtClean="0"/>
              <a:t> through the identification and development</a:t>
            </a:r>
          </a:p>
          <a:p>
            <a:pPr marL="0" indent="0" algn="ctr">
              <a:buNone/>
            </a:pPr>
            <a:r>
              <a:rPr lang="en-US" dirty="0" smtClean="0"/>
              <a:t> of stable housing options for registered sex offenders</a:t>
            </a:r>
          </a:p>
          <a:p>
            <a:pPr marL="0" indent="0" algn="ctr">
              <a:buNone/>
            </a:pPr>
            <a:r>
              <a:rPr lang="en-US" dirty="0" smtClean="0"/>
              <a:t> who are committed to a positive and offense-free life</a:t>
            </a:r>
          </a:p>
          <a:p>
            <a:endParaRPr lang="en-US" dirty="0"/>
          </a:p>
          <a:p>
            <a:pPr algn="ctr"/>
            <a:endParaRPr lang="en-US" sz="3600" dirty="0"/>
          </a:p>
        </p:txBody>
      </p:sp>
    </p:spTree>
    <p:extLst>
      <p:ext uri="{BB962C8B-B14F-4D97-AF65-F5344CB8AC3E}">
        <p14:creationId xmlns:p14="http://schemas.microsoft.com/office/powerpoint/2010/main" val="214097056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2278"/>
            <a:ext cx="8229600" cy="990600"/>
          </a:xfrm>
        </p:spPr>
        <p:txBody>
          <a:bodyPr>
            <a:normAutofit fontScale="90000"/>
          </a:bodyPr>
          <a:lstStyle/>
          <a:p>
            <a:pPr>
              <a:spcBef>
                <a:spcPts val="1200"/>
              </a:spcBef>
            </a:pPr>
            <a:r>
              <a:rPr lang="en-US" dirty="0" smtClean="0"/>
              <a:t>Housing Sex Offenders Work Group Members Include:</a:t>
            </a:r>
            <a:endParaRPr lang="en-US" dirty="0"/>
          </a:p>
        </p:txBody>
      </p:sp>
      <p:sp>
        <p:nvSpPr>
          <p:cNvPr id="3" name="Content Placeholder 2"/>
          <p:cNvSpPr>
            <a:spLocks noGrp="1"/>
          </p:cNvSpPr>
          <p:nvPr>
            <p:ph idx="1"/>
          </p:nvPr>
        </p:nvSpPr>
        <p:spPr>
          <a:xfrm>
            <a:off x="457200" y="2223287"/>
            <a:ext cx="8229600" cy="4876800"/>
          </a:xfrm>
        </p:spPr>
        <p:txBody>
          <a:bodyPr/>
          <a:lstStyle/>
          <a:p>
            <a:r>
              <a:rPr lang="en-US" dirty="0" smtClean="0"/>
              <a:t>Hampden, Hampshire, Franklin and Berkshire Sheriff Departments</a:t>
            </a:r>
          </a:p>
          <a:p>
            <a:r>
              <a:rPr lang="en-US" dirty="0" smtClean="0"/>
              <a:t>Springfield and Northampton Police Departments</a:t>
            </a:r>
          </a:p>
          <a:p>
            <a:r>
              <a:rPr lang="en-US" dirty="0" smtClean="0"/>
              <a:t>Faith organizations across region, including churches, the Catholic Diocese and synagogues</a:t>
            </a:r>
          </a:p>
          <a:p>
            <a:r>
              <a:rPr lang="en-US" dirty="0" smtClean="0"/>
              <a:t> Mental health and substance abuse treatment centers</a:t>
            </a:r>
          </a:p>
          <a:p>
            <a:r>
              <a:rPr lang="en-US" dirty="0" smtClean="0"/>
              <a:t>Cooley Dickinson Hospital and Mercy Medical Center</a:t>
            </a:r>
          </a:p>
          <a:p>
            <a:r>
              <a:rPr lang="en-US" dirty="0" smtClean="0"/>
              <a:t>Housing and elder home care agencies</a:t>
            </a:r>
          </a:p>
          <a:p>
            <a:endParaRPr lang="en-US" dirty="0"/>
          </a:p>
        </p:txBody>
      </p:sp>
    </p:spTree>
    <p:extLst>
      <p:ext uri="{BB962C8B-B14F-4D97-AF65-F5344CB8AC3E}">
        <p14:creationId xmlns:p14="http://schemas.microsoft.com/office/powerpoint/2010/main" val="37360491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 are here today</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The story of Adam:</a:t>
            </a:r>
          </a:p>
          <a:p>
            <a:endParaRPr lang="en-US" dirty="0"/>
          </a:p>
          <a:p>
            <a:r>
              <a:rPr lang="en-US" dirty="0"/>
              <a:t>Now at age 73, </a:t>
            </a:r>
            <a:r>
              <a:rPr lang="en-US" dirty="0" smtClean="0"/>
              <a:t> suffers from </a:t>
            </a:r>
            <a:r>
              <a:rPr lang="en-US" dirty="0" err="1" smtClean="0"/>
              <a:t>Parkinsons</a:t>
            </a:r>
            <a:r>
              <a:rPr lang="en-US" dirty="0"/>
              <a:t> </a:t>
            </a:r>
            <a:r>
              <a:rPr lang="en-US" dirty="0" smtClean="0"/>
              <a:t>Disease, COPD, diabetes, dementia, chronic kidney disease.  Requires extensive </a:t>
            </a:r>
            <a:r>
              <a:rPr lang="en-US" dirty="0"/>
              <a:t>assistance with all activities of daily living. </a:t>
            </a:r>
            <a:endParaRPr lang="en-US" dirty="0" smtClean="0"/>
          </a:p>
          <a:p>
            <a:endParaRPr lang="en-US" dirty="0"/>
          </a:p>
          <a:p>
            <a:r>
              <a:rPr lang="en-US" dirty="0" smtClean="0"/>
              <a:t>Released from prison in 2007, following conviction for sexual relationship with 14 year old neighbor.  Deemed level 3.  </a:t>
            </a:r>
          </a:p>
          <a:p>
            <a:pPr marL="0" indent="0">
              <a:buNone/>
            </a:pPr>
            <a:endParaRPr lang="en-US" dirty="0"/>
          </a:p>
          <a:p>
            <a:r>
              <a:rPr lang="en-US" dirty="0" smtClean="0"/>
              <a:t>Upon release, deposited by corrections officers at Friends of the Homeless shelter in Springfield without medications.  Eventually transferred to a rest home but asked to leave due to Level 3 status.  Now shares a group home and pays $1224 monthly; unable to pay other expenses.  </a:t>
            </a:r>
          </a:p>
          <a:p>
            <a:endParaRPr lang="en-US" dirty="0"/>
          </a:p>
          <a:p>
            <a:r>
              <a:rPr lang="en-US" dirty="0" smtClean="0"/>
              <a:t>Condition has worsened markedly; relies on a walker to ambulate and cannot use utensils due to his tremors.  </a:t>
            </a:r>
          </a:p>
          <a:p>
            <a:pPr marL="0" indent="0">
              <a:buNone/>
            </a:pPr>
            <a:endParaRPr lang="en-US" dirty="0"/>
          </a:p>
          <a:p>
            <a:r>
              <a:rPr lang="en-US" dirty="0" smtClean="0"/>
              <a:t>Adam has not engaged in any criminal activity since his release in 2007 and was released from probation requirements this past December.  </a:t>
            </a:r>
          </a:p>
          <a:p>
            <a:endParaRPr lang="en-US" dirty="0"/>
          </a:p>
          <a:p>
            <a:r>
              <a:rPr lang="en-US" dirty="0" smtClean="0"/>
              <a:t>His level 3 status prohibits him from living in an elder subsidized complex and from becoming a resident of a skilled nursing facility.  Between May 2014 and May 2015</a:t>
            </a:r>
            <a:r>
              <a:rPr lang="en-US" smtClean="0"/>
              <a:t>, Adam </a:t>
            </a:r>
            <a:r>
              <a:rPr lang="en-US" dirty="0" smtClean="0"/>
              <a:t>was admitted to the hospital 9 times and had 4 emergency room visits.</a:t>
            </a:r>
          </a:p>
          <a:p>
            <a:endParaRPr lang="en-US" dirty="0"/>
          </a:p>
          <a:p>
            <a:r>
              <a:rPr lang="en-US" dirty="0" smtClean="0"/>
              <a:t>Attempted </a:t>
            </a:r>
            <a:r>
              <a:rPr lang="en-US" dirty="0"/>
              <a:t>to have him re-leveled in </a:t>
            </a:r>
            <a:r>
              <a:rPr lang="en-US" dirty="0" smtClean="0"/>
              <a:t>2013; case transferred to Boston; still pending due to “backlog at SORB.”  Does not have intellectual capacity to represent himself; SORB does not provide counsel for indigent clients.</a:t>
            </a:r>
            <a:endParaRPr lang="en-US" dirty="0"/>
          </a:p>
        </p:txBody>
      </p:sp>
    </p:spTree>
    <p:extLst>
      <p:ext uri="{BB962C8B-B14F-4D97-AF65-F5344CB8AC3E}">
        <p14:creationId xmlns:p14="http://schemas.microsoft.com/office/powerpoint/2010/main" val="18562152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Law</a:t>
            </a:r>
            <a:endParaRPr lang="en-US" dirty="0"/>
          </a:p>
        </p:txBody>
      </p:sp>
      <p:sp>
        <p:nvSpPr>
          <p:cNvPr id="3" name="Content Placeholder 2"/>
          <p:cNvSpPr>
            <a:spLocks noGrp="1"/>
          </p:cNvSpPr>
          <p:nvPr>
            <p:ph idx="1"/>
          </p:nvPr>
        </p:nvSpPr>
        <p:spPr/>
        <p:txBody>
          <a:bodyPr>
            <a:normAutofit lnSpcReduction="10000"/>
          </a:bodyPr>
          <a:lstStyle/>
          <a:p>
            <a:r>
              <a:rPr lang="en-US" dirty="0"/>
              <a:t>Federal public housing: Mandatory</a:t>
            </a:r>
          </a:p>
          <a:p>
            <a:pPr marL="0" indent="0">
              <a:buNone/>
            </a:pPr>
            <a:r>
              <a:rPr lang="en-US" dirty="0"/>
              <a:t>	Any offender who is subject to lifetime sex offender registration in the state in which he resides is ineligible for admission to federal public housing </a:t>
            </a:r>
            <a:br>
              <a:rPr lang="en-US" dirty="0"/>
            </a:br>
            <a:r>
              <a:rPr lang="en-US" i="1" dirty="0"/>
              <a:t>42 U.S.C.S. Section 13663</a:t>
            </a:r>
          </a:p>
          <a:p>
            <a:endParaRPr lang="en-US" dirty="0"/>
          </a:p>
          <a:p>
            <a:r>
              <a:rPr lang="en-US" dirty="0"/>
              <a:t>State public housing: Discretionary</a:t>
            </a:r>
          </a:p>
          <a:p>
            <a:pPr marL="0" indent="0">
              <a:buNone/>
            </a:pPr>
            <a:r>
              <a:rPr lang="en-US" dirty="0"/>
              <a:t>	Disqualified if the “applicant or the household member in the past has engaged in other criminal activity…which if repeated…would interfere with or threaten the rights of other tenants to be secure in their persons or their property or with the rights of other tenants to their peaceful enjoyment…” </a:t>
            </a:r>
            <a:r>
              <a:rPr lang="en-US" i="1" dirty="0"/>
              <a:t>G.L.C. 121B Section 32</a:t>
            </a:r>
          </a:p>
          <a:p>
            <a:pPr marL="0" indent="0">
              <a:buNone/>
            </a:pPr>
            <a:endParaRPr lang="en-US" i="1" dirty="0"/>
          </a:p>
          <a:p>
            <a:endParaRPr lang="en-US" dirty="0"/>
          </a:p>
        </p:txBody>
      </p:sp>
    </p:spTree>
    <p:extLst>
      <p:ext uri="{BB962C8B-B14F-4D97-AF65-F5344CB8AC3E}">
        <p14:creationId xmlns:p14="http://schemas.microsoft.com/office/powerpoint/2010/main" val="3554780333"/>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923</TotalTime>
  <Words>1574</Words>
  <Application>Microsoft Macintosh PowerPoint</Application>
  <PresentationFormat>On-screen Show (4:3)</PresentationFormat>
  <Paragraphs>169</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Clarity</vt:lpstr>
      <vt:lpstr>Western Massachusetts Network  to End Homelessness</vt:lpstr>
      <vt:lpstr> Our mission launched in 2009: </vt:lpstr>
      <vt:lpstr>Why we are here today</vt:lpstr>
      <vt:lpstr>Our Network Partners</vt:lpstr>
      <vt:lpstr>Our Structure</vt:lpstr>
      <vt:lpstr>Work Group to House People  with Sex Offense Histories</vt:lpstr>
      <vt:lpstr>Housing Sex Offenders Work Group Members Include:</vt:lpstr>
      <vt:lpstr>Why we are here today</vt:lpstr>
      <vt:lpstr>Current Law</vt:lpstr>
      <vt:lpstr>Promoting Public Safety Through Housing</vt:lpstr>
      <vt:lpstr>Destabilizing Factors</vt:lpstr>
      <vt:lpstr>Best Practices </vt:lpstr>
      <vt:lpstr>Our Work Group’s Goals</vt:lpstr>
      <vt:lpstr>Proposed Criteria for Housing Sex Offenders</vt:lpstr>
      <vt:lpstr>Housing Providers Responded</vt:lpstr>
      <vt:lpstr>Proposed Action Steps</vt:lpstr>
      <vt:lpstr>Why we are here today</vt:lpstr>
      <vt:lpstr>For Further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Western Massachusetts Network  to End Homelessness</dc:title>
  <dc:creator>Pamela Schwartz</dc:creator>
  <cp:lastModifiedBy>Pamela Schwartz</cp:lastModifiedBy>
  <cp:revision>45</cp:revision>
  <dcterms:created xsi:type="dcterms:W3CDTF">2015-05-16T10:46:39Z</dcterms:created>
  <dcterms:modified xsi:type="dcterms:W3CDTF">2015-05-29T09:33:42Z</dcterms:modified>
</cp:coreProperties>
</file>