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8"/>
  </p:notesMasterIdLst>
  <p:sldIdLst>
    <p:sldId id="259" r:id="rId2"/>
    <p:sldId id="258" r:id="rId3"/>
    <p:sldId id="260" r:id="rId4"/>
    <p:sldId id="261" r:id="rId5"/>
    <p:sldId id="262" r:id="rId6"/>
    <p:sldId id="263" r:id="rId7"/>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charset="0"/>
        <a:ea typeface="+mn-ea"/>
        <a:cs typeface="+mn-cs"/>
      </a:defRPr>
    </a:lvl1pPr>
    <a:lvl2pPr marL="457200" algn="l" defTabSz="457200" rtl="0" fontAlgn="base">
      <a:spcBef>
        <a:spcPct val="0"/>
      </a:spcBef>
      <a:spcAft>
        <a:spcPct val="0"/>
      </a:spcAft>
      <a:defRPr kern="1200">
        <a:solidFill>
          <a:schemeClr val="tx1"/>
        </a:solidFill>
        <a:latin typeface="Arial" charset="0"/>
        <a:ea typeface="+mn-ea"/>
        <a:cs typeface="+mn-cs"/>
      </a:defRPr>
    </a:lvl2pPr>
    <a:lvl3pPr marL="914400" algn="l" defTabSz="457200" rtl="0" fontAlgn="base">
      <a:spcBef>
        <a:spcPct val="0"/>
      </a:spcBef>
      <a:spcAft>
        <a:spcPct val="0"/>
      </a:spcAft>
      <a:defRPr kern="1200">
        <a:solidFill>
          <a:schemeClr val="tx1"/>
        </a:solidFill>
        <a:latin typeface="Arial" charset="0"/>
        <a:ea typeface="+mn-ea"/>
        <a:cs typeface="+mn-cs"/>
      </a:defRPr>
    </a:lvl3pPr>
    <a:lvl4pPr marL="1371600" algn="l" defTabSz="457200" rtl="0" fontAlgn="base">
      <a:spcBef>
        <a:spcPct val="0"/>
      </a:spcBef>
      <a:spcAft>
        <a:spcPct val="0"/>
      </a:spcAft>
      <a:defRPr kern="1200">
        <a:solidFill>
          <a:schemeClr val="tx1"/>
        </a:solidFill>
        <a:latin typeface="Arial" charset="0"/>
        <a:ea typeface="+mn-ea"/>
        <a:cs typeface="+mn-cs"/>
      </a:defRPr>
    </a:lvl4pPr>
    <a:lvl5pPr marL="1828800" algn="l" defTabSz="457200"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15D22"/>
    <a:srgbClr val="F49F22"/>
    <a:srgbClr val="9F26B5"/>
    <a:srgbClr val="009FC2"/>
    <a:srgbClr val="82C02D"/>
    <a:srgbClr val="0072A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p:scale>
          <a:sx n="118" d="100"/>
          <a:sy n="118" d="100"/>
        </p:scale>
        <p:origin x="-732"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oleObject" Target="Book1"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pieChart>
        <c:varyColors val="1"/>
        <c:ser>
          <c:idx val="0"/>
          <c:order val="0"/>
          <c:spPr>
            <a:effectLst>
              <a:outerShdw blurRad="50800" dist="38100" dir="2700000" algn="tl" rotWithShape="0">
                <a:prstClr val="black">
                  <a:alpha val="40000"/>
                </a:prstClr>
              </a:outerShdw>
            </a:effectLst>
          </c:spPr>
          <c:dPt>
            <c:idx val="0"/>
            <c:bubble3D val="0"/>
            <c:spPr>
              <a:solidFill>
                <a:srgbClr val="0073AE"/>
              </a:solidFill>
              <a:effectLst>
                <a:outerShdw blurRad="50800" dist="38100" dir="2700000" algn="tl" rotWithShape="0">
                  <a:prstClr val="black">
                    <a:alpha val="40000"/>
                  </a:prstClr>
                </a:outerShdw>
              </a:effectLst>
            </c:spPr>
          </c:dPt>
          <c:dPt>
            <c:idx val="1"/>
            <c:bubble3D val="0"/>
            <c:spPr>
              <a:solidFill>
                <a:srgbClr val="8DC63F"/>
              </a:solidFill>
              <a:effectLst>
                <a:outerShdw blurRad="50800" dist="38100" dir="2700000" algn="tl" rotWithShape="0">
                  <a:prstClr val="black">
                    <a:alpha val="40000"/>
                  </a:prstClr>
                </a:outerShdw>
              </a:effectLst>
            </c:spPr>
          </c:dPt>
          <c:dLbls>
            <c:dLblPos val="outEnd"/>
            <c:showLegendKey val="0"/>
            <c:showVal val="1"/>
            <c:showCatName val="0"/>
            <c:showSerName val="0"/>
            <c:showPercent val="0"/>
            <c:showBubbleSize val="0"/>
            <c:showLeaderLines val="1"/>
          </c:dLbls>
          <c:cat>
            <c:strRef>
              <c:f>Sheet1!$A$1:$A$2</c:f>
              <c:strCache>
                <c:ptCount val="2"/>
                <c:pt idx="0">
                  <c:v>Permanent placements</c:v>
                </c:pt>
                <c:pt idx="1">
                  <c:v>Returned to shelter</c:v>
                </c:pt>
              </c:strCache>
            </c:strRef>
          </c:cat>
          <c:val>
            <c:numRef>
              <c:f>Sheet1!$B$1:$B$2</c:f>
              <c:numCache>
                <c:formatCode>General</c:formatCode>
                <c:ptCount val="2"/>
                <c:pt idx="0">
                  <c:v>122</c:v>
                </c:pt>
                <c:pt idx="1">
                  <c:v>145</c:v>
                </c:pt>
              </c:numCache>
            </c:numRef>
          </c:val>
        </c:ser>
        <c:dLbls>
          <c:showLegendKey val="0"/>
          <c:showVal val="0"/>
          <c:showCatName val="0"/>
          <c:showSerName val="0"/>
          <c:showPercent val="0"/>
          <c:showBubbleSize val="0"/>
          <c:showLeaderLines val="1"/>
        </c:dLbls>
        <c:firstSliceAng val="0"/>
      </c:pieChart>
    </c:plotArea>
    <c:legend>
      <c:legendPos val="r"/>
      <c:layout>
        <c:manualLayout>
          <c:xMode val="edge"/>
          <c:yMode val="edge"/>
          <c:x val="8.7191601049868769E-2"/>
          <c:y val="0.77825723384450596"/>
          <c:w val="0.57941284024890138"/>
          <c:h val="0.11160510853723209"/>
        </c:manualLayout>
      </c:layout>
      <c:overlay val="0"/>
    </c:legend>
    <c:plotVisOnly val="1"/>
    <c:dispBlanksAs val="gap"/>
    <c:showDLblsOverMax val="0"/>
  </c:chart>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5D04F4D-B40D-4F12-ACAA-182ADADBE321}" type="datetimeFigureOut">
              <a:rPr lang="en-US" smtClean="0"/>
              <a:t>7/28/2015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90A15DF-D29B-45B7-ADC0-A0B10E5B3580}" type="slidenum">
              <a:rPr lang="en-US" smtClean="0"/>
              <a:t>‹#›</a:t>
            </a:fld>
            <a:endParaRPr lang="en-US"/>
          </a:p>
        </p:txBody>
      </p:sp>
    </p:spTree>
    <p:extLst>
      <p:ext uri="{BB962C8B-B14F-4D97-AF65-F5344CB8AC3E}">
        <p14:creationId xmlns:p14="http://schemas.microsoft.com/office/powerpoint/2010/main" val="37469304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Of 133 families seen at the front door in FY16-to-date, 74 have</a:t>
            </a:r>
            <a:r>
              <a:rPr lang="en-US" baseline="0" dirty="0" smtClean="0"/>
              <a:t> already been successfully diverted, with 12 remaining in their original homes and 62 being placed in new units. An additional 11 families have been deemed eligible and are currently searching for units, and another four have already identified units and need only submit funding applications to be ready to move.</a:t>
            </a:r>
            <a:endParaRPr lang="en-US" dirty="0"/>
          </a:p>
        </p:txBody>
      </p:sp>
      <p:sp>
        <p:nvSpPr>
          <p:cNvPr id="4" name="Slide Number Placeholder 3"/>
          <p:cNvSpPr>
            <a:spLocks noGrp="1"/>
          </p:cNvSpPr>
          <p:nvPr>
            <p:ph type="sldNum" sz="quarter" idx="10"/>
          </p:nvPr>
        </p:nvSpPr>
        <p:spPr/>
        <p:txBody>
          <a:bodyPr/>
          <a:lstStyle/>
          <a:p>
            <a:fld id="{990A15DF-D29B-45B7-ADC0-A0B10E5B3580}" type="slidenum">
              <a:rPr lang="en-US" smtClean="0"/>
              <a:t>3</a:t>
            </a:fld>
            <a:endParaRPr lang="en-US"/>
          </a:p>
        </p:txBody>
      </p:sp>
    </p:spTree>
    <p:extLst>
      <p:ext uri="{BB962C8B-B14F-4D97-AF65-F5344CB8AC3E}">
        <p14:creationId xmlns:p14="http://schemas.microsoft.com/office/powerpoint/2010/main" val="24741869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6D9173DC-7B0A-461F-92B5-A1D7F647D90C}" type="datetimeFigureOut">
              <a:rPr lang="en-US"/>
              <a:pPr>
                <a:defRPr/>
              </a:pPr>
              <a:t>7/28/2015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65AC46D-4DF8-4B3A-BF66-6F0A365ED4BF}"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4A0B8EFF-CE11-4830-9456-BE00813A593A}" type="datetimeFigureOut">
              <a:rPr lang="en-US"/>
              <a:pPr>
                <a:defRPr/>
              </a:pPr>
              <a:t>7/28/2015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D9B89DD-015E-4F64-8CE1-ABCA07FA0CA7}"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B6943781-0627-4FA5-A4F4-4C8AA8166A07}" type="datetimeFigureOut">
              <a:rPr lang="en-US"/>
              <a:pPr>
                <a:defRPr/>
              </a:pPr>
              <a:t>7/28/2015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DDD4A3F-D4F7-4689-BB88-B940174DAE6C}"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E1AD9C54-2E5B-4F79-AE75-F9CA22A93642}" type="datetimeFigureOut">
              <a:rPr lang="en-US"/>
              <a:pPr>
                <a:defRPr/>
              </a:pPr>
              <a:t>7/28/2015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94C9559-B16F-474A-AA8B-F088B13DB694}" type="slidenum">
              <a:rPr lang="en-US"/>
              <a:pPr>
                <a:defRPr/>
              </a:pPr>
              <a:t>‹#›</a:t>
            </a:fld>
            <a:endParaRPr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65BB0097-2E46-40AA-82E8-1BD57E75AADB}" type="datetimeFigureOut">
              <a:rPr lang="en-US"/>
              <a:pPr>
                <a:defRPr/>
              </a:pPr>
              <a:t>7/28/2015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E5CA9A8-5BAC-4334-B2C7-E5D23E596EF6}"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3E318279-C636-4CBB-8E6C-40FF0380B945}" type="datetimeFigureOut">
              <a:rPr lang="en-US"/>
              <a:pPr>
                <a:defRPr/>
              </a:pPr>
              <a:t>7/28/2015</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7AE09294-9CD0-457B-A9BA-68291FB763D2}"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8F6F3764-FE17-4F9C-80A0-56E8DF9E2A64}" type="datetimeFigureOut">
              <a:rPr lang="en-US"/>
              <a:pPr>
                <a:defRPr/>
              </a:pPr>
              <a:t>7/28/2015</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EBCFEAC7-17F9-4C2D-8275-D45D514AFE78}"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C9BAD596-FCED-4FBA-B335-040285DB44A9}" type="datetimeFigureOut">
              <a:rPr lang="en-US"/>
              <a:pPr>
                <a:defRPr/>
              </a:pPr>
              <a:t>7/28/2015</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65B32A1A-286B-4801-ADB0-E75EEAE38762}"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56A41CB-321A-4306-8377-018303E798D9}" type="datetimeFigureOut">
              <a:rPr lang="en-US"/>
              <a:pPr>
                <a:defRPr/>
              </a:pPr>
              <a:t>7/28/2015</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C9BD942D-0D97-4D73-8E1E-8765810A6A3E}"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E6BFB99A-3DC2-4223-B936-C6996F33880E}" type="datetimeFigureOut">
              <a:rPr lang="en-US"/>
              <a:pPr>
                <a:defRPr/>
              </a:pPr>
              <a:t>7/28/2015</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DE9BFB36-6D95-4A8D-9701-58E1FC56F682}"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CF84A2B4-233C-48E8-A338-A1E0DDD81263}" type="datetimeFigureOut">
              <a:rPr lang="en-US"/>
              <a:pPr>
                <a:defRPr/>
              </a:pPr>
              <a:t>7/28/2015</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7F077DAC-2F71-40ED-ADB2-B227A7C5192F}"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DA08C1B0-C96D-44BE-AE8F-1AFB46844F3E}" type="datetimeFigureOut">
              <a:rPr lang="en-US"/>
              <a:pPr>
                <a:defRPr/>
              </a:pPr>
              <a:t>7/28/2015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4216C482-57D2-40F3-980E-4AC16C3F400C}"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defTabSz="457200" rtl="0" fontAlgn="base">
        <a:spcBef>
          <a:spcPct val="0"/>
        </a:spcBef>
        <a:spcAft>
          <a:spcPct val="0"/>
        </a:spcAft>
        <a:defRPr sz="4400" kern="1200">
          <a:solidFill>
            <a:schemeClr val="tx1"/>
          </a:solidFill>
          <a:latin typeface="+mj-lt"/>
          <a:ea typeface="+mj-ea"/>
          <a:cs typeface="+mj-cs"/>
        </a:defRPr>
      </a:lvl1pPr>
      <a:lvl2pPr algn="ctr" defTabSz="457200" rtl="0" fontAlgn="base">
        <a:spcBef>
          <a:spcPct val="0"/>
        </a:spcBef>
        <a:spcAft>
          <a:spcPct val="0"/>
        </a:spcAft>
        <a:defRPr sz="4400">
          <a:solidFill>
            <a:schemeClr val="tx1"/>
          </a:solidFill>
          <a:latin typeface="Calibri" pitchFamily="34" charset="0"/>
        </a:defRPr>
      </a:lvl2pPr>
      <a:lvl3pPr algn="ctr" defTabSz="457200" rtl="0" fontAlgn="base">
        <a:spcBef>
          <a:spcPct val="0"/>
        </a:spcBef>
        <a:spcAft>
          <a:spcPct val="0"/>
        </a:spcAft>
        <a:defRPr sz="4400">
          <a:solidFill>
            <a:schemeClr val="tx1"/>
          </a:solidFill>
          <a:latin typeface="Calibri" pitchFamily="34" charset="0"/>
        </a:defRPr>
      </a:lvl3pPr>
      <a:lvl4pPr algn="ctr" defTabSz="457200" rtl="0" fontAlgn="base">
        <a:spcBef>
          <a:spcPct val="0"/>
        </a:spcBef>
        <a:spcAft>
          <a:spcPct val="0"/>
        </a:spcAft>
        <a:defRPr sz="4400">
          <a:solidFill>
            <a:schemeClr val="tx1"/>
          </a:solidFill>
          <a:latin typeface="Calibri" pitchFamily="34" charset="0"/>
        </a:defRPr>
      </a:lvl4pPr>
      <a:lvl5pPr algn="ctr" defTabSz="457200" rtl="0" fontAlgn="base">
        <a:spcBef>
          <a:spcPct val="0"/>
        </a:spcBef>
        <a:spcAft>
          <a:spcPct val="0"/>
        </a:spcAft>
        <a:defRPr sz="4400">
          <a:solidFill>
            <a:schemeClr val="tx1"/>
          </a:solidFill>
          <a:latin typeface="Calibri" pitchFamily="34" charset="0"/>
        </a:defRPr>
      </a:lvl5pPr>
      <a:lvl6pPr marL="457200" algn="ctr" defTabSz="457200" rtl="0" fontAlgn="base">
        <a:spcBef>
          <a:spcPct val="0"/>
        </a:spcBef>
        <a:spcAft>
          <a:spcPct val="0"/>
        </a:spcAft>
        <a:defRPr sz="4400">
          <a:solidFill>
            <a:schemeClr val="tx1"/>
          </a:solidFill>
          <a:latin typeface="Calibri" pitchFamily="34" charset="0"/>
        </a:defRPr>
      </a:lvl6pPr>
      <a:lvl7pPr marL="914400" algn="ctr" defTabSz="457200" rtl="0" fontAlgn="base">
        <a:spcBef>
          <a:spcPct val="0"/>
        </a:spcBef>
        <a:spcAft>
          <a:spcPct val="0"/>
        </a:spcAft>
        <a:defRPr sz="4400">
          <a:solidFill>
            <a:schemeClr val="tx1"/>
          </a:solidFill>
          <a:latin typeface="Calibri" pitchFamily="34" charset="0"/>
        </a:defRPr>
      </a:lvl7pPr>
      <a:lvl8pPr marL="1371600" algn="ctr" defTabSz="457200" rtl="0" fontAlgn="base">
        <a:spcBef>
          <a:spcPct val="0"/>
        </a:spcBef>
        <a:spcAft>
          <a:spcPct val="0"/>
        </a:spcAft>
        <a:defRPr sz="4400">
          <a:solidFill>
            <a:schemeClr val="tx1"/>
          </a:solidFill>
          <a:latin typeface="Calibri" pitchFamily="34" charset="0"/>
        </a:defRPr>
      </a:lvl8pPr>
      <a:lvl9pPr marL="1828800" algn="ctr" defTabSz="457200" rtl="0" fontAlgn="base">
        <a:spcBef>
          <a:spcPct val="0"/>
        </a:spcBef>
        <a:spcAft>
          <a:spcPct val="0"/>
        </a:spcAft>
        <a:defRPr sz="4400">
          <a:solidFill>
            <a:schemeClr val="tx1"/>
          </a:solidFill>
          <a:latin typeface="Calibri" pitchFamily="34" charset="0"/>
        </a:defRPr>
      </a:lvl9pPr>
    </p:titleStyle>
    <p:bodyStyle>
      <a:lvl1pPr marL="342900" indent="-342900" algn="l" defTabSz="457200"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defTabSz="457200"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defTabSz="457200"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defTabSz="457200"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defTabSz="457200"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chart" Target="../charts/chart1.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13314" name="Title 1"/>
          <p:cNvSpPr>
            <a:spLocks noGrp="1"/>
          </p:cNvSpPr>
          <p:nvPr>
            <p:ph type="title"/>
          </p:nvPr>
        </p:nvSpPr>
        <p:spPr>
          <a:xfrm>
            <a:off x="1924050" y="3468158"/>
            <a:ext cx="5821363" cy="1350963"/>
          </a:xfrm>
        </p:spPr>
        <p:txBody>
          <a:bodyPr/>
          <a:lstStyle/>
          <a:p>
            <a:r>
              <a:rPr lang="en-US" sz="4000" dirty="0" smtClean="0">
                <a:solidFill>
                  <a:schemeClr val="bg1"/>
                </a:solidFill>
                <a:effectLst>
                  <a:outerShdw blurRad="38100" dist="38100" dir="2700000" algn="tl">
                    <a:srgbClr val="000000">
                      <a:alpha val="43137"/>
                    </a:srgbClr>
                  </a:outerShdw>
                </a:effectLst>
                <a:latin typeface="Arial" charset="0"/>
                <a:cs typeface="Arial" charset="0"/>
              </a:rPr>
              <a:t>Homelessness Services: An Overview</a:t>
            </a:r>
          </a:p>
        </p:txBody>
      </p:sp>
      <p:sp>
        <p:nvSpPr>
          <p:cNvPr id="2" name="TextBox 1"/>
          <p:cNvSpPr txBox="1"/>
          <p:nvPr/>
        </p:nvSpPr>
        <p:spPr>
          <a:xfrm>
            <a:off x="1924050" y="4876802"/>
            <a:ext cx="5821363" cy="461665"/>
          </a:xfrm>
          <a:prstGeom prst="rect">
            <a:avLst/>
          </a:prstGeom>
          <a:noFill/>
        </p:spPr>
        <p:txBody>
          <a:bodyPr wrap="square" rtlCol="0">
            <a:spAutoFit/>
          </a:bodyPr>
          <a:lstStyle/>
          <a:p>
            <a:pPr algn="ctr"/>
            <a:r>
              <a:rPr lang="en-US" sz="2400" dirty="0" smtClean="0">
                <a:solidFill>
                  <a:schemeClr val="bg1"/>
                </a:solidFill>
              </a:rPr>
              <a:t>Jane Banks, Program Director</a:t>
            </a:r>
            <a:endParaRPr lang="en-US" sz="2400" dirty="0">
              <a:solidFill>
                <a:schemeClr val="bg1"/>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5" name="Text Placeholder 4"/>
          <p:cNvSpPr>
            <a:spLocks noGrp="1"/>
          </p:cNvSpPr>
          <p:nvPr>
            <p:ph type="body" idx="1"/>
          </p:nvPr>
        </p:nvSpPr>
        <p:spPr>
          <a:xfrm>
            <a:off x="457200" y="766373"/>
            <a:ext cx="4040188" cy="639762"/>
          </a:xfrm>
        </p:spPr>
        <p:txBody>
          <a:bodyPr/>
          <a:lstStyle/>
          <a:p>
            <a:r>
              <a:rPr lang="en-US" dirty="0" smtClean="0"/>
              <a:t>Agency &amp; Child Welfare</a:t>
            </a:r>
            <a:endParaRPr lang="en-US" dirty="0"/>
          </a:p>
        </p:txBody>
      </p:sp>
      <p:sp>
        <p:nvSpPr>
          <p:cNvPr id="6" name="Content Placeholder 5"/>
          <p:cNvSpPr>
            <a:spLocks noGrp="1"/>
          </p:cNvSpPr>
          <p:nvPr>
            <p:ph sz="half" idx="2"/>
          </p:nvPr>
        </p:nvSpPr>
        <p:spPr>
          <a:xfrm>
            <a:off x="457200" y="1406135"/>
            <a:ext cx="4040188" cy="3951288"/>
          </a:xfrm>
        </p:spPr>
        <p:txBody>
          <a:bodyPr/>
          <a:lstStyle/>
          <a:p>
            <a:r>
              <a:rPr lang="en-US" sz="2000" dirty="0" smtClean="0"/>
              <a:t>Outpatient clinical services</a:t>
            </a:r>
          </a:p>
          <a:p>
            <a:pPr lvl="1"/>
            <a:r>
              <a:rPr lang="en-US" sz="1600" dirty="0" smtClean="0"/>
              <a:t>Therapeutic mentoring</a:t>
            </a:r>
          </a:p>
          <a:p>
            <a:pPr lvl="1"/>
            <a:r>
              <a:rPr lang="en-US" sz="1600" dirty="0" smtClean="0"/>
              <a:t>In-home therapy</a:t>
            </a:r>
          </a:p>
          <a:p>
            <a:pPr lvl="1"/>
            <a:r>
              <a:rPr lang="en-US" sz="1600" dirty="0" smtClean="0"/>
              <a:t>Individual/family therapy</a:t>
            </a:r>
          </a:p>
          <a:p>
            <a:r>
              <a:rPr lang="en-US" sz="2000" dirty="0" smtClean="0"/>
              <a:t>Homeless and runaway youth services</a:t>
            </a:r>
          </a:p>
          <a:p>
            <a:pPr lvl="1"/>
            <a:r>
              <a:rPr lang="en-US" sz="1600" dirty="0" smtClean="0"/>
              <a:t>Shelter</a:t>
            </a:r>
          </a:p>
          <a:p>
            <a:pPr lvl="1"/>
            <a:r>
              <a:rPr lang="en-US" sz="1600" dirty="0" smtClean="0"/>
              <a:t>Drop-in center</a:t>
            </a:r>
          </a:p>
          <a:p>
            <a:pPr lvl="1"/>
            <a:r>
              <a:rPr lang="en-US" sz="1600" dirty="0" smtClean="0"/>
              <a:t>Foster care</a:t>
            </a:r>
          </a:p>
          <a:p>
            <a:r>
              <a:rPr lang="en-US" sz="2000" dirty="0"/>
              <a:t>Early Intervention</a:t>
            </a:r>
          </a:p>
          <a:p>
            <a:r>
              <a:rPr lang="en-US" sz="2000" dirty="0" smtClean="0"/>
              <a:t>Court Appointed Special Advocates (CASA)</a:t>
            </a:r>
          </a:p>
          <a:p>
            <a:r>
              <a:rPr lang="en-US" sz="2000" dirty="0" smtClean="0"/>
              <a:t>Family residential substance abuse treatment</a:t>
            </a:r>
          </a:p>
        </p:txBody>
      </p:sp>
      <p:sp>
        <p:nvSpPr>
          <p:cNvPr id="7" name="Text Placeholder 6"/>
          <p:cNvSpPr>
            <a:spLocks noGrp="1"/>
          </p:cNvSpPr>
          <p:nvPr>
            <p:ph type="body" sz="quarter" idx="3"/>
          </p:nvPr>
        </p:nvSpPr>
        <p:spPr>
          <a:xfrm>
            <a:off x="4645025" y="766373"/>
            <a:ext cx="4041775" cy="639762"/>
          </a:xfrm>
        </p:spPr>
        <p:txBody>
          <a:bodyPr/>
          <a:lstStyle/>
          <a:p>
            <a:r>
              <a:rPr lang="en-US" dirty="0" smtClean="0"/>
              <a:t>Homelessness Services</a:t>
            </a:r>
            <a:endParaRPr lang="en-US" dirty="0"/>
          </a:p>
        </p:txBody>
      </p:sp>
      <p:sp>
        <p:nvSpPr>
          <p:cNvPr id="8" name="Content Placeholder 7"/>
          <p:cNvSpPr>
            <a:spLocks noGrp="1"/>
          </p:cNvSpPr>
          <p:nvPr>
            <p:ph sz="quarter" idx="4"/>
          </p:nvPr>
        </p:nvSpPr>
        <p:spPr>
          <a:xfrm>
            <a:off x="4645025" y="1406135"/>
            <a:ext cx="4498975" cy="3951288"/>
          </a:xfrm>
        </p:spPr>
        <p:txBody>
          <a:bodyPr/>
          <a:lstStyle/>
          <a:p>
            <a:r>
              <a:rPr lang="en-US" sz="2000" dirty="0" smtClean="0"/>
              <a:t>Family homelessness prevention and diversion</a:t>
            </a:r>
          </a:p>
          <a:p>
            <a:r>
              <a:rPr lang="en-US" sz="2000" dirty="0" smtClean="0"/>
              <a:t>Shelter</a:t>
            </a:r>
          </a:p>
          <a:p>
            <a:pPr lvl="1"/>
            <a:r>
              <a:rPr lang="en-US" sz="1600" dirty="0" smtClean="0"/>
              <a:t>Congregate</a:t>
            </a:r>
          </a:p>
          <a:p>
            <a:pPr lvl="1"/>
            <a:r>
              <a:rPr lang="en-US" sz="1600" dirty="0" smtClean="0"/>
              <a:t>Co-shelter</a:t>
            </a:r>
          </a:p>
          <a:p>
            <a:pPr lvl="1"/>
            <a:r>
              <a:rPr lang="en-US" sz="1600" dirty="0" smtClean="0"/>
              <a:t>Scattered site</a:t>
            </a:r>
          </a:p>
          <a:p>
            <a:r>
              <a:rPr lang="en-US" sz="2000" dirty="0" smtClean="0"/>
              <a:t>Placement (</a:t>
            </a:r>
            <a:r>
              <a:rPr lang="en-US" sz="2000" dirty="0" err="1" smtClean="0"/>
              <a:t>HomeBASE</a:t>
            </a:r>
            <a:r>
              <a:rPr lang="en-US" sz="2000" dirty="0" smtClean="0"/>
              <a:t>)</a:t>
            </a:r>
          </a:p>
          <a:p>
            <a:r>
              <a:rPr lang="en-US" sz="2000" dirty="0" smtClean="0"/>
              <a:t>Stabilization</a:t>
            </a:r>
          </a:p>
          <a:p>
            <a:r>
              <a:rPr lang="en-US" sz="2000" dirty="0" smtClean="0"/>
              <a:t>Permanent supportive </a:t>
            </a:r>
            <a:r>
              <a:rPr lang="en-US" sz="2000" dirty="0"/>
              <a:t>h</a:t>
            </a:r>
            <a:r>
              <a:rPr lang="en-US" sz="2000" dirty="0" smtClean="0"/>
              <a:t>ousing (HUD)</a:t>
            </a:r>
          </a:p>
          <a:p>
            <a:r>
              <a:rPr lang="en-US" sz="2000" dirty="0" smtClean="0"/>
              <a:t>Tenancy Preservation (CPA)</a:t>
            </a:r>
          </a:p>
          <a:p>
            <a:r>
              <a:rPr lang="en-US" sz="2000" dirty="0" smtClean="0"/>
              <a:t>Outreach to single room occupancy</a:t>
            </a:r>
          </a:p>
          <a:p>
            <a:r>
              <a:rPr lang="en-US" sz="2000" dirty="0" smtClean="0"/>
              <a:t>Nurturing Fathers program</a:t>
            </a:r>
          </a:p>
          <a:p>
            <a:r>
              <a:rPr lang="en-US" sz="2000" dirty="0" smtClean="0"/>
              <a:t>Health and wellness activities</a:t>
            </a:r>
          </a:p>
          <a:p>
            <a:pPr lvl="1"/>
            <a:r>
              <a:rPr lang="en-US" sz="1600" dirty="0" smtClean="0"/>
              <a:t>Community farm share</a:t>
            </a:r>
          </a:p>
          <a:p>
            <a:endParaRPr lang="en-US" dirty="0"/>
          </a:p>
        </p:txBody>
      </p:sp>
      <p:sp>
        <p:nvSpPr>
          <p:cNvPr id="11" name="TextBox 10"/>
          <p:cNvSpPr txBox="1"/>
          <p:nvPr/>
        </p:nvSpPr>
        <p:spPr>
          <a:xfrm>
            <a:off x="891537" y="26735"/>
            <a:ext cx="7346155" cy="738664"/>
          </a:xfrm>
          <a:prstGeom prst="rect">
            <a:avLst/>
          </a:prstGeom>
          <a:noFill/>
        </p:spPr>
        <p:txBody>
          <a:bodyPr wrap="square" rtlCol="0">
            <a:spAutoFit/>
          </a:bodyPr>
          <a:lstStyle/>
          <a:p>
            <a:r>
              <a:rPr lang="en-US" sz="4200" dirty="0" smtClean="0">
                <a:solidFill>
                  <a:schemeClr val="bg1"/>
                </a:solidFill>
                <a:effectLst>
                  <a:outerShdw blurRad="38100" dist="38100" dir="2700000" algn="tl">
                    <a:srgbClr val="000000">
                      <a:alpha val="43137"/>
                    </a:srgbClr>
                  </a:outerShdw>
                </a:effectLst>
                <a:latin typeface="+mj-lt"/>
              </a:rPr>
              <a:t>CHD: Agency Overview</a:t>
            </a:r>
            <a:endParaRPr lang="en-US" sz="4200" dirty="0">
              <a:solidFill>
                <a:schemeClr val="bg1"/>
              </a:solidFill>
              <a:effectLst>
                <a:outerShdw blurRad="38100" dist="38100" dir="2700000" algn="tl">
                  <a:srgbClr val="000000">
                    <a:alpha val="43137"/>
                  </a:srgbClr>
                </a:outerShdw>
              </a:effectLst>
              <a:latin typeface="+mj-lt"/>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0">
          <a:blip r:embed="rId3">
            <a:lum/>
          </a:blip>
          <a:srcRect/>
          <a:stretch>
            <a:fillRect/>
          </a:stretch>
        </a:blipFill>
        <a:effectLst/>
      </p:bgPr>
    </p:bg>
    <p:spTree>
      <p:nvGrpSpPr>
        <p:cNvPr id="1" name=""/>
        <p:cNvGrpSpPr/>
        <p:nvPr/>
      </p:nvGrpSpPr>
      <p:grpSpPr>
        <a:xfrm>
          <a:off x="0" y="0"/>
          <a:ext cx="0" cy="0"/>
          <a:chOff x="0" y="0"/>
          <a:chExt cx="0" cy="0"/>
        </a:xfrm>
      </p:grpSpPr>
      <p:sp>
        <p:nvSpPr>
          <p:cNvPr id="3" name="TextBox 2"/>
          <p:cNvSpPr txBox="1"/>
          <p:nvPr/>
        </p:nvSpPr>
        <p:spPr>
          <a:xfrm>
            <a:off x="600224" y="277587"/>
            <a:ext cx="5819503" cy="738664"/>
          </a:xfrm>
          <a:prstGeom prst="rect">
            <a:avLst/>
          </a:prstGeom>
          <a:noFill/>
        </p:spPr>
        <p:txBody>
          <a:bodyPr wrap="square" rtlCol="0">
            <a:spAutoFit/>
          </a:bodyPr>
          <a:lstStyle/>
          <a:p>
            <a:r>
              <a:rPr lang="en-US" sz="4200" dirty="0" smtClean="0">
                <a:effectLst>
                  <a:outerShdw blurRad="38100" dist="38100" dir="2700000" algn="tl">
                    <a:srgbClr val="000000">
                      <a:alpha val="43137"/>
                    </a:srgbClr>
                  </a:outerShdw>
                </a:effectLst>
              </a:rPr>
              <a:t>What’s Working</a:t>
            </a:r>
            <a:endParaRPr lang="en-US" sz="4200" dirty="0">
              <a:effectLst>
                <a:outerShdw blurRad="38100" dist="38100" dir="2700000" algn="tl">
                  <a:srgbClr val="000000">
                    <a:alpha val="43137"/>
                  </a:srgbClr>
                </a:outerShdw>
              </a:effectLst>
            </a:endParaRPr>
          </a:p>
        </p:txBody>
      </p:sp>
      <p:sp>
        <p:nvSpPr>
          <p:cNvPr id="14" name="TextBox 13"/>
          <p:cNvSpPr txBox="1"/>
          <p:nvPr/>
        </p:nvSpPr>
        <p:spPr>
          <a:xfrm rot="10800000" flipH="1" flipV="1">
            <a:off x="600222" y="1184899"/>
            <a:ext cx="7597009" cy="2939266"/>
          </a:xfrm>
          <a:prstGeom prst="rect">
            <a:avLst/>
          </a:prstGeom>
          <a:noFill/>
        </p:spPr>
        <p:txBody>
          <a:bodyPr wrap="square" rtlCol="0">
            <a:spAutoFit/>
          </a:bodyPr>
          <a:lstStyle/>
          <a:p>
            <a:pPr>
              <a:spcAft>
                <a:spcPts val="600"/>
              </a:spcAft>
            </a:pPr>
            <a:r>
              <a:rPr lang="en-US" b="1" u="sng" dirty="0" smtClean="0"/>
              <a:t>CHD Initiatives</a:t>
            </a:r>
          </a:p>
          <a:p>
            <a:pPr marL="285750" indent="-285750">
              <a:buFont typeface="Arial" panose="020B0604020202020204" pitchFamily="34" charset="0"/>
              <a:buChar char="•"/>
            </a:pPr>
            <a:r>
              <a:rPr lang="en-US" dirty="0" smtClean="0"/>
              <a:t>EA Prevention &amp; Diversion</a:t>
            </a:r>
          </a:p>
          <a:p>
            <a:pPr marL="742950" lvl="1" indent="-285750">
              <a:buFont typeface="Arial" panose="020B0604020202020204" pitchFamily="34" charset="0"/>
              <a:buChar char="•"/>
            </a:pPr>
            <a:r>
              <a:rPr lang="en-US" dirty="0" smtClean="0"/>
              <a:t>Enhanced diversion services FY16</a:t>
            </a:r>
          </a:p>
          <a:p>
            <a:pPr marL="285750" indent="-285750">
              <a:buFont typeface="Arial" panose="020B0604020202020204" pitchFamily="34" charset="0"/>
              <a:buChar char="•"/>
            </a:pPr>
            <a:r>
              <a:rPr lang="en-US" dirty="0"/>
              <a:t>Shelter </a:t>
            </a:r>
            <a:r>
              <a:rPr lang="en-US" dirty="0" smtClean="0"/>
              <a:t>expansion </a:t>
            </a:r>
            <a:r>
              <a:rPr lang="en-US" dirty="0" smtClean="0">
                <a:sym typeface="Wingdings" panose="05000000000000000000" pitchFamily="2" charset="2"/>
              </a:rPr>
              <a:t> Decrease in motel census</a:t>
            </a:r>
            <a:endParaRPr lang="en-US" dirty="0"/>
          </a:p>
          <a:p>
            <a:pPr marL="285750" indent="-285750">
              <a:buFont typeface="Arial" panose="020B0604020202020204" pitchFamily="34" charset="0"/>
              <a:buChar char="•"/>
            </a:pPr>
            <a:r>
              <a:rPr lang="en-US" dirty="0" smtClean="0"/>
              <a:t>Integrated </a:t>
            </a:r>
            <a:r>
              <a:rPr lang="en-US" dirty="0"/>
              <a:t>clinical and case management </a:t>
            </a:r>
            <a:r>
              <a:rPr lang="en-US" dirty="0" smtClean="0"/>
              <a:t>services (SAMHSA)</a:t>
            </a:r>
          </a:p>
          <a:p>
            <a:pPr marL="285750" indent="-285750">
              <a:buFont typeface="Arial" panose="020B0604020202020204" pitchFamily="34" charset="0"/>
              <a:buChar char="•"/>
            </a:pPr>
            <a:r>
              <a:rPr lang="en-US" dirty="0" smtClean="0"/>
              <a:t>Centralized cross-program coordination of critical services</a:t>
            </a:r>
          </a:p>
          <a:p>
            <a:pPr marL="742950" lvl="1" indent="-285750">
              <a:buFont typeface="Arial" panose="020B0604020202020204" pitchFamily="34" charset="0"/>
              <a:buChar char="•"/>
            </a:pPr>
            <a:r>
              <a:rPr lang="en-US" dirty="0" smtClean="0"/>
              <a:t>McKinney-Vento </a:t>
            </a:r>
          </a:p>
          <a:p>
            <a:pPr marL="742950" lvl="1" indent="-285750">
              <a:buFont typeface="Arial" panose="020B0604020202020204" pitchFamily="34" charset="0"/>
              <a:buChar char="•"/>
            </a:pPr>
            <a:r>
              <a:rPr lang="en-US" dirty="0"/>
              <a:t>W</a:t>
            </a:r>
            <a:r>
              <a:rPr lang="en-US" dirty="0" smtClean="0"/>
              <a:t>orkforce development</a:t>
            </a:r>
          </a:p>
          <a:p>
            <a:pPr marL="742950" lvl="1" indent="-285750">
              <a:buFont typeface="Arial" panose="020B0604020202020204" pitchFamily="34" charset="0"/>
              <a:buChar char="•"/>
            </a:pPr>
            <a:r>
              <a:rPr lang="en-US" dirty="0" err="1" smtClean="0"/>
              <a:t>HiSET</a:t>
            </a:r>
            <a:r>
              <a:rPr lang="en-US" dirty="0" smtClean="0"/>
              <a:t> instruction (bilingual)</a:t>
            </a:r>
          </a:p>
          <a:p>
            <a:pPr marL="742950" lvl="1" indent="-285750">
              <a:buFont typeface="Arial" panose="020B0604020202020204" pitchFamily="34" charset="0"/>
              <a:buChar char="•"/>
            </a:pPr>
            <a:r>
              <a:rPr lang="en-US" dirty="0"/>
              <a:t>C</a:t>
            </a:r>
            <a:r>
              <a:rPr lang="en-US" dirty="0" smtClean="0"/>
              <a:t>linical services and referrals</a:t>
            </a:r>
            <a:endParaRPr lang="en-US" dirty="0"/>
          </a:p>
        </p:txBody>
      </p:sp>
      <p:sp>
        <p:nvSpPr>
          <p:cNvPr id="16" name="TextBox 15"/>
          <p:cNvSpPr txBox="1"/>
          <p:nvPr/>
        </p:nvSpPr>
        <p:spPr>
          <a:xfrm rot="10800000" flipH="1" flipV="1">
            <a:off x="590164" y="4191195"/>
            <a:ext cx="4782561" cy="2462213"/>
          </a:xfrm>
          <a:prstGeom prst="rect">
            <a:avLst/>
          </a:prstGeom>
          <a:noFill/>
        </p:spPr>
        <p:txBody>
          <a:bodyPr wrap="square" rtlCol="0">
            <a:spAutoFit/>
          </a:bodyPr>
          <a:lstStyle/>
          <a:p>
            <a:pPr>
              <a:spcAft>
                <a:spcPts val="600"/>
              </a:spcAft>
            </a:pPr>
            <a:r>
              <a:rPr lang="en-US" b="1" u="sng" dirty="0" smtClean="0"/>
              <a:t>Regional partnerships and collaborations</a:t>
            </a:r>
          </a:p>
          <a:p>
            <a:pPr marL="285750" indent="-285750">
              <a:buFont typeface="Arial" panose="020B0604020202020204" pitchFamily="34" charset="0"/>
              <a:buChar char="•"/>
            </a:pPr>
            <a:r>
              <a:rPr lang="en-US" dirty="0" smtClean="0"/>
              <a:t>Secure Jobs Initiative</a:t>
            </a:r>
          </a:p>
          <a:p>
            <a:pPr marL="285750" indent="-285750">
              <a:buFont typeface="Arial" panose="020B0604020202020204" pitchFamily="34" charset="0"/>
              <a:buChar char="•"/>
            </a:pPr>
            <a:r>
              <a:rPr lang="en-US" dirty="0" smtClean="0"/>
              <a:t>New Lease program (Streamlined access to project-based subsidies)</a:t>
            </a:r>
          </a:p>
          <a:p>
            <a:pPr marL="285750" indent="-285750">
              <a:buFont typeface="Arial" panose="020B0604020202020204" pitchFamily="34" charset="0"/>
              <a:buChar char="•"/>
            </a:pPr>
            <a:r>
              <a:rPr lang="en-US" dirty="0" err="1" smtClean="0"/>
              <a:t>HomeBASE</a:t>
            </a:r>
            <a:endParaRPr lang="en-US" dirty="0" smtClean="0"/>
          </a:p>
          <a:p>
            <a:pPr marL="285750" indent="-285750">
              <a:buFont typeface="Arial" panose="020B0604020202020204" pitchFamily="34" charset="0"/>
              <a:buChar char="•"/>
            </a:pPr>
            <a:r>
              <a:rPr lang="en-US" dirty="0" smtClean="0"/>
              <a:t>Western Mass Network to End Homelessness</a:t>
            </a:r>
          </a:p>
          <a:p>
            <a:pPr marL="285750" indent="-285750">
              <a:buFont typeface="Arial" panose="020B0604020202020204" pitchFamily="34" charset="0"/>
              <a:buChar char="•"/>
            </a:pPr>
            <a:r>
              <a:rPr lang="en-US" dirty="0" smtClean="0"/>
              <a:t>Homes for Families Visioning Day</a:t>
            </a:r>
            <a:endParaRPr lang="en-US" dirty="0"/>
          </a:p>
        </p:txBody>
      </p:sp>
      <p:graphicFrame>
        <p:nvGraphicFramePr>
          <p:cNvPr id="21" name="Chart 20"/>
          <p:cNvGraphicFramePr>
            <a:graphicFrameLocks/>
          </p:cNvGraphicFramePr>
          <p:nvPr>
            <p:extLst>
              <p:ext uri="{D42A27DB-BD31-4B8C-83A1-F6EECF244321}">
                <p14:modId xmlns:p14="http://schemas.microsoft.com/office/powerpoint/2010/main" val="3477072943"/>
              </p:ext>
            </p:extLst>
          </p:nvPr>
        </p:nvGraphicFramePr>
        <p:xfrm>
          <a:off x="5382782" y="2707818"/>
          <a:ext cx="3390900" cy="3805238"/>
        </p:xfrm>
        <a:graphic>
          <a:graphicData uri="http://schemas.openxmlformats.org/drawingml/2006/chart">
            <c:chart xmlns:c="http://schemas.openxmlformats.org/drawingml/2006/chart" xmlns:r="http://schemas.openxmlformats.org/officeDocument/2006/relationships" r:id="rId4"/>
          </a:graphicData>
        </a:graphic>
      </p:graphicFrame>
      <p:sp>
        <p:nvSpPr>
          <p:cNvPr id="20" name="TextBox 19"/>
          <p:cNvSpPr txBox="1"/>
          <p:nvPr/>
        </p:nvSpPr>
        <p:spPr>
          <a:xfrm>
            <a:off x="5559228" y="3204445"/>
            <a:ext cx="3214454" cy="369332"/>
          </a:xfrm>
          <a:prstGeom prst="rect">
            <a:avLst/>
          </a:prstGeom>
          <a:noFill/>
        </p:spPr>
        <p:txBody>
          <a:bodyPr wrap="square" rtlCol="0">
            <a:spAutoFit/>
          </a:bodyPr>
          <a:lstStyle/>
          <a:p>
            <a:r>
              <a:rPr lang="en-US" b="1" dirty="0" smtClean="0">
                <a:latin typeface="+mj-lt"/>
              </a:rPr>
              <a:t>FY15 Diversion Outcomes</a:t>
            </a:r>
            <a:endParaRPr lang="en-US" b="1" dirty="0">
              <a:latin typeface="+mj-lt"/>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198" y="-145656"/>
            <a:ext cx="8229600" cy="1143000"/>
          </a:xfrm>
        </p:spPr>
        <p:txBody>
          <a:bodyPr/>
          <a:lstStyle/>
          <a:p>
            <a:r>
              <a:rPr lang="en-US" dirty="0" smtClean="0">
                <a:solidFill>
                  <a:schemeClr val="bg1"/>
                </a:solidFill>
                <a:effectLst>
                  <a:outerShdw blurRad="38100" dist="38100" dir="2700000" algn="tl">
                    <a:srgbClr val="000000">
                      <a:alpha val="43137"/>
                    </a:srgbClr>
                  </a:outerShdw>
                </a:effectLst>
              </a:rPr>
              <a:t>Challenges</a:t>
            </a:r>
            <a:endParaRPr lang="en-US" dirty="0">
              <a:solidFill>
                <a:schemeClr val="bg1"/>
              </a:solidFill>
              <a:effectLst>
                <a:outerShdw blurRad="38100" dist="38100" dir="2700000" algn="tl">
                  <a:srgbClr val="000000">
                    <a:alpha val="43137"/>
                  </a:srgbClr>
                </a:outerShdw>
              </a:effectLst>
            </a:endParaRPr>
          </a:p>
        </p:txBody>
      </p:sp>
      <p:sp>
        <p:nvSpPr>
          <p:cNvPr id="8" name="TextBox 7"/>
          <p:cNvSpPr txBox="1"/>
          <p:nvPr/>
        </p:nvSpPr>
        <p:spPr>
          <a:xfrm>
            <a:off x="598809" y="1351370"/>
            <a:ext cx="4936141" cy="1554272"/>
          </a:xfrm>
          <a:prstGeom prst="rect">
            <a:avLst/>
          </a:prstGeom>
          <a:noFill/>
        </p:spPr>
        <p:txBody>
          <a:bodyPr wrap="square" rtlCol="0">
            <a:spAutoFit/>
          </a:bodyPr>
          <a:lstStyle/>
          <a:p>
            <a:pPr>
              <a:spcAft>
                <a:spcPts val="600"/>
              </a:spcAft>
            </a:pPr>
            <a:r>
              <a:rPr lang="en-US" b="1" u="sng" dirty="0" smtClean="0"/>
              <a:t>Service silos</a:t>
            </a:r>
          </a:p>
          <a:p>
            <a:pPr marL="285750" indent="-285750">
              <a:buFont typeface="Arial" panose="020B0604020202020204" pitchFamily="34" charset="0"/>
              <a:buChar char="•"/>
            </a:pPr>
            <a:r>
              <a:rPr lang="en-US" dirty="0" smtClean="0"/>
              <a:t>Mental health and substance abuse</a:t>
            </a:r>
          </a:p>
          <a:p>
            <a:pPr marL="285750" indent="-285750">
              <a:buFont typeface="Arial" panose="020B0604020202020204" pitchFamily="34" charset="0"/>
              <a:buChar char="•"/>
            </a:pPr>
            <a:r>
              <a:rPr lang="en-US" dirty="0" smtClean="0"/>
              <a:t>Behavioral health</a:t>
            </a:r>
          </a:p>
          <a:p>
            <a:pPr marL="285750" indent="-285750">
              <a:buFont typeface="Arial" panose="020B0604020202020204" pitchFamily="34" charset="0"/>
              <a:buChar char="•"/>
            </a:pPr>
            <a:r>
              <a:rPr lang="en-US" dirty="0" smtClean="0"/>
              <a:t>Domestic violence</a:t>
            </a:r>
          </a:p>
          <a:p>
            <a:pPr marL="285750" indent="-285750">
              <a:buFont typeface="Arial" panose="020B0604020202020204" pitchFamily="34" charset="0"/>
              <a:buChar char="•"/>
            </a:pPr>
            <a:r>
              <a:rPr lang="en-US" dirty="0" smtClean="0"/>
              <a:t>Child abuse and neglect</a:t>
            </a:r>
          </a:p>
        </p:txBody>
      </p:sp>
      <p:sp>
        <p:nvSpPr>
          <p:cNvPr id="10" name="TextBox 9"/>
          <p:cNvSpPr txBox="1"/>
          <p:nvPr/>
        </p:nvSpPr>
        <p:spPr>
          <a:xfrm>
            <a:off x="598810" y="3074974"/>
            <a:ext cx="8302429" cy="2385268"/>
          </a:xfrm>
          <a:prstGeom prst="rect">
            <a:avLst/>
          </a:prstGeom>
          <a:noFill/>
        </p:spPr>
        <p:txBody>
          <a:bodyPr wrap="square" rtlCol="0">
            <a:spAutoFit/>
          </a:bodyPr>
          <a:lstStyle/>
          <a:p>
            <a:pPr>
              <a:spcAft>
                <a:spcPts val="600"/>
              </a:spcAft>
            </a:pPr>
            <a:r>
              <a:rPr lang="en-US" b="1" u="sng" dirty="0" smtClean="0"/>
              <a:t>Family barriers</a:t>
            </a:r>
            <a:endParaRPr lang="en-US" b="1" u="sng" dirty="0"/>
          </a:p>
          <a:p>
            <a:pPr marL="285750" indent="-285750">
              <a:buFont typeface="Arial" panose="020B0604020202020204" pitchFamily="34" charset="0"/>
              <a:buChar char="•"/>
            </a:pPr>
            <a:r>
              <a:rPr lang="en-US" dirty="0"/>
              <a:t>Child care</a:t>
            </a:r>
          </a:p>
          <a:p>
            <a:pPr marL="285750" indent="-285750">
              <a:buFont typeface="Arial" panose="020B0604020202020204" pitchFamily="34" charset="0"/>
              <a:buChar char="•"/>
            </a:pPr>
            <a:r>
              <a:rPr lang="en-US" dirty="0" smtClean="0"/>
              <a:t>Transportation</a:t>
            </a:r>
          </a:p>
          <a:p>
            <a:pPr marL="285750" indent="-285750">
              <a:buFont typeface="Arial" panose="020B0604020202020204" pitchFamily="34" charset="0"/>
              <a:buChar char="•"/>
            </a:pPr>
            <a:r>
              <a:rPr lang="en-US" dirty="0" smtClean="0"/>
              <a:t>Limited clinical outreach service availability</a:t>
            </a:r>
            <a:endParaRPr lang="en-US" dirty="0"/>
          </a:p>
          <a:p>
            <a:pPr marL="285750" indent="-285750">
              <a:buFont typeface="Arial" panose="020B0604020202020204" pitchFamily="34" charset="0"/>
              <a:buChar char="•"/>
            </a:pPr>
            <a:r>
              <a:rPr lang="en-US" dirty="0"/>
              <a:t>Workforce development</a:t>
            </a:r>
          </a:p>
          <a:p>
            <a:pPr marL="285750" indent="-285750">
              <a:buFont typeface="Arial" panose="020B0604020202020204" pitchFamily="34" charset="0"/>
              <a:buChar char="•"/>
            </a:pPr>
            <a:r>
              <a:rPr lang="en-US" dirty="0"/>
              <a:t>Employment opportunities </a:t>
            </a:r>
          </a:p>
          <a:p>
            <a:pPr marL="742950" lvl="1" indent="-285750">
              <a:buFont typeface="Arial" panose="020B0604020202020204" pitchFamily="34" charset="0"/>
              <a:buChar char="•"/>
            </a:pPr>
            <a:r>
              <a:rPr lang="en-US" dirty="0"/>
              <a:t>Full-time employment with benefits and a living </a:t>
            </a:r>
            <a:r>
              <a:rPr lang="en-US" dirty="0" smtClean="0"/>
              <a:t>wage</a:t>
            </a:r>
          </a:p>
          <a:p>
            <a:pPr marL="285750" indent="-285750">
              <a:buFont typeface="Arial" panose="020B0604020202020204" pitchFamily="34" charset="0"/>
              <a:buChar char="•"/>
            </a:pPr>
            <a:r>
              <a:rPr lang="en-US" dirty="0" smtClean="0"/>
              <a:t>Language capacity/cultural competencies across human service environment</a:t>
            </a:r>
            <a:endParaRPr lang="en-US" dirty="0"/>
          </a:p>
        </p:txBody>
      </p:sp>
    </p:spTree>
    <p:extLst>
      <p:ext uri="{BB962C8B-B14F-4D97-AF65-F5344CB8AC3E}">
        <p14:creationId xmlns:p14="http://schemas.microsoft.com/office/powerpoint/2010/main" val="401780749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effectLst>
                  <a:outerShdw blurRad="38100" dist="38100" dir="2700000" algn="tl">
                    <a:srgbClr val="000000">
                      <a:alpha val="43137"/>
                    </a:srgbClr>
                  </a:outerShdw>
                </a:effectLst>
              </a:rPr>
              <a:t>Lessons Learned</a:t>
            </a:r>
            <a:endParaRPr lang="en-US"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457200" y="1600200"/>
            <a:ext cx="7667204" cy="4525963"/>
          </a:xfrm>
        </p:spPr>
        <p:txBody>
          <a:bodyPr/>
          <a:lstStyle/>
          <a:p>
            <a:r>
              <a:rPr lang="en-US" sz="2800" b="1" dirty="0" smtClean="0">
                <a:effectLst>
                  <a:outerShdw blurRad="38100" dist="38100" dir="2700000" algn="tl">
                    <a:srgbClr val="000000">
                      <a:alpha val="43137"/>
                    </a:srgbClr>
                  </a:outerShdw>
                </a:effectLst>
              </a:rPr>
              <a:t>Communication with external stakeholders</a:t>
            </a:r>
            <a:r>
              <a:rPr lang="en-US" sz="2800" dirty="0" smtClean="0">
                <a:effectLst>
                  <a:outerShdw blurRad="38100" dist="38100" dir="2700000" algn="tl">
                    <a:srgbClr val="000000">
                      <a:alpha val="43137"/>
                    </a:srgbClr>
                  </a:outerShdw>
                </a:effectLst>
              </a:rPr>
              <a:t> </a:t>
            </a:r>
            <a:r>
              <a:rPr lang="en-US" sz="2800" dirty="0" smtClean="0"/>
              <a:t>is imperative.</a:t>
            </a:r>
          </a:p>
          <a:p>
            <a:r>
              <a:rPr lang="en-US" sz="2800" b="1" dirty="0" smtClean="0">
                <a:effectLst>
                  <a:outerShdw blurRad="38100" dist="38100" dir="2700000" algn="tl">
                    <a:srgbClr val="000000">
                      <a:alpha val="43137"/>
                    </a:srgbClr>
                  </a:outerShdw>
                </a:effectLst>
              </a:rPr>
              <a:t>24-hour shelter site staffing </a:t>
            </a:r>
            <a:r>
              <a:rPr lang="en-US" sz="2800" dirty="0" smtClean="0"/>
              <a:t>is critical to ensuring child welfare and family success.</a:t>
            </a:r>
          </a:p>
          <a:p>
            <a:r>
              <a:rPr lang="en-US" sz="2800" b="1" dirty="0" smtClean="0">
                <a:effectLst>
                  <a:outerShdw blurRad="38100" dist="38100" dir="2700000" algn="tl">
                    <a:srgbClr val="000000">
                      <a:alpha val="43137"/>
                    </a:srgbClr>
                  </a:outerShdw>
                </a:effectLst>
              </a:rPr>
              <a:t>Landlord recruitment must include education </a:t>
            </a:r>
            <a:r>
              <a:rPr lang="en-US" sz="2800" dirty="0" smtClean="0"/>
              <a:t>on </a:t>
            </a:r>
            <a:r>
              <a:rPr lang="en-US" sz="2800" dirty="0" err="1" smtClean="0"/>
              <a:t>HomeBASE</a:t>
            </a:r>
            <a:r>
              <a:rPr lang="en-US" sz="2800" dirty="0" smtClean="0"/>
              <a:t> guidelines and expectations.</a:t>
            </a:r>
          </a:p>
          <a:p>
            <a:r>
              <a:rPr lang="en-US" sz="2800" b="1" dirty="0" smtClean="0">
                <a:effectLst>
                  <a:outerShdw blurRad="38100" dist="38100" dir="2700000" algn="tl">
                    <a:srgbClr val="000000">
                      <a:alpha val="43137"/>
                    </a:srgbClr>
                  </a:outerShdw>
                </a:effectLst>
              </a:rPr>
              <a:t>Families need different supports</a:t>
            </a:r>
            <a:r>
              <a:rPr lang="en-US" sz="2800" dirty="0" smtClean="0">
                <a:effectLst>
                  <a:outerShdw blurRad="38100" dist="38100" dir="2700000" algn="tl">
                    <a:srgbClr val="000000">
                      <a:alpha val="43137"/>
                    </a:srgbClr>
                  </a:outerShdw>
                </a:effectLst>
              </a:rPr>
              <a:t> </a:t>
            </a:r>
            <a:r>
              <a:rPr lang="en-US" sz="2800" dirty="0" smtClean="0"/>
              <a:t>from individuals under a Rapid </a:t>
            </a:r>
            <a:r>
              <a:rPr lang="en-US" sz="2800" dirty="0" smtClean="0"/>
              <a:t>R</a:t>
            </a:r>
            <a:r>
              <a:rPr lang="en-US" sz="2800" dirty="0" smtClean="0"/>
              <a:t>ehousing/ Housing First approach.</a:t>
            </a:r>
            <a:endParaRPr lang="en-US" sz="2800" dirty="0" smtClean="0"/>
          </a:p>
        </p:txBody>
      </p:sp>
    </p:spTree>
    <p:extLst>
      <p:ext uri="{BB962C8B-B14F-4D97-AF65-F5344CB8AC3E}">
        <p14:creationId xmlns:p14="http://schemas.microsoft.com/office/powerpoint/2010/main" val="283799504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Title 1"/>
          <p:cNvSpPr txBox="1">
            <a:spLocks/>
          </p:cNvSpPr>
          <p:nvPr/>
        </p:nvSpPr>
        <p:spPr bwMode="auto">
          <a:xfrm>
            <a:off x="457199" y="7318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defTabSz="457200" rtl="0" fontAlgn="base">
              <a:spcBef>
                <a:spcPct val="0"/>
              </a:spcBef>
              <a:spcAft>
                <a:spcPct val="0"/>
              </a:spcAft>
              <a:defRPr sz="4400" kern="1200">
                <a:solidFill>
                  <a:schemeClr val="tx1"/>
                </a:solidFill>
                <a:latin typeface="+mj-lt"/>
                <a:ea typeface="+mj-ea"/>
                <a:cs typeface="+mj-cs"/>
              </a:defRPr>
            </a:lvl1pPr>
            <a:lvl2pPr algn="ctr" defTabSz="457200" rtl="0" fontAlgn="base">
              <a:spcBef>
                <a:spcPct val="0"/>
              </a:spcBef>
              <a:spcAft>
                <a:spcPct val="0"/>
              </a:spcAft>
              <a:defRPr sz="4400">
                <a:solidFill>
                  <a:schemeClr val="tx1"/>
                </a:solidFill>
                <a:latin typeface="Calibri" pitchFamily="34" charset="0"/>
              </a:defRPr>
            </a:lvl2pPr>
            <a:lvl3pPr algn="ctr" defTabSz="457200" rtl="0" fontAlgn="base">
              <a:spcBef>
                <a:spcPct val="0"/>
              </a:spcBef>
              <a:spcAft>
                <a:spcPct val="0"/>
              </a:spcAft>
              <a:defRPr sz="4400">
                <a:solidFill>
                  <a:schemeClr val="tx1"/>
                </a:solidFill>
                <a:latin typeface="Calibri" pitchFamily="34" charset="0"/>
              </a:defRPr>
            </a:lvl3pPr>
            <a:lvl4pPr algn="ctr" defTabSz="457200" rtl="0" fontAlgn="base">
              <a:spcBef>
                <a:spcPct val="0"/>
              </a:spcBef>
              <a:spcAft>
                <a:spcPct val="0"/>
              </a:spcAft>
              <a:defRPr sz="4400">
                <a:solidFill>
                  <a:schemeClr val="tx1"/>
                </a:solidFill>
                <a:latin typeface="Calibri" pitchFamily="34" charset="0"/>
              </a:defRPr>
            </a:lvl4pPr>
            <a:lvl5pPr algn="ctr" defTabSz="457200" rtl="0" fontAlgn="base">
              <a:spcBef>
                <a:spcPct val="0"/>
              </a:spcBef>
              <a:spcAft>
                <a:spcPct val="0"/>
              </a:spcAft>
              <a:defRPr sz="4400">
                <a:solidFill>
                  <a:schemeClr val="tx1"/>
                </a:solidFill>
                <a:latin typeface="Calibri" pitchFamily="34" charset="0"/>
              </a:defRPr>
            </a:lvl5pPr>
            <a:lvl6pPr marL="457200" algn="ctr" defTabSz="457200" rtl="0" fontAlgn="base">
              <a:spcBef>
                <a:spcPct val="0"/>
              </a:spcBef>
              <a:spcAft>
                <a:spcPct val="0"/>
              </a:spcAft>
              <a:defRPr sz="4400">
                <a:solidFill>
                  <a:schemeClr val="tx1"/>
                </a:solidFill>
                <a:latin typeface="Calibri" pitchFamily="34" charset="0"/>
              </a:defRPr>
            </a:lvl6pPr>
            <a:lvl7pPr marL="914400" algn="ctr" defTabSz="457200" rtl="0" fontAlgn="base">
              <a:spcBef>
                <a:spcPct val="0"/>
              </a:spcBef>
              <a:spcAft>
                <a:spcPct val="0"/>
              </a:spcAft>
              <a:defRPr sz="4400">
                <a:solidFill>
                  <a:schemeClr val="tx1"/>
                </a:solidFill>
                <a:latin typeface="Calibri" pitchFamily="34" charset="0"/>
              </a:defRPr>
            </a:lvl7pPr>
            <a:lvl8pPr marL="1371600" algn="ctr" defTabSz="457200" rtl="0" fontAlgn="base">
              <a:spcBef>
                <a:spcPct val="0"/>
              </a:spcBef>
              <a:spcAft>
                <a:spcPct val="0"/>
              </a:spcAft>
              <a:defRPr sz="4400">
                <a:solidFill>
                  <a:schemeClr val="tx1"/>
                </a:solidFill>
                <a:latin typeface="Calibri" pitchFamily="34" charset="0"/>
              </a:defRPr>
            </a:lvl8pPr>
            <a:lvl9pPr marL="1828800" algn="ctr" defTabSz="457200" rtl="0" fontAlgn="base">
              <a:spcBef>
                <a:spcPct val="0"/>
              </a:spcBef>
              <a:spcAft>
                <a:spcPct val="0"/>
              </a:spcAft>
              <a:defRPr sz="4400">
                <a:solidFill>
                  <a:schemeClr val="tx1"/>
                </a:solidFill>
                <a:latin typeface="Calibri" pitchFamily="34" charset="0"/>
              </a:defRPr>
            </a:lvl9pPr>
          </a:lstStyle>
          <a:p>
            <a:r>
              <a:rPr lang="en-US" dirty="0" smtClean="0">
                <a:effectLst>
                  <a:outerShdw blurRad="38100" dist="38100" dir="2700000" algn="tl">
                    <a:srgbClr val="000000">
                      <a:alpha val="43137"/>
                    </a:srgbClr>
                  </a:outerShdw>
                </a:effectLst>
              </a:rPr>
              <a:t>Federal partnership opportunities</a:t>
            </a:r>
            <a:endParaRPr lang="en-US" dirty="0">
              <a:effectLst>
                <a:outerShdw blurRad="38100" dist="38100" dir="2700000" algn="tl">
                  <a:srgbClr val="000000">
                    <a:alpha val="43137"/>
                  </a:srgbClr>
                </a:outerShdw>
              </a:effectLst>
            </a:endParaRPr>
          </a:p>
        </p:txBody>
      </p:sp>
      <p:sp>
        <p:nvSpPr>
          <p:cNvPr id="3" name="TextBox 2"/>
          <p:cNvSpPr txBox="1"/>
          <p:nvPr/>
        </p:nvSpPr>
        <p:spPr>
          <a:xfrm>
            <a:off x="525982" y="1874838"/>
            <a:ext cx="8448085" cy="2308324"/>
          </a:xfrm>
          <a:prstGeom prst="rect">
            <a:avLst/>
          </a:prstGeom>
          <a:noFill/>
        </p:spPr>
        <p:txBody>
          <a:bodyPr wrap="square" rtlCol="0">
            <a:spAutoFit/>
          </a:bodyPr>
          <a:lstStyle/>
          <a:p>
            <a:pPr marL="285750" indent="-285750">
              <a:buFont typeface="Arial" panose="020B0604020202020204" pitchFamily="34" charset="0"/>
              <a:buChar char="•"/>
            </a:pPr>
            <a:r>
              <a:rPr lang="en-US" dirty="0" smtClean="0"/>
              <a:t>Integrated clinical and case management services for all families</a:t>
            </a:r>
          </a:p>
          <a:p>
            <a:pPr marL="285750" indent="-285750">
              <a:buFont typeface="Arial" panose="020B0604020202020204" pitchFamily="34" charset="0"/>
              <a:buChar char="•"/>
            </a:pPr>
            <a:r>
              <a:rPr lang="en-US" dirty="0" smtClean="0"/>
              <a:t>Additional Permanent </a:t>
            </a:r>
            <a:r>
              <a:rPr lang="en-US" dirty="0"/>
              <a:t>S</a:t>
            </a:r>
            <a:r>
              <a:rPr lang="en-US" dirty="0" smtClean="0"/>
              <a:t>upportive </a:t>
            </a:r>
            <a:r>
              <a:rPr lang="en-US" dirty="0"/>
              <a:t>H</a:t>
            </a:r>
            <a:r>
              <a:rPr lang="en-US" dirty="0" smtClean="0"/>
              <a:t>ousing for families</a:t>
            </a:r>
          </a:p>
          <a:p>
            <a:pPr marL="285750" indent="-285750">
              <a:buFont typeface="Arial" panose="020B0604020202020204" pitchFamily="34" charset="0"/>
              <a:buChar char="•"/>
            </a:pPr>
            <a:r>
              <a:rPr lang="en-US" dirty="0" smtClean="0"/>
              <a:t>Tenancy preservation</a:t>
            </a:r>
          </a:p>
          <a:p>
            <a:pPr marL="285750" indent="-285750">
              <a:buFont typeface="Arial" panose="020B0604020202020204" pitchFamily="34" charset="0"/>
              <a:buChar char="•"/>
            </a:pPr>
            <a:r>
              <a:rPr lang="en-US" dirty="0" smtClean="0"/>
              <a:t>Increased funding for first-time homebuyers</a:t>
            </a:r>
          </a:p>
          <a:p>
            <a:pPr marL="285750" indent="-285750">
              <a:buFont typeface="Arial" panose="020B0604020202020204" pitchFamily="34" charset="0"/>
              <a:buChar char="•"/>
            </a:pPr>
            <a:r>
              <a:rPr lang="en-US" dirty="0" smtClean="0"/>
              <a:t>Health and wellness initiatives/pilots for families in shelter</a:t>
            </a:r>
          </a:p>
          <a:p>
            <a:pPr marL="285750" indent="-285750">
              <a:buFont typeface="Arial" panose="020B0604020202020204" pitchFamily="34" charset="0"/>
              <a:buChar char="•"/>
            </a:pPr>
            <a:r>
              <a:rPr lang="en-US" dirty="0"/>
              <a:t>Early education and care funding for child care </a:t>
            </a:r>
          </a:p>
          <a:p>
            <a:pPr marL="285750" indent="-285750">
              <a:buFont typeface="Arial" panose="020B0604020202020204" pitchFamily="34" charset="0"/>
              <a:buChar char="•"/>
            </a:pPr>
            <a:r>
              <a:rPr lang="en-US" dirty="0" smtClean="0"/>
              <a:t>Additional funding to address youth homelessness (both individual youths and young heads of households)</a:t>
            </a:r>
          </a:p>
        </p:txBody>
      </p:sp>
    </p:spTree>
    <p:extLst>
      <p:ext uri="{BB962C8B-B14F-4D97-AF65-F5344CB8AC3E}">
        <p14:creationId xmlns:p14="http://schemas.microsoft.com/office/powerpoint/2010/main" val="177885916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431</TotalTime>
  <Words>391</Words>
  <Application>Microsoft Office PowerPoint</Application>
  <PresentationFormat>On-screen Show (4:3)</PresentationFormat>
  <Paragraphs>76</Paragraphs>
  <Slides>6</Slides>
  <Notes>1</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Homelessness Services: An Overview</vt:lpstr>
      <vt:lpstr>PowerPoint Presentation</vt:lpstr>
      <vt:lpstr>PowerPoint Presentation</vt:lpstr>
      <vt:lpstr>Challenges</vt:lpstr>
      <vt:lpstr>Lessons Learned</vt:lpstr>
      <vt:lpstr>PowerPoint Presentation</vt:lpstr>
    </vt:vector>
  </TitlesOfParts>
  <Company>Communicators Group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Goes Here</dc:title>
  <dc:creator>Jim Hickey</dc:creator>
  <cp:lastModifiedBy>Jane Banks</cp:lastModifiedBy>
  <cp:revision>40</cp:revision>
  <dcterms:created xsi:type="dcterms:W3CDTF">2014-12-01T15:19:59Z</dcterms:created>
  <dcterms:modified xsi:type="dcterms:W3CDTF">2015-07-28T19:23:08Z</dcterms:modified>
</cp:coreProperties>
</file>