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xlsx" ContentType="application/vnd.openxmlformats-officedocument.spreadsheetml.sheet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9"/>
  </p:notesMasterIdLst>
  <p:sldIdLst>
    <p:sldId id="256" r:id="rId2"/>
    <p:sldId id="257" r:id="rId3"/>
    <p:sldId id="275" r:id="rId4"/>
    <p:sldId id="258" r:id="rId5"/>
    <p:sldId id="278" r:id="rId6"/>
    <p:sldId id="277" r:id="rId7"/>
    <p:sldId id="27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7" autoAdjust="0"/>
    <p:restoredTop sz="94649" autoAdjust="0"/>
  </p:normalViewPr>
  <p:slideViewPr>
    <p:cSldViewPr snapToGrid="0" snapToObjects="1">
      <p:cViewPr varScale="1">
        <p:scale>
          <a:sx n="117" d="100"/>
          <a:sy n="117" d="100"/>
        </p:scale>
        <p:origin x="-259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36" y="13288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4" Type="http://schemas.microsoft.com/office/2011/relationships/chartStyle" Target="style1.xml"/><Relationship Id="rId1" Type="http://schemas.openxmlformats.org/officeDocument/2006/relationships/themeOverride" Target="../theme/themeOverride1.xml"/><Relationship Id="rId2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100" dirty="0"/>
              <a:t>Families Experiencing Homelessness in Western MA</a:t>
            </a:r>
          </a:p>
        </c:rich>
      </c:tx>
      <c:layout>
        <c:manualLayout>
          <c:xMode val="edge"/>
          <c:yMode val="edge"/>
          <c:x val="0.302393143334959"/>
          <c:y val="0.0468674037696507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0717768630331187"/>
          <c:y val="0.0213716719262232"/>
          <c:w val="0.904361965600287"/>
          <c:h val="0.81905297343668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3 County</c:v>
                </c:pt>
                <c:pt idx="1">
                  <c:v>Hampden County</c:v>
                </c:pt>
                <c:pt idx="2">
                  <c:v>Western MA</c:v>
                </c:pt>
              </c:strCache>
            </c:strRef>
          </c:cat>
          <c:val>
            <c:numRef>
              <c:f>Sheet1!$B$2:$D$2</c:f>
              <c:numCache>
                <c:formatCode>General</c:formatCode>
                <c:ptCount val="3"/>
                <c:pt idx="0">
                  <c:v>71.0</c:v>
                </c:pt>
                <c:pt idx="1">
                  <c:v>560.0</c:v>
                </c:pt>
                <c:pt idx="2">
                  <c:v>631.0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3 County</c:v>
                </c:pt>
                <c:pt idx="1">
                  <c:v>Hampden County</c:v>
                </c:pt>
                <c:pt idx="2">
                  <c:v>Western MA</c:v>
                </c:pt>
              </c:strCache>
            </c:strRef>
          </c:cat>
          <c:val>
            <c:numRef>
              <c:f>Sheet1!$B$3:$D$3</c:f>
              <c:numCache>
                <c:formatCode>General</c:formatCode>
                <c:ptCount val="3"/>
                <c:pt idx="0">
                  <c:v>84.0</c:v>
                </c:pt>
                <c:pt idx="1">
                  <c:v>702.0</c:v>
                </c:pt>
                <c:pt idx="2">
                  <c:v>786.0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3 County</c:v>
                </c:pt>
                <c:pt idx="1">
                  <c:v>Hampden County</c:v>
                </c:pt>
                <c:pt idx="2">
                  <c:v>Western MA</c:v>
                </c:pt>
              </c:strCache>
            </c:strRef>
          </c:cat>
          <c:val>
            <c:numRef>
              <c:f>Sheet1!$B$4:$D$4</c:f>
              <c:numCache>
                <c:formatCode>General</c:formatCode>
                <c:ptCount val="3"/>
                <c:pt idx="0">
                  <c:v>122.0</c:v>
                </c:pt>
                <c:pt idx="1">
                  <c:v>756.0</c:v>
                </c:pt>
                <c:pt idx="2">
                  <c:v>909.0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083198600"/>
        <c:axId val="2083122504"/>
      </c:barChart>
      <c:catAx>
        <c:axId val="20831986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83122504"/>
        <c:crosses val="autoZero"/>
        <c:auto val="1"/>
        <c:lblAlgn val="ctr"/>
        <c:lblOffset val="100"/>
        <c:noMultiLvlLbl val="0"/>
      </c:catAx>
      <c:valAx>
        <c:axId val="208312250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83198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A3AD0D-C9E2-4D4A-9967-D2234BE25400}" type="datetimeFigureOut">
              <a:rPr lang="en-US" smtClean="0"/>
              <a:pPr/>
              <a:t>7/29/15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360E13-99B9-1942-AF31-934E852AD9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586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14654"/>
            <a:ext cx="917528" cy="85046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pPr/>
              <a:t>Wednesday, July 29, 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pPr/>
              <a:t>Wednesday, July 29, 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81601"/>
            <a:ext cx="667593" cy="61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pPr/>
              <a:t>Wednesday, July 29, 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pPr/>
              <a:t>Wednesday, July 29, 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pPr/>
              <a:t>Wednesday, July 29, 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pPr/>
              <a:t>Wednesday, July 29, 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pPr/>
              <a:t>Wednesday, July 29, 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pPr/>
              <a:t>Wednesday, July 29, 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pPr/>
              <a:t>Wednesday, July 29, 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pPr/>
              <a:t>Wednesday, July 29, 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dropbox.com/s/puzo4f3jibh5hhk/Revamping%20HMIS%20to%20Support%20Federal%20and%20Local%20Objectives%207-27-15.pdf?dl=0" TargetMode="External"/><Relationship Id="rId3" Type="http://schemas.openxmlformats.org/officeDocument/2006/relationships/hyperlink" Target="https://goo.gl/ZbcmHX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pschwartz77@gmail.com" TargetMode="External"/><Relationship Id="rId3" Type="http://schemas.openxmlformats.org/officeDocument/2006/relationships/hyperlink" Target="http://westernmasshousingfirst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2800" dirty="0" smtClean="0"/>
              <a:t>Western Massachusetts Network</a:t>
            </a:r>
            <a:br>
              <a:rPr lang="en-US" sz="2800" dirty="0" smtClean="0"/>
            </a:br>
            <a:r>
              <a:rPr lang="en-US" sz="2800" dirty="0" smtClean="0"/>
              <a:t> to End Homelessness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6800" y="3505200"/>
            <a:ext cx="6400800" cy="17526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Presentation to Acting Assistant Secretary Mark Greenberg</a:t>
            </a:r>
          </a:p>
          <a:p>
            <a:pPr algn="ctr"/>
            <a:r>
              <a:rPr lang="en-US" dirty="0" smtClean="0"/>
              <a:t>July 29,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53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3321"/>
            <a:ext cx="8229600" cy="990600"/>
          </a:xfrm>
        </p:spPr>
        <p:txBody>
          <a:bodyPr>
            <a:no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Western MA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073" y="1755068"/>
            <a:ext cx="8229600" cy="4532913"/>
          </a:xfrm>
        </p:spPr>
        <p:txBody>
          <a:bodyPr>
            <a:normAutofit fontScale="92500" lnSpcReduction="1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2000" dirty="0" smtClean="0">
                <a:solidFill>
                  <a:srgbClr val="C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What: 	</a:t>
            </a:r>
            <a:r>
              <a:rPr lang="en-US" sz="2000" i="1" dirty="0" smtClean="0"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US" sz="2000" i="1" dirty="0">
                <a:ea typeface="Tahoma" panose="020B0604030504040204" pitchFamily="34" charset="0"/>
                <a:cs typeface="Tahoma" panose="020B0604030504040204" pitchFamily="34" charset="0"/>
              </a:rPr>
              <a:t>Network creates collaborative solutions to end homelessness </a:t>
            </a:r>
            <a:r>
              <a:rPr lang="en-US" sz="2000" i="1" dirty="0" smtClean="0">
                <a:ea typeface="Tahoma" panose="020B0604030504040204" pitchFamily="34" charset="0"/>
                <a:cs typeface="Tahoma" panose="020B0604030504040204" pitchFamily="34" charset="0"/>
              </a:rPr>
              <a:t>	through </a:t>
            </a:r>
            <a:r>
              <a:rPr lang="en-US" sz="2000" i="1" dirty="0">
                <a:ea typeface="Tahoma" panose="020B0604030504040204" pitchFamily="34" charset="0"/>
                <a:cs typeface="Tahoma" panose="020B0604030504040204" pitchFamily="34" charset="0"/>
              </a:rPr>
              <a:t>a housing first approach that prioritizes prevention, rapid </a:t>
            </a:r>
            <a:r>
              <a:rPr lang="en-US" sz="2000" i="1" dirty="0" smtClean="0">
                <a:ea typeface="Tahoma" panose="020B0604030504040204" pitchFamily="34" charset="0"/>
                <a:cs typeface="Tahoma" panose="020B0604030504040204" pitchFamily="34" charset="0"/>
              </a:rPr>
              <a:t>	re-housing </a:t>
            </a:r>
            <a:r>
              <a:rPr lang="en-US" sz="2000" i="1" dirty="0">
                <a:ea typeface="Tahoma" panose="020B0604030504040204" pitchFamily="34" charset="0"/>
                <a:cs typeface="Tahoma" panose="020B0604030504040204" pitchFamily="34" charset="0"/>
              </a:rPr>
              <a:t>and housing </a:t>
            </a:r>
            <a:r>
              <a:rPr lang="en-US" sz="2000" i="1" dirty="0" smtClean="0">
                <a:ea typeface="Tahoma" panose="020B0604030504040204" pitchFamily="34" charset="0"/>
                <a:cs typeface="Tahoma" panose="020B0604030504040204" pitchFamily="34" charset="0"/>
              </a:rPr>
              <a:t>stabilization</a:t>
            </a:r>
            <a:br>
              <a:rPr lang="en-US" sz="2000" i="1" dirty="0" smtClean="0"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sz="2000" i="1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000" dirty="0" smtClean="0">
                <a:solidFill>
                  <a:srgbClr val="C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Where</a:t>
            </a:r>
            <a:r>
              <a:rPr lang="en-US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: 	</a:t>
            </a:r>
            <a:r>
              <a:rPr lang="en-US" sz="2000" i="1" dirty="0" smtClean="0">
                <a:ea typeface="Tahoma" panose="020B0604030504040204" pitchFamily="34" charset="0"/>
                <a:cs typeface="Tahoma" panose="020B0604030504040204" pitchFamily="34" charset="0"/>
              </a:rPr>
              <a:t>Serves </a:t>
            </a:r>
            <a:r>
              <a:rPr lang="en-US" sz="2000" i="1" dirty="0"/>
              <a:t>all four Western counties, from Springfield to Pittsfield and </a:t>
            </a:r>
            <a:r>
              <a:rPr lang="en-US" sz="2000" i="1" dirty="0" smtClean="0"/>
              <a:t>	dozens </a:t>
            </a:r>
            <a:r>
              <a:rPr lang="en-US" sz="2000" i="1" dirty="0"/>
              <a:t>of rural communities in </a:t>
            </a:r>
            <a:r>
              <a:rPr lang="en-US" sz="2000" i="1" dirty="0" smtClean="0"/>
              <a:t>between</a:t>
            </a:r>
            <a:br>
              <a:rPr lang="en-US" sz="2000" i="1" dirty="0" smtClean="0"/>
            </a:br>
            <a:endParaRPr lang="en-US" sz="2000" i="1" dirty="0" smtClean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Who</a:t>
            </a:r>
            <a:r>
              <a:rPr lang="en-US" sz="2000" dirty="0" smtClean="0"/>
              <a:t>: 	Over </a:t>
            </a:r>
            <a:r>
              <a:rPr lang="en-US" sz="2000" dirty="0"/>
              <a:t>200 participating partners, including: 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sz="1500" dirty="0"/>
              <a:t>Senate President Stan Rosenberg and </a:t>
            </a:r>
            <a:r>
              <a:rPr lang="en-US" sz="1500" dirty="0" smtClean="0"/>
              <a:t>other Western </a:t>
            </a:r>
            <a:r>
              <a:rPr lang="en-US" sz="1500" dirty="0"/>
              <a:t>MA legislators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sz="1500" dirty="0"/>
              <a:t>7 Western MA mayors and town managers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sz="1500" dirty="0"/>
              <a:t>Faith leaders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sz="1500" dirty="0"/>
              <a:t>Bank and other business leaders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sz="1500" dirty="0"/>
              <a:t>Community college presidents and staff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sz="1500" dirty="0"/>
              <a:t>Regional employment boards and career centers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sz="1500" dirty="0"/>
              <a:t>Housing, child care, and health care providers</a:t>
            </a:r>
          </a:p>
          <a:p>
            <a:pPr algn="just"/>
            <a:endParaRPr lang="en-US" sz="20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en-US" sz="2000" dirty="0" smtClean="0"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95999" y="4318066"/>
            <a:ext cx="3561606" cy="2253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845120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Successes</a:t>
            </a:r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71800" y="1435100"/>
            <a:ext cx="6074617" cy="4457700"/>
          </a:xfrm>
          <a:prstGeom prst="rect">
            <a:avLst/>
          </a:prstGeo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177800" y="5778500"/>
            <a:ext cx="8432800" cy="1117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182880" marR="0" lvl="0" indent="-182880" algn="l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Secure Jobs Program,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providing employment and housing stability for over 200 families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Arial" pitchFamily="34" charset="0"/>
              <a:buNone/>
              <a:tabLst/>
              <a:defRPr/>
            </a:pPr>
            <a:endParaRPr kumimoji="0" lang="en-US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Arial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Arial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Arial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39700" y="1562100"/>
            <a:ext cx="2984500" cy="3937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182880" lvl="0" indent="-182880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</a:pPr>
            <a:r>
              <a:rPr lang="en-US" sz="2000" dirty="0" smtClean="0"/>
              <a:t>The development of a robust </a:t>
            </a:r>
            <a:r>
              <a:rPr lang="en-US" sz="2000" dirty="0" smtClean="0">
                <a:solidFill>
                  <a:srgbClr val="C00000"/>
                </a:solidFill>
              </a:rPr>
              <a:t>Western MA Network</a:t>
            </a:r>
            <a:br>
              <a:rPr lang="en-US" sz="2000" dirty="0" smtClean="0">
                <a:solidFill>
                  <a:srgbClr val="C00000"/>
                </a:solidFill>
              </a:rPr>
            </a:br>
            <a:endParaRPr lang="en-US" sz="2000" dirty="0" smtClean="0">
              <a:solidFill>
                <a:srgbClr val="C00000"/>
              </a:solidFill>
            </a:endParaRPr>
          </a:p>
          <a:p>
            <a:pPr marL="182880" indent="-182880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</a:pPr>
            <a:r>
              <a:rPr lang="en-US" sz="2000" dirty="0" smtClean="0"/>
              <a:t>July, 2015: Release of the </a:t>
            </a:r>
            <a:r>
              <a:rPr lang="en-US" sz="2000" i="1" dirty="0" smtClean="0">
                <a:solidFill>
                  <a:srgbClr val="C00000"/>
                </a:solidFill>
              </a:rPr>
              <a:t>Western MA Opening Doors Plan to End Homelessness</a:t>
            </a:r>
            <a:r>
              <a:rPr lang="en-US" sz="2000" dirty="0" smtClean="0"/>
              <a:t>, the data-driven framework for preventing and ending all types of homelessness in the region</a:t>
            </a:r>
          </a:p>
          <a:p>
            <a:pPr marL="182880" lvl="0" indent="-182880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Arial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Arial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Arial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0222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Ending Family Homelessness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5003" y="1435100"/>
            <a:ext cx="8942118" cy="5138056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1600" b="1" dirty="0" smtClean="0">
                <a:solidFill>
                  <a:srgbClr val="C00000"/>
                </a:solidFill>
              </a:rPr>
              <a:t>Where we are: </a:t>
            </a:r>
            <a:r>
              <a:rPr lang="en-US" sz="1400" dirty="0" smtClean="0"/>
              <a:t>The number of families experiencing homelessness in the region has been rising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/>
            </a:r>
            <a:br>
              <a:rPr lang="en-US" sz="1600" dirty="0" smtClean="0"/>
            </a:br>
            <a:endParaRPr lang="en-US" sz="1600" dirty="0" smtClean="0"/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1600" dirty="0" smtClean="0"/>
              <a:t/>
            </a:r>
            <a:br>
              <a:rPr lang="en-US" sz="1600" dirty="0" smtClean="0"/>
            </a:br>
            <a:endParaRPr lang="en-US" sz="1600" dirty="0"/>
          </a:p>
          <a:p>
            <a:endParaRPr lang="en-US" sz="1600" dirty="0"/>
          </a:p>
          <a:p>
            <a:pPr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1600" b="1" dirty="0" smtClean="0">
                <a:solidFill>
                  <a:srgbClr val="C00000"/>
                </a:solidFill>
              </a:rPr>
              <a:t>  </a:t>
            </a:r>
          </a:p>
          <a:p>
            <a:pPr>
              <a:lnSpc>
                <a:spcPct val="120000"/>
              </a:lnSpc>
              <a:spcBef>
                <a:spcPts val="600"/>
              </a:spcBef>
              <a:buNone/>
            </a:pPr>
            <a:endParaRPr lang="en-US" sz="1600" b="1" dirty="0" smtClean="0">
              <a:solidFill>
                <a:srgbClr val="C00000"/>
              </a:solidFill>
            </a:endParaRPr>
          </a:p>
          <a:p>
            <a:pPr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1600" b="1" dirty="0" smtClean="0">
                <a:solidFill>
                  <a:srgbClr val="C00000"/>
                </a:solidFill>
              </a:rPr>
              <a:t/>
            </a:r>
            <a:br>
              <a:rPr lang="en-US" sz="1600" b="1" dirty="0" smtClean="0">
                <a:solidFill>
                  <a:srgbClr val="C00000"/>
                </a:solidFill>
              </a:rPr>
            </a:br>
            <a:endParaRPr lang="en-US" sz="1600" b="1" dirty="0" smtClean="0">
              <a:solidFill>
                <a:srgbClr val="C00000"/>
              </a:solidFill>
            </a:endParaRPr>
          </a:p>
          <a:p>
            <a:pPr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1600" b="1" dirty="0" smtClean="0">
                <a:solidFill>
                  <a:srgbClr val="C00000"/>
                </a:solidFill>
              </a:rPr>
              <a:t>Where we need to go: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r>
              <a:rPr lang="en-US" sz="1400" dirty="0" smtClean="0"/>
              <a:t>HUD Performance Measures such as </a:t>
            </a:r>
            <a:r>
              <a:rPr lang="en-US" sz="1400" b="1" dirty="0" smtClean="0">
                <a:solidFill>
                  <a:srgbClr val="C00000"/>
                </a:solidFill>
              </a:rPr>
              <a:t>Reducing the Length of Homelessness</a:t>
            </a:r>
            <a:endParaRPr lang="en-US" sz="1400" dirty="0" smtClean="0"/>
          </a:p>
          <a:p>
            <a:pPr>
              <a:buNone/>
            </a:pPr>
            <a:r>
              <a:rPr lang="en-US" sz="1600" b="1" dirty="0" smtClean="0">
                <a:solidFill>
                  <a:srgbClr val="C00000"/>
                </a:solidFill>
              </a:rPr>
              <a:t>How we get there: </a:t>
            </a:r>
            <a:r>
              <a:rPr lang="en-US" sz="1400" dirty="0" smtClean="0"/>
              <a:t>Implement resource allocation strategies that focus on outcomes towards making homelessness rare, brief, and non-recurring. </a:t>
            </a:r>
          </a:p>
          <a:p>
            <a:pPr lvl="1"/>
            <a:endParaRPr lang="en-US" sz="600" b="1" i="1" dirty="0" smtClean="0"/>
          </a:p>
          <a:p>
            <a:pPr marL="274320" lvl="1" indent="0" algn="ctr">
              <a:buNone/>
            </a:pPr>
            <a:r>
              <a:rPr lang="en-US" sz="1200" b="1" i="1" dirty="0" smtClean="0">
                <a:solidFill>
                  <a:srgbClr val="C00000"/>
                </a:solidFill>
              </a:rPr>
              <a:t>Complete and accurate data will promote a better understanding of barriers and point towards solutions</a:t>
            </a:r>
          </a:p>
          <a:p>
            <a:pPr marL="0" indent="0">
              <a:buNone/>
            </a:pPr>
            <a:endParaRPr lang="en-US" sz="700" dirty="0" smtClean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571046"/>
              </p:ext>
            </p:extLst>
          </p:nvPr>
        </p:nvGraphicFramePr>
        <p:xfrm>
          <a:off x="800100" y="1854200"/>
          <a:ext cx="7175500" cy="3644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987383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Lessons Learned &amp; Challenges Ahead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85008" y="1524000"/>
            <a:ext cx="4275117" cy="4610595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2300" dirty="0"/>
              <a:t>Collaboration and collective impact work are cornerstones to system </a:t>
            </a:r>
            <a:r>
              <a:rPr lang="en-US" sz="2300" dirty="0" smtClean="0"/>
              <a:t>change</a:t>
            </a:r>
            <a:endParaRPr lang="en-US" sz="2300" dirty="0"/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en-US" sz="2800" dirty="0"/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2300" dirty="0"/>
              <a:t>Accessible, quality data is necessary to make change </a:t>
            </a:r>
            <a:r>
              <a:rPr lang="en-US" sz="2300" dirty="0" smtClean="0"/>
              <a:t>happen</a:t>
            </a:r>
            <a:endParaRPr lang="en-US" sz="2300" dirty="0"/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en-US" sz="2800" dirty="0"/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2300" dirty="0"/>
              <a:t>Wraparound case management </a:t>
            </a:r>
            <a:r>
              <a:rPr lang="en-US" sz="2300" dirty="0" smtClean="0"/>
              <a:t>results </a:t>
            </a:r>
            <a:r>
              <a:rPr lang="en-US" sz="2300" dirty="0"/>
              <a:t>in stable housing and </a:t>
            </a:r>
            <a:r>
              <a:rPr lang="en-US" sz="2300" dirty="0" smtClean="0"/>
              <a:t>employment</a:t>
            </a:r>
            <a:endParaRPr lang="en-US" sz="2300" dirty="0"/>
          </a:p>
          <a:p>
            <a:pPr marL="0" indent="0">
              <a:buNone/>
            </a:pPr>
            <a:endParaRPr lang="en-US" sz="2800" dirty="0" smtClean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732318" y="1524000"/>
            <a:ext cx="4221678" cy="50322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1800" dirty="0"/>
              <a:t>The </a:t>
            </a:r>
            <a:r>
              <a:rPr lang="en-US" sz="1800" dirty="0" smtClean="0"/>
              <a:t>systems </a:t>
            </a:r>
            <a:r>
              <a:rPr lang="en-US" sz="1800" dirty="0"/>
              <a:t>of care that a family, or a person in a family, may access do not currently “speak” to each </a:t>
            </a:r>
            <a:r>
              <a:rPr lang="en-US" sz="1800" dirty="0" smtClean="0"/>
              <a:t>other</a:t>
            </a:r>
            <a:r>
              <a:rPr lang="en-US" sz="1600" dirty="0" smtClean="0"/>
              <a:t/>
            </a:r>
            <a:br>
              <a:rPr lang="en-US" sz="1600" dirty="0" smtClean="0"/>
            </a:br>
            <a:endParaRPr lang="en-US" sz="1600" dirty="0" smtClean="0"/>
          </a:p>
          <a:p>
            <a:pPr>
              <a:lnSpc>
                <a:spcPct val="110000"/>
              </a:lnSpc>
              <a:spcBef>
                <a:spcPts val="600"/>
              </a:spcBef>
            </a:pPr>
            <a:endParaRPr lang="en-US" sz="1600" dirty="0" smtClean="0"/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1800" dirty="0" smtClean="0"/>
              <a:t>Each system of care must adhere to normalized data </a:t>
            </a:r>
            <a:r>
              <a:rPr lang="en-US" sz="1800" dirty="0" smtClean="0"/>
              <a:t>standards</a:t>
            </a:r>
            <a:endParaRPr lang="en-US" sz="1400" i="1" dirty="0"/>
          </a:p>
          <a:p>
            <a:pPr>
              <a:lnSpc>
                <a:spcPct val="110000"/>
              </a:lnSpc>
              <a:spcBef>
                <a:spcPts val="600"/>
              </a:spcBef>
            </a:pPr>
            <a:endParaRPr lang="en-US" sz="1400" i="1" dirty="0" smtClean="0"/>
          </a:p>
          <a:p>
            <a:pPr>
              <a:lnSpc>
                <a:spcPct val="110000"/>
              </a:lnSpc>
              <a:spcBef>
                <a:spcPts val="600"/>
              </a:spcBef>
            </a:pPr>
            <a:endParaRPr lang="en-US" sz="1400" i="1" dirty="0"/>
          </a:p>
          <a:p>
            <a:pPr>
              <a:lnSpc>
                <a:spcPct val="110000"/>
              </a:lnSpc>
              <a:spcBef>
                <a:spcPts val="600"/>
              </a:spcBef>
            </a:pPr>
            <a:endParaRPr lang="en-US" sz="1400" i="1" dirty="0" smtClean="0"/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1800" dirty="0" smtClean="0"/>
              <a:t>Continued </a:t>
            </a:r>
            <a:r>
              <a:rPr lang="en-US" sz="1800" dirty="0"/>
              <a:t>investment and flexible funds are critical to meeting family barriers, e.g., transportation or child care, as they arise</a:t>
            </a:r>
          </a:p>
          <a:p>
            <a:pPr marL="274320" lvl="1" indent="0">
              <a:buFont typeface="Arial" pitchFamily="34" charset="0"/>
              <a:buNone/>
            </a:pPr>
            <a:endParaRPr lang="en-US" sz="1800" dirty="0" smtClean="0"/>
          </a:p>
          <a:p>
            <a:pPr marL="0" indent="0">
              <a:buFont typeface="Arial" pitchFamily="34" charset="0"/>
              <a:buNone/>
            </a:pPr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54602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Recommendations/Action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600" dirty="0" smtClean="0"/>
              <a:t>Provide support, oversight and accountability to ensure that the State’s Emergency Assistance program adheres to Federal data collection and reporting requirements and full compliance with the Homeless Management Information System</a:t>
            </a:r>
            <a:br>
              <a:rPr lang="en-US" sz="1600" dirty="0" smtClean="0"/>
            </a:br>
            <a:endParaRPr lang="en-US" sz="1600" dirty="0" smtClean="0"/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600" dirty="0" smtClean="0"/>
              <a:t>Provide mechanisms and support to address privacy concerns when sharing data</a:t>
            </a:r>
            <a:br>
              <a:rPr lang="en-US" sz="1600" dirty="0" smtClean="0"/>
            </a:br>
            <a:endParaRPr lang="en-US" sz="1600" dirty="0" smtClean="0"/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600" dirty="0" smtClean="0"/>
              <a:t>Encourage </a:t>
            </a:r>
            <a:r>
              <a:rPr lang="en-US" sz="1600" dirty="0"/>
              <a:t>software vendors to adopt a "Service-Oriented Architecture" (SOA) that enables systems to speak with one another.  More details on this can be found </a:t>
            </a:r>
            <a:r>
              <a:rPr lang="en-US" sz="1600" dirty="0" smtClean="0">
                <a:hlinkClick r:id="rId2"/>
              </a:rPr>
              <a:t>here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or at </a:t>
            </a:r>
            <a:r>
              <a:rPr lang="en-US" sz="1600" dirty="0" smtClean="0">
                <a:hlinkClick r:id="rId3"/>
              </a:rPr>
              <a:t>https://goo.gl/ZbcmHX</a:t>
            </a:r>
            <a:r>
              <a:rPr lang="en-US" sz="1600" dirty="0" smtClean="0"/>
              <a:t>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en-US" sz="1600" dirty="0"/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600" dirty="0" smtClean="0"/>
              <a:t>Implement tools and practices to ensure the data being used for performance measures is both complete and accurate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en-US" sz="1600" dirty="0" smtClean="0"/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600" dirty="0" smtClean="0"/>
              <a:t>Support coordinated “network” approach to system change across regions</a:t>
            </a:r>
          </a:p>
        </p:txBody>
      </p:sp>
    </p:spTree>
    <p:extLst>
      <p:ext uri="{BB962C8B-B14F-4D97-AF65-F5344CB8AC3E}">
        <p14:creationId xmlns:p14="http://schemas.microsoft.com/office/powerpoint/2010/main" val="3488893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Further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Contact: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Pamela Schwartz, Director</a:t>
            </a:r>
          </a:p>
          <a:p>
            <a:pPr marL="0" indent="0">
              <a:buNone/>
            </a:pPr>
            <a:r>
              <a:rPr lang="en-US" dirty="0" smtClean="0"/>
              <a:t>Western Massachusetts Network to End Homelessness</a:t>
            </a:r>
          </a:p>
          <a:p>
            <a:pPr marL="0" indent="0">
              <a:buNone/>
            </a:pPr>
            <a:r>
              <a:rPr lang="en-US" dirty="0" smtClean="0"/>
              <a:t>413-219-5658</a:t>
            </a:r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pschwartz77@gmail.com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hlinkClick r:id="rId3"/>
              </a:rPr>
              <a:t>http://westernmasshousingfirst.org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446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1638</TotalTime>
  <Words>187</Words>
  <Application>Microsoft Macintosh PowerPoint</Application>
  <PresentationFormat>On-screen Show (4:3)</PresentationFormat>
  <Paragraphs>66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Clarity</vt:lpstr>
      <vt:lpstr>Western Massachusetts Network  to End Homelessness</vt:lpstr>
      <vt:lpstr> The Western MA Network</vt:lpstr>
      <vt:lpstr>Successes</vt:lpstr>
      <vt:lpstr>Ending Family Homelessness</vt:lpstr>
      <vt:lpstr>Lessons Learned &amp; Challenges Ahead</vt:lpstr>
      <vt:lpstr>Recommendations/Action Steps</vt:lpstr>
      <vt:lpstr>For Further Information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Western Massachusetts Network  to End Homelessness</dc:title>
  <dc:creator>Pamela Schwartz</dc:creator>
  <cp:lastModifiedBy>Pamela Schwartz</cp:lastModifiedBy>
  <cp:revision>82</cp:revision>
  <dcterms:created xsi:type="dcterms:W3CDTF">2015-05-16T10:46:39Z</dcterms:created>
  <dcterms:modified xsi:type="dcterms:W3CDTF">2015-07-29T10:18:44Z</dcterms:modified>
</cp:coreProperties>
</file>