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1" r:id="rId4"/>
    <p:sldId id="262" r:id="rId5"/>
    <p:sldId id="264" r:id="rId6"/>
    <p:sldId id="265" r:id="rId7"/>
    <p:sldId id="258" r:id="rId8"/>
    <p:sldId id="263" r:id="rId9"/>
    <p:sldId id="266" r:id="rId10"/>
    <p:sldId id="267" r:id="rId11"/>
    <p:sldId id="268" r:id="rId12"/>
    <p:sldId id="259" r:id="rId13"/>
    <p:sldId id="269" r:id="rId1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charset="0"/>
        <a:ea typeface="ＭＳ Ｐゴシック" charset="0"/>
        <a:cs typeface="+mn-cs"/>
      </a:defRPr>
    </a:lvl1pPr>
    <a:lvl2pPr marL="457200" algn="l" rtl="0" fontAlgn="base">
      <a:spcBef>
        <a:spcPct val="0"/>
      </a:spcBef>
      <a:spcAft>
        <a:spcPct val="0"/>
      </a:spcAft>
      <a:defRPr sz="2400" kern="1200">
        <a:solidFill>
          <a:schemeClr val="tx1"/>
        </a:solidFill>
        <a:latin typeface="Times New Roman" charset="0"/>
        <a:ea typeface="ＭＳ Ｐゴシック" charset="0"/>
        <a:cs typeface="+mn-cs"/>
      </a:defRPr>
    </a:lvl2pPr>
    <a:lvl3pPr marL="914400" algn="l" rtl="0" fontAlgn="base">
      <a:spcBef>
        <a:spcPct val="0"/>
      </a:spcBef>
      <a:spcAft>
        <a:spcPct val="0"/>
      </a:spcAft>
      <a:defRPr sz="2400" kern="1200">
        <a:solidFill>
          <a:schemeClr val="tx1"/>
        </a:solidFill>
        <a:latin typeface="Times New Roman" charset="0"/>
        <a:ea typeface="ＭＳ Ｐゴシック" charset="0"/>
        <a:cs typeface="+mn-cs"/>
      </a:defRPr>
    </a:lvl3pPr>
    <a:lvl4pPr marL="1371600" algn="l" rtl="0" fontAlgn="base">
      <a:spcBef>
        <a:spcPct val="0"/>
      </a:spcBef>
      <a:spcAft>
        <a:spcPct val="0"/>
      </a:spcAft>
      <a:defRPr sz="2400" kern="1200">
        <a:solidFill>
          <a:schemeClr val="tx1"/>
        </a:solidFill>
        <a:latin typeface="Times New Roman" charset="0"/>
        <a:ea typeface="ＭＳ Ｐゴシック" charset="0"/>
        <a:cs typeface="+mn-cs"/>
      </a:defRPr>
    </a:lvl4pPr>
    <a:lvl5pPr marL="1828800" algn="l" rtl="0" fontAlgn="base">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B9E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6" d="100"/>
          <a:sy n="66" d="100"/>
        </p:scale>
        <p:origin x="629" y="2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990600"/>
            <a:ext cx="7772400" cy="1143000"/>
          </a:xfrm>
        </p:spPr>
        <p:txBody>
          <a:bodyPr anchor="b"/>
          <a:lstStyle>
            <a:lvl1pPr>
              <a:defRPr sz="5400" b="0"/>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71600" y="2133600"/>
            <a:ext cx="6400800" cy="1752600"/>
          </a:xfrm>
        </p:spPr>
        <p:txBody>
          <a:bodyPr/>
          <a:lstStyle>
            <a:lvl1pPr marL="0" indent="0" algn="ctr">
              <a:buFontTx/>
              <a:buNone/>
              <a:defRPr b="0"/>
            </a:lvl1pPr>
          </a:lstStyle>
          <a:p>
            <a:pPr lvl="0"/>
            <a:r>
              <a:rPr lang="en-US" noProof="0" smtClean="0"/>
              <a:t>Click to edit Master subtitle style</a:t>
            </a:r>
          </a:p>
        </p:txBody>
      </p:sp>
      <p:sp>
        <p:nvSpPr>
          <p:cNvPr id="3076" name="Rectangle 4"/>
          <p:cNvSpPr>
            <a:spLocks noGrp="1" noChangeArrowheads="1"/>
          </p:cNvSpPr>
          <p:nvPr>
            <p:ph type="dt" sz="half" idx="2"/>
          </p:nvPr>
        </p:nvSpPr>
        <p:spPr/>
        <p:txBody>
          <a:bodyPr/>
          <a:lstStyle>
            <a:lvl1pPr>
              <a:defRPr/>
            </a:lvl1pPr>
          </a:lstStyle>
          <a:p>
            <a:endParaRPr lang="en-US"/>
          </a:p>
        </p:txBody>
      </p:sp>
      <p:sp>
        <p:nvSpPr>
          <p:cNvPr id="3077" name="Rectangle 5"/>
          <p:cNvSpPr>
            <a:spLocks noGrp="1" noChangeArrowheads="1"/>
          </p:cNvSpPr>
          <p:nvPr>
            <p:ph type="ftr" sz="quarter" idx="3"/>
          </p:nvPr>
        </p:nvSpPr>
        <p:spPr/>
        <p:txBody>
          <a:bodyPr/>
          <a:lstStyle>
            <a:lvl1pPr>
              <a:defRPr/>
            </a:lvl1pPr>
          </a:lstStyle>
          <a:p>
            <a:endParaRPr lang="en-US"/>
          </a:p>
        </p:txBody>
      </p:sp>
      <p:sp>
        <p:nvSpPr>
          <p:cNvPr id="3078" name="Rectangle 6"/>
          <p:cNvSpPr>
            <a:spLocks noGrp="1" noChangeArrowheads="1"/>
          </p:cNvSpPr>
          <p:nvPr>
            <p:ph type="sldNum" sz="quarter" idx="4"/>
          </p:nvPr>
        </p:nvSpPr>
        <p:spPr/>
        <p:txBody>
          <a:bodyPr/>
          <a:lstStyle>
            <a:lvl1pPr>
              <a:defRPr/>
            </a:lvl1pPr>
          </a:lstStyle>
          <a:p>
            <a:fld id="{073C6240-4FEA-EF40-A3A8-B367B078851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F8F5035-4D4F-4A4F-939E-E64213045AFF}" type="slidenum">
              <a:rPr lang="en-US"/>
              <a:pPr/>
              <a:t>‹#›</a:t>
            </a:fld>
            <a:endParaRPr lang="en-US"/>
          </a:p>
        </p:txBody>
      </p:sp>
    </p:spTree>
    <p:extLst>
      <p:ext uri="{BB962C8B-B14F-4D97-AF65-F5344CB8AC3E}">
        <p14:creationId xmlns:p14="http://schemas.microsoft.com/office/powerpoint/2010/main" val="337555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CDAEC52-BF88-4C4A-AC6D-020AB4E96A78}" type="slidenum">
              <a:rPr lang="en-US"/>
              <a:pPr/>
              <a:t>‹#›</a:t>
            </a:fld>
            <a:endParaRPr lang="en-US"/>
          </a:p>
        </p:txBody>
      </p:sp>
    </p:spTree>
    <p:extLst>
      <p:ext uri="{BB962C8B-B14F-4D97-AF65-F5344CB8AC3E}">
        <p14:creationId xmlns:p14="http://schemas.microsoft.com/office/powerpoint/2010/main" val="4193156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85800" y="609600"/>
            <a:ext cx="77724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6858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858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685800" y="6248400"/>
            <a:ext cx="1905000" cy="457200"/>
          </a:xfrm>
        </p:spPr>
        <p:txBody>
          <a:bodyPr/>
          <a:lstStyle>
            <a:lvl1pPr>
              <a:defRPr/>
            </a:lvl1pPr>
          </a:lstStyle>
          <a:p>
            <a:endParaRPr lang="en-US"/>
          </a:p>
        </p:txBody>
      </p:sp>
      <p:sp>
        <p:nvSpPr>
          <p:cNvPr id="8" name="Footer Placeholder 7"/>
          <p:cNvSpPr>
            <a:spLocks noGrp="1"/>
          </p:cNvSpPr>
          <p:nvPr>
            <p:ph type="ftr" sz="quarter" idx="11"/>
          </p:nvPr>
        </p:nvSpPr>
        <p:spPr>
          <a:xfrm>
            <a:off x="3124200" y="6248400"/>
            <a:ext cx="2895600" cy="45720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8400"/>
            <a:ext cx="1905000" cy="457200"/>
          </a:xfrm>
        </p:spPr>
        <p:txBody>
          <a:bodyPr/>
          <a:lstStyle>
            <a:lvl1pPr>
              <a:defRPr/>
            </a:lvl1pPr>
          </a:lstStyle>
          <a:p>
            <a:fld id="{4AB64E98-FC41-2548-8046-706794E27969}" type="slidenum">
              <a:rPr lang="en-US"/>
              <a:pPr/>
              <a:t>‹#›</a:t>
            </a:fld>
            <a:endParaRPr lang="en-US"/>
          </a:p>
        </p:txBody>
      </p:sp>
    </p:spTree>
    <p:extLst>
      <p:ext uri="{BB962C8B-B14F-4D97-AF65-F5344CB8AC3E}">
        <p14:creationId xmlns:p14="http://schemas.microsoft.com/office/powerpoint/2010/main" val="135304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96058A7-0B27-114D-8D57-8882F4F3DE67}" type="slidenum">
              <a:rPr lang="en-US"/>
              <a:pPr/>
              <a:t>‹#›</a:t>
            </a:fld>
            <a:endParaRPr lang="en-US"/>
          </a:p>
        </p:txBody>
      </p:sp>
    </p:spTree>
    <p:extLst>
      <p:ext uri="{BB962C8B-B14F-4D97-AF65-F5344CB8AC3E}">
        <p14:creationId xmlns:p14="http://schemas.microsoft.com/office/powerpoint/2010/main" val="566091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CF15402-9DFB-3E49-AA7A-A304C076727F}" type="slidenum">
              <a:rPr lang="en-US"/>
              <a:pPr/>
              <a:t>‹#›</a:t>
            </a:fld>
            <a:endParaRPr lang="en-US"/>
          </a:p>
        </p:txBody>
      </p:sp>
    </p:spTree>
    <p:extLst>
      <p:ext uri="{BB962C8B-B14F-4D97-AF65-F5344CB8AC3E}">
        <p14:creationId xmlns:p14="http://schemas.microsoft.com/office/powerpoint/2010/main" val="37486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43E7A11-A861-C249-A916-A73E1470522E}" type="slidenum">
              <a:rPr lang="en-US"/>
              <a:pPr/>
              <a:t>‹#›</a:t>
            </a:fld>
            <a:endParaRPr lang="en-US"/>
          </a:p>
        </p:txBody>
      </p:sp>
    </p:spTree>
    <p:extLst>
      <p:ext uri="{BB962C8B-B14F-4D97-AF65-F5344CB8AC3E}">
        <p14:creationId xmlns:p14="http://schemas.microsoft.com/office/powerpoint/2010/main" val="1847257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39BEC75-16C3-0646-934F-82208AC6EACC}" type="slidenum">
              <a:rPr lang="en-US"/>
              <a:pPr/>
              <a:t>‹#›</a:t>
            </a:fld>
            <a:endParaRPr lang="en-US"/>
          </a:p>
        </p:txBody>
      </p:sp>
    </p:spTree>
    <p:extLst>
      <p:ext uri="{BB962C8B-B14F-4D97-AF65-F5344CB8AC3E}">
        <p14:creationId xmlns:p14="http://schemas.microsoft.com/office/powerpoint/2010/main" val="666351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AC1286C-991C-F342-9E91-C97E9F39DD2B}" type="slidenum">
              <a:rPr lang="en-US"/>
              <a:pPr/>
              <a:t>‹#›</a:t>
            </a:fld>
            <a:endParaRPr lang="en-US"/>
          </a:p>
        </p:txBody>
      </p:sp>
    </p:spTree>
    <p:extLst>
      <p:ext uri="{BB962C8B-B14F-4D97-AF65-F5344CB8AC3E}">
        <p14:creationId xmlns:p14="http://schemas.microsoft.com/office/powerpoint/2010/main" val="151279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103FBFC-0999-D041-8D5B-DED2FD26811C}" type="slidenum">
              <a:rPr lang="en-US"/>
              <a:pPr/>
              <a:t>‹#›</a:t>
            </a:fld>
            <a:endParaRPr lang="en-US"/>
          </a:p>
        </p:txBody>
      </p:sp>
    </p:spTree>
    <p:extLst>
      <p:ext uri="{BB962C8B-B14F-4D97-AF65-F5344CB8AC3E}">
        <p14:creationId xmlns:p14="http://schemas.microsoft.com/office/powerpoint/2010/main" val="782398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0D77B7E-542A-4449-901B-F1C58494CE68}" type="slidenum">
              <a:rPr lang="en-US"/>
              <a:pPr/>
              <a:t>‹#›</a:t>
            </a:fld>
            <a:endParaRPr lang="en-US"/>
          </a:p>
        </p:txBody>
      </p:sp>
    </p:spTree>
    <p:extLst>
      <p:ext uri="{BB962C8B-B14F-4D97-AF65-F5344CB8AC3E}">
        <p14:creationId xmlns:p14="http://schemas.microsoft.com/office/powerpoint/2010/main" val="3576900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A93C089-3762-CD4B-BB77-DA4CB4FB45DF}" type="slidenum">
              <a:rPr lang="en-US"/>
              <a:pPr/>
              <a:t>‹#›</a:t>
            </a:fld>
            <a:endParaRPr lang="en-US"/>
          </a:p>
        </p:txBody>
      </p:sp>
    </p:spTree>
    <p:extLst>
      <p:ext uri="{BB962C8B-B14F-4D97-AF65-F5344CB8AC3E}">
        <p14:creationId xmlns:p14="http://schemas.microsoft.com/office/powerpoint/2010/main" val="3138513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63500" dist="38099" dir="2700000" algn="ctr" rotWithShape="0">
              <a:schemeClr val="bg2">
                <a:alpha val="74998"/>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63500" dist="38099" dir="2700000" algn="ctr" rotWithShape="0">
              <a:schemeClr val="bg2">
                <a:alpha val="74998"/>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400"/>
            </a:lvl1pPr>
          </a:lstStyle>
          <a:p>
            <a:fld id="{F3FCEC57-05EC-3746-9864-72190FFC8EF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1" fontAlgn="base" hangingPunct="1">
        <a:spcBef>
          <a:spcPct val="0"/>
        </a:spcBef>
        <a:spcAft>
          <a:spcPct val="0"/>
        </a:spcAft>
        <a:defRPr sz="4400" b="1">
          <a:solidFill>
            <a:srgbClr val="FFFF99"/>
          </a:solidFill>
          <a:latin typeface="+mj-lt"/>
          <a:ea typeface="+mj-ea"/>
          <a:cs typeface="+mj-cs"/>
        </a:defRPr>
      </a:lvl1pPr>
      <a:lvl2pPr algn="ctr" rtl="0" eaLnBrk="1" fontAlgn="base" hangingPunct="1">
        <a:spcBef>
          <a:spcPct val="0"/>
        </a:spcBef>
        <a:spcAft>
          <a:spcPct val="0"/>
        </a:spcAft>
        <a:defRPr sz="4400" b="1">
          <a:solidFill>
            <a:srgbClr val="FFFF99"/>
          </a:solidFill>
          <a:latin typeface="Arial" charset="0"/>
          <a:ea typeface="ＭＳ Ｐゴシック" charset="0"/>
        </a:defRPr>
      </a:lvl2pPr>
      <a:lvl3pPr algn="ctr" rtl="0" eaLnBrk="1" fontAlgn="base" hangingPunct="1">
        <a:spcBef>
          <a:spcPct val="0"/>
        </a:spcBef>
        <a:spcAft>
          <a:spcPct val="0"/>
        </a:spcAft>
        <a:defRPr sz="4400" b="1">
          <a:solidFill>
            <a:srgbClr val="FFFF99"/>
          </a:solidFill>
          <a:latin typeface="Arial" charset="0"/>
          <a:ea typeface="ＭＳ Ｐゴシック" charset="0"/>
        </a:defRPr>
      </a:lvl3pPr>
      <a:lvl4pPr algn="ctr" rtl="0" eaLnBrk="1" fontAlgn="base" hangingPunct="1">
        <a:spcBef>
          <a:spcPct val="0"/>
        </a:spcBef>
        <a:spcAft>
          <a:spcPct val="0"/>
        </a:spcAft>
        <a:defRPr sz="4400" b="1">
          <a:solidFill>
            <a:srgbClr val="FFFF99"/>
          </a:solidFill>
          <a:latin typeface="Arial" charset="0"/>
          <a:ea typeface="ＭＳ Ｐゴシック" charset="0"/>
        </a:defRPr>
      </a:lvl4pPr>
      <a:lvl5pPr algn="ctr" rtl="0" eaLnBrk="1" fontAlgn="base" hangingPunct="1">
        <a:spcBef>
          <a:spcPct val="0"/>
        </a:spcBef>
        <a:spcAft>
          <a:spcPct val="0"/>
        </a:spcAft>
        <a:defRPr sz="4400" b="1">
          <a:solidFill>
            <a:srgbClr val="FFFF99"/>
          </a:solidFill>
          <a:latin typeface="Arial" charset="0"/>
          <a:ea typeface="ＭＳ Ｐゴシック" charset="0"/>
        </a:defRPr>
      </a:lvl5pPr>
      <a:lvl6pPr marL="457200" algn="ctr" rtl="0" eaLnBrk="1" fontAlgn="base" hangingPunct="1">
        <a:spcBef>
          <a:spcPct val="0"/>
        </a:spcBef>
        <a:spcAft>
          <a:spcPct val="0"/>
        </a:spcAft>
        <a:defRPr sz="4400" b="1">
          <a:solidFill>
            <a:srgbClr val="FFFF99"/>
          </a:solidFill>
          <a:latin typeface="Arial" charset="0"/>
          <a:ea typeface="ＭＳ Ｐゴシック" charset="0"/>
        </a:defRPr>
      </a:lvl6pPr>
      <a:lvl7pPr marL="914400" algn="ctr" rtl="0" eaLnBrk="1" fontAlgn="base" hangingPunct="1">
        <a:spcBef>
          <a:spcPct val="0"/>
        </a:spcBef>
        <a:spcAft>
          <a:spcPct val="0"/>
        </a:spcAft>
        <a:defRPr sz="4400" b="1">
          <a:solidFill>
            <a:srgbClr val="FFFF99"/>
          </a:solidFill>
          <a:latin typeface="Arial" charset="0"/>
          <a:ea typeface="ＭＳ Ｐゴシック" charset="0"/>
        </a:defRPr>
      </a:lvl7pPr>
      <a:lvl8pPr marL="1371600" algn="ctr" rtl="0" eaLnBrk="1" fontAlgn="base" hangingPunct="1">
        <a:spcBef>
          <a:spcPct val="0"/>
        </a:spcBef>
        <a:spcAft>
          <a:spcPct val="0"/>
        </a:spcAft>
        <a:defRPr sz="4400" b="1">
          <a:solidFill>
            <a:srgbClr val="FFFF99"/>
          </a:solidFill>
          <a:latin typeface="Arial" charset="0"/>
          <a:ea typeface="ＭＳ Ｐゴシック" charset="0"/>
        </a:defRPr>
      </a:lvl8pPr>
      <a:lvl9pPr marL="1828800" algn="ctr" rtl="0" eaLnBrk="1" fontAlgn="base" hangingPunct="1">
        <a:spcBef>
          <a:spcPct val="0"/>
        </a:spcBef>
        <a:spcAft>
          <a:spcPct val="0"/>
        </a:spcAft>
        <a:defRPr sz="4400" b="1">
          <a:solidFill>
            <a:srgbClr val="FFFF99"/>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3200" b="1">
          <a:solidFill>
            <a:srgbClr val="FFFF99"/>
          </a:solidFill>
          <a:latin typeface="+mn-lt"/>
          <a:ea typeface="+mn-ea"/>
          <a:cs typeface="+mn-cs"/>
        </a:defRPr>
      </a:lvl1pPr>
      <a:lvl2pPr marL="742950" indent="-285750" algn="l" rtl="0" eaLnBrk="1" fontAlgn="base" hangingPunct="1">
        <a:spcBef>
          <a:spcPct val="20000"/>
        </a:spcBef>
        <a:spcAft>
          <a:spcPct val="0"/>
        </a:spcAft>
        <a:buChar char="–"/>
        <a:defRPr sz="2800" b="1">
          <a:solidFill>
            <a:srgbClr val="FFFF99"/>
          </a:solidFill>
          <a:latin typeface="+mn-lt"/>
          <a:ea typeface="+mn-ea"/>
        </a:defRPr>
      </a:lvl2pPr>
      <a:lvl3pPr marL="1143000" indent="-228600" algn="l" rtl="0" eaLnBrk="1" fontAlgn="base" hangingPunct="1">
        <a:spcBef>
          <a:spcPct val="20000"/>
        </a:spcBef>
        <a:spcAft>
          <a:spcPct val="0"/>
        </a:spcAft>
        <a:buChar char="•"/>
        <a:defRPr sz="2400" b="1">
          <a:solidFill>
            <a:srgbClr val="FFFF99"/>
          </a:solidFill>
          <a:latin typeface="+mn-lt"/>
          <a:ea typeface="+mn-ea"/>
        </a:defRPr>
      </a:lvl3pPr>
      <a:lvl4pPr marL="1600200" indent="-228600" algn="l" rtl="0" eaLnBrk="1" fontAlgn="base" hangingPunct="1">
        <a:spcBef>
          <a:spcPct val="20000"/>
        </a:spcBef>
        <a:spcAft>
          <a:spcPct val="0"/>
        </a:spcAft>
        <a:buChar char="–"/>
        <a:defRPr sz="2000" b="1">
          <a:solidFill>
            <a:srgbClr val="FFFF99"/>
          </a:solidFill>
          <a:latin typeface="+mn-lt"/>
          <a:ea typeface="+mn-ea"/>
        </a:defRPr>
      </a:lvl4pPr>
      <a:lvl5pPr marL="2057400" indent="-228600" algn="l" rtl="0" eaLnBrk="1" fontAlgn="base" hangingPunct="1">
        <a:spcBef>
          <a:spcPct val="20000"/>
        </a:spcBef>
        <a:spcAft>
          <a:spcPct val="0"/>
        </a:spcAft>
        <a:buChar char="»"/>
        <a:defRPr sz="2000" b="1">
          <a:solidFill>
            <a:srgbClr val="FFFF99"/>
          </a:solidFill>
          <a:latin typeface="+mn-lt"/>
          <a:ea typeface="+mn-ea"/>
        </a:defRPr>
      </a:lvl5pPr>
      <a:lvl6pPr marL="2514600" indent="-228600" algn="l" rtl="0" eaLnBrk="1" fontAlgn="base" hangingPunct="1">
        <a:spcBef>
          <a:spcPct val="20000"/>
        </a:spcBef>
        <a:spcAft>
          <a:spcPct val="0"/>
        </a:spcAft>
        <a:buChar char="»"/>
        <a:defRPr sz="2000" b="1">
          <a:solidFill>
            <a:srgbClr val="FFFF99"/>
          </a:solidFill>
          <a:latin typeface="+mn-lt"/>
          <a:ea typeface="+mn-ea"/>
        </a:defRPr>
      </a:lvl6pPr>
      <a:lvl7pPr marL="2971800" indent="-228600" algn="l" rtl="0" eaLnBrk="1" fontAlgn="base" hangingPunct="1">
        <a:spcBef>
          <a:spcPct val="20000"/>
        </a:spcBef>
        <a:spcAft>
          <a:spcPct val="0"/>
        </a:spcAft>
        <a:buChar char="»"/>
        <a:defRPr sz="2000" b="1">
          <a:solidFill>
            <a:srgbClr val="FFFF99"/>
          </a:solidFill>
          <a:latin typeface="+mn-lt"/>
          <a:ea typeface="+mn-ea"/>
        </a:defRPr>
      </a:lvl7pPr>
      <a:lvl8pPr marL="3429000" indent="-228600" algn="l" rtl="0" eaLnBrk="1" fontAlgn="base" hangingPunct="1">
        <a:spcBef>
          <a:spcPct val="20000"/>
        </a:spcBef>
        <a:spcAft>
          <a:spcPct val="0"/>
        </a:spcAft>
        <a:buChar char="»"/>
        <a:defRPr sz="2000" b="1">
          <a:solidFill>
            <a:srgbClr val="FFFF99"/>
          </a:solidFill>
          <a:latin typeface="+mn-lt"/>
          <a:ea typeface="+mn-ea"/>
        </a:defRPr>
      </a:lvl8pPr>
      <a:lvl9pPr marL="3886200" indent="-228600" algn="l" rtl="0" eaLnBrk="1" fontAlgn="base" hangingPunct="1">
        <a:spcBef>
          <a:spcPct val="20000"/>
        </a:spcBef>
        <a:spcAft>
          <a:spcPct val="0"/>
        </a:spcAft>
        <a:buChar char="»"/>
        <a:defRPr sz="2000" b="1">
          <a:solidFill>
            <a:srgbClr val="FFFF99"/>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dirty="0" smtClean="0">
                <a:effectLst>
                  <a:outerShdw dist="12700" dir="2700000" algn="tl" rotWithShape="0">
                    <a:srgbClr val="000000"/>
                  </a:outerShdw>
                </a:effectLst>
              </a:rPr>
              <a:t>Proposed SORB Regulations</a:t>
            </a:r>
            <a:endParaRPr lang="en-US" dirty="0">
              <a:effectLst>
                <a:outerShdw dist="12700" dir="2700000" algn="tl" rotWithShape="0">
                  <a:srgbClr val="000000"/>
                </a:outerShdw>
              </a:effectLst>
            </a:endParaRPr>
          </a:p>
        </p:txBody>
      </p:sp>
      <p:sp>
        <p:nvSpPr>
          <p:cNvPr id="4099" name="Rectangle 3"/>
          <p:cNvSpPr>
            <a:spLocks noGrp="1" noChangeArrowheads="1"/>
          </p:cNvSpPr>
          <p:nvPr>
            <p:ph type="subTitle" idx="1"/>
          </p:nvPr>
        </p:nvSpPr>
        <p:spPr>
          <a:xfrm>
            <a:off x="1371600" y="2438400"/>
            <a:ext cx="6400800" cy="1752600"/>
          </a:xfrm>
        </p:spPr>
        <p:txBody>
          <a:bodyPr/>
          <a:lstStyle/>
          <a:p>
            <a:r>
              <a:rPr lang="en-US" dirty="0" smtClean="0"/>
              <a:t>Risk Factors Critique</a:t>
            </a:r>
            <a:endParaRPr lang="en-US" dirty="0"/>
          </a:p>
        </p:txBody>
      </p:sp>
      <p:sp>
        <p:nvSpPr>
          <p:cNvPr id="2" name="TextBox 1"/>
          <p:cNvSpPr txBox="1"/>
          <p:nvPr/>
        </p:nvSpPr>
        <p:spPr>
          <a:xfrm>
            <a:off x="6766253" y="6324600"/>
            <a:ext cx="2377747" cy="338554"/>
          </a:xfrm>
          <a:prstGeom prst="rect">
            <a:avLst/>
          </a:prstGeom>
          <a:noFill/>
        </p:spPr>
        <p:txBody>
          <a:bodyPr wrap="none" rtlCol="0">
            <a:spAutoFit/>
          </a:bodyPr>
          <a:lstStyle/>
          <a:p>
            <a:r>
              <a:rPr lang="en-US" sz="1600" i="1" dirty="0" smtClean="0">
                <a:solidFill>
                  <a:srgbClr val="FFFF99"/>
                </a:solidFill>
                <a:latin typeface="Arial"/>
                <a:cs typeface="Arial"/>
              </a:rPr>
              <a:t>Raymond Knight, Ph.D.</a:t>
            </a:r>
            <a:endParaRPr lang="en-US" sz="1600" i="1" dirty="0">
              <a:solidFill>
                <a:srgbClr val="FFFF99"/>
              </a:solidFill>
              <a:latin typeface="Arial"/>
              <a:cs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Factor </a:t>
            </a:r>
            <a:r>
              <a:rPr lang="en-US" dirty="0" err="1" smtClean="0"/>
              <a:t>Covariation</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pPr marL="0" lvl="0" indent="0">
              <a:buNone/>
            </a:pPr>
            <a:r>
              <a:rPr lang="en-US" sz="2400" dirty="0"/>
              <a:t>N</a:t>
            </a:r>
            <a:r>
              <a:rPr lang="en-US" sz="2400" dirty="0" smtClean="0"/>
              <a:t>o </a:t>
            </a:r>
            <a:r>
              <a:rPr lang="en-US" sz="2400" dirty="0"/>
              <a:t>indication of factor </a:t>
            </a:r>
            <a:r>
              <a:rPr lang="en-US" sz="2400" dirty="0" err="1"/>
              <a:t>covariation</a:t>
            </a:r>
            <a:r>
              <a:rPr lang="en-US" sz="2400" dirty="0"/>
              <a:t> is provided and simple constructs like frequency of offending permeate multiple factors.</a:t>
            </a:r>
          </a:p>
        </p:txBody>
      </p:sp>
    </p:spTree>
    <p:extLst>
      <p:ext uri="{BB962C8B-B14F-4D97-AF65-F5344CB8AC3E}">
        <p14:creationId xmlns:p14="http://schemas.microsoft.com/office/powerpoint/2010/main" val="2971545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Factor Proliferation</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pPr marL="0" lvl="0" indent="0">
              <a:buNone/>
            </a:pPr>
            <a:r>
              <a:rPr lang="en-US" sz="2400" dirty="0"/>
              <a:t>The proliferation of factors from 24 to 40 from the prior to the proposed factors increases the problem that different judges will focus on different factors in making their judgments, thereby increasing problems of reliability.</a:t>
            </a:r>
          </a:p>
        </p:txBody>
      </p:sp>
    </p:spTree>
    <p:extLst>
      <p:ext uri="{BB962C8B-B14F-4D97-AF65-F5344CB8AC3E}">
        <p14:creationId xmlns:p14="http://schemas.microsoft.com/office/powerpoint/2010/main" val="26788072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3400" y="2438400"/>
            <a:ext cx="7772400" cy="1143000"/>
          </a:xfrm>
        </p:spPr>
        <p:txBody>
          <a:bodyPr/>
          <a:lstStyle/>
          <a:p>
            <a:r>
              <a:rPr lang="en-US" dirty="0" smtClean="0">
                <a:effectLst>
                  <a:outerShdw dist="12700" dir="2700000" algn="tl" rotWithShape="0">
                    <a:srgbClr val="000000"/>
                  </a:outerShdw>
                </a:effectLst>
              </a:rPr>
              <a:t>Conclusion</a:t>
            </a:r>
            <a:endParaRPr lang="en-US" dirty="0">
              <a:effectLst>
                <a:outerShdw dist="12700" dir="2700000" algn="tl" rotWithShape="0">
                  <a:srgbClr val="000000"/>
                </a:outerShdw>
              </a:effectLst>
            </a:endParaRPr>
          </a:p>
        </p:txBody>
      </p:sp>
    </p:spTree>
  </p:cSld>
  <p:clrMapOvr>
    <a:masterClrMapping/>
  </p:clrMapOvr>
  <mc:AlternateContent xmlns:mc="http://schemas.openxmlformats.org/markup-compatibility/2006" xmlns:p14="http://schemas.microsoft.com/office/powerpoint/2010/main">
    <mc:Choice Requires="p14">
      <p:transition spd="slow" p14:dur="2000" advClick="0" advTm="1000"/>
    </mc:Choice>
    <mc:Fallback xmlns="">
      <p:transition xmlns:p14="http://schemas.microsoft.com/office/powerpoint/2010/main" spd="slow" advClick="0" advTm="100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500" fill="hold"/>
                                        <p:tgtEl>
                                          <p:spTgt spid="7170"/>
                                        </p:tgtEl>
                                        <p:attrNameLst>
                                          <p:attrName>ppt_w</p:attrName>
                                        </p:attrNameLst>
                                      </p:cBhvr>
                                      <p:tavLst>
                                        <p:tav tm="0">
                                          <p:val>
                                            <p:fltVal val="0"/>
                                          </p:val>
                                        </p:tav>
                                        <p:tav tm="100000">
                                          <p:val>
                                            <p:strVal val="#ppt_w"/>
                                          </p:val>
                                        </p:tav>
                                      </p:tavLst>
                                    </p:anim>
                                    <p:anim calcmode="lin" valueType="num">
                                      <p:cBhvr>
                                        <p:cTn id="8" dur="500" fill="hold"/>
                                        <p:tgtEl>
                                          <p:spTgt spid="7170"/>
                                        </p:tgtEl>
                                        <p:attrNameLst>
                                          <p:attrName>ppt_h</p:attrName>
                                        </p:attrNameLst>
                                      </p:cBhvr>
                                      <p:tavLst>
                                        <p:tav tm="0">
                                          <p:val>
                                            <p:fltVal val="0"/>
                                          </p:val>
                                        </p:tav>
                                        <p:tav tm="100000">
                                          <p:val>
                                            <p:strVal val="#ppt_h"/>
                                          </p:val>
                                        </p:tav>
                                      </p:tavLst>
                                    </p:anim>
                                    <p:animEffect transition="in" filter="fade">
                                      <p:cBhvr>
                                        <p:cTn id="9" dur="5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762000" y="838200"/>
            <a:ext cx="7772400" cy="4114800"/>
          </a:xfrm>
        </p:spPr>
        <p:txBody>
          <a:bodyPr/>
          <a:lstStyle/>
          <a:p>
            <a:pPr marL="0" lvl="0" indent="0" algn="ctr">
              <a:buNone/>
            </a:pPr>
            <a:r>
              <a:rPr lang="en-US" sz="2800" dirty="0" smtClean="0"/>
              <a:t>It is hard to justify that the proposed criteria could provide a </a:t>
            </a:r>
          </a:p>
          <a:p>
            <a:pPr marL="0" lvl="0" indent="0" algn="ctr">
              <a:buNone/>
            </a:pPr>
            <a:r>
              <a:rPr lang="en-US" sz="2800" dirty="0" smtClean="0"/>
              <a:t>“</a:t>
            </a:r>
            <a:r>
              <a:rPr lang="en-US" sz="2800" dirty="0" smtClean="0">
                <a:effectLst>
                  <a:outerShdw dist="12700" dir="2700000" algn="tl" rotWithShape="0">
                    <a:srgbClr val="000000"/>
                  </a:outerShdw>
                </a:effectLst>
              </a:rPr>
              <a:t>preponderance of evidence</a:t>
            </a:r>
            <a:r>
              <a:rPr lang="en-US" sz="2800" dirty="0" smtClean="0"/>
              <a:t>” judgment; </a:t>
            </a:r>
            <a:r>
              <a:rPr lang="en-US" sz="2800" b="0" i="1" dirty="0" smtClean="0"/>
              <a:t>much less</a:t>
            </a:r>
            <a:r>
              <a:rPr lang="en-US" sz="2800" i="1" dirty="0" smtClean="0"/>
              <a:t> </a:t>
            </a:r>
          </a:p>
          <a:p>
            <a:pPr marL="0" lvl="0" indent="0" algn="ctr">
              <a:buNone/>
            </a:pPr>
            <a:r>
              <a:rPr lang="en-US" sz="2800" dirty="0" smtClean="0"/>
              <a:t>“</a:t>
            </a:r>
            <a:r>
              <a:rPr lang="en-US" sz="2800" dirty="0" smtClean="0">
                <a:effectLst>
                  <a:outerShdw dist="12700" dir="2700000" algn="tl" rotWithShape="0">
                    <a:srgbClr val="000000"/>
                  </a:outerShdw>
                </a:effectLst>
              </a:rPr>
              <a:t>clear and convincing evidence</a:t>
            </a:r>
            <a:r>
              <a:rPr lang="en-US" sz="2800" dirty="0" smtClean="0"/>
              <a:t>” </a:t>
            </a:r>
          </a:p>
          <a:p>
            <a:pPr marL="0" lvl="0" indent="0" algn="ctr">
              <a:buNone/>
            </a:pPr>
            <a:r>
              <a:rPr lang="en-US" sz="2800" dirty="0" smtClean="0"/>
              <a:t>of high recidivism risk.</a:t>
            </a:r>
            <a:endParaRPr lang="en-US" sz="2800" dirty="0"/>
          </a:p>
        </p:txBody>
      </p:sp>
    </p:spTree>
    <p:extLst>
      <p:ext uri="{BB962C8B-B14F-4D97-AF65-F5344CB8AC3E}">
        <p14:creationId xmlns:p14="http://schemas.microsoft.com/office/powerpoint/2010/main" val="1003693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animEffect transition="in" filter="wipe(up)">
                                      <p:cBhvr>
                                        <p:cTn id="11" dur="500"/>
                                        <p:tgtEl>
                                          <p:spTgt spid="5123">
                                            <p:txEl>
                                              <p:pRg st="1" end="1"/>
                                            </p:txEl>
                                          </p:spTgt>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animEffect transition="in" filter="wipe(up)">
                                      <p:cBhvr>
                                        <p:cTn id="15" dur="500"/>
                                        <p:tgtEl>
                                          <p:spTgt spid="5123">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animEffect transition="in" filter="wipe(up)">
                                      <p:cBhvr>
                                        <p:cTn id="19" dur="500"/>
                                        <p:tgtEl>
                                          <p:spTgt spid="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Reliability &amp; Validity</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r>
              <a:rPr lang="en-US" sz="2400" dirty="0" smtClean="0"/>
              <a:t>No evidence for the reliability or the predictive validity of the proposed </a:t>
            </a:r>
            <a:r>
              <a:rPr lang="en-US" sz="2400" dirty="0" err="1" smtClean="0"/>
              <a:t>operationalizations</a:t>
            </a:r>
            <a:r>
              <a:rPr lang="en-US" sz="2400" dirty="0" smtClean="0"/>
              <a:t> of the purported risk factors or the overall risk judgment is provided.</a:t>
            </a:r>
          </a:p>
          <a:p>
            <a:r>
              <a:rPr lang="en-US" sz="2400" dirty="0"/>
              <a:t>There is no </a:t>
            </a:r>
            <a:r>
              <a:rPr lang="en-US" sz="2400" dirty="0" smtClean="0"/>
              <a:t>empirical guarantee </a:t>
            </a:r>
            <a:r>
              <a:rPr lang="en-US" sz="2400" dirty="0"/>
              <a:t>that the proposed factor definitions </a:t>
            </a:r>
            <a:r>
              <a:rPr lang="en-US" sz="2400" dirty="0" smtClean="0"/>
              <a:t>actually capture the predictive </a:t>
            </a:r>
            <a:r>
              <a:rPr lang="en-US" sz="2400" dirty="0"/>
              <a:t>variance for the domain measured.</a:t>
            </a:r>
          </a:p>
          <a:p>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wipe(up)">
                                      <p:cBhvr>
                                        <p:cTn id="12" dur="500"/>
                                        <p:tgtEl>
                                          <p:spTgt spid="51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Qualitative vs. Quantitative</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pPr marL="0" lvl="0" indent="0">
              <a:buNone/>
            </a:pPr>
            <a:r>
              <a:rPr lang="en-US" sz="2400" dirty="0" smtClean="0"/>
              <a:t>The revised instrument </a:t>
            </a:r>
            <a:r>
              <a:rPr lang="en-US" sz="2400" dirty="0"/>
              <a:t>remains a </a:t>
            </a:r>
            <a:r>
              <a:rPr lang="en-US" sz="2400" i="1" dirty="0">
                <a:effectLst>
                  <a:outerShdw dist="12700" dir="2700000" algn="tl" rotWithShape="0">
                    <a:srgbClr val="000000"/>
                  </a:outerShdw>
                </a:effectLst>
              </a:rPr>
              <a:t>qualitatively</a:t>
            </a:r>
            <a:r>
              <a:rPr lang="en-US" sz="2400" dirty="0">
                <a:effectLst>
                  <a:outerShdw dist="12700" dir="2700000" algn="tl" rotWithShape="0">
                    <a:srgbClr val="000000"/>
                  </a:outerShdw>
                </a:effectLst>
              </a:rPr>
              <a:t> </a:t>
            </a:r>
            <a:r>
              <a:rPr lang="en-US" sz="2400" dirty="0"/>
              <a:t>judged assortment of vaguely defined purported risk factors.  There is substantial evidence that even the best of such “Structured Clinical  Guidelines” is inferior in predictive validity to </a:t>
            </a:r>
            <a:r>
              <a:rPr lang="en-US" sz="2400" i="1" dirty="0" smtClean="0">
                <a:effectLst>
                  <a:outerShdw dist="12700" dir="2700000" algn="tl" rotWithShape="0">
                    <a:srgbClr val="000000"/>
                  </a:outerShdw>
                </a:effectLst>
              </a:rPr>
              <a:t>quantitative </a:t>
            </a:r>
            <a:r>
              <a:rPr lang="en-US" sz="2400" dirty="0" smtClean="0"/>
              <a:t>“</a:t>
            </a:r>
            <a:r>
              <a:rPr lang="en-US" sz="2400" dirty="0"/>
              <a:t>Mechanical or Empirical </a:t>
            </a:r>
            <a:r>
              <a:rPr lang="en-US" sz="2400" dirty="0" err="1" smtClean="0"/>
              <a:t>Actuarials</a:t>
            </a:r>
            <a:r>
              <a:rPr lang="en-US" sz="2400" dirty="0" smtClean="0"/>
              <a:t>.” </a:t>
            </a:r>
            <a:endParaRPr lang="en-US" sz="2400" dirty="0"/>
          </a:p>
        </p:txBody>
      </p:sp>
      <p:sp>
        <p:nvSpPr>
          <p:cNvPr id="2" name="TextBox 1"/>
          <p:cNvSpPr txBox="1"/>
          <p:nvPr/>
        </p:nvSpPr>
        <p:spPr>
          <a:xfrm>
            <a:off x="4849018" y="6248400"/>
            <a:ext cx="3837782" cy="338554"/>
          </a:xfrm>
          <a:prstGeom prst="rect">
            <a:avLst/>
          </a:prstGeom>
          <a:noFill/>
        </p:spPr>
        <p:txBody>
          <a:bodyPr wrap="none" rtlCol="0">
            <a:spAutoFit/>
          </a:bodyPr>
          <a:lstStyle/>
          <a:p>
            <a:r>
              <a:rPr lang="en-US" sz="1600" i="1" dirty="0">
                <a:solidFill>
                  <a:srgbClr val="FFFF99"/>
                </a:solidFill>
                <a:latin typeface="Arial"/>
                <a:cs typeface="Arial"/>
              </a:rPr>
              <a:t>(e.g., Hanson &amp; Morton-</a:t>
            </a:r>
            <a:r>
              <a:rPr lang="en-US" sz="1600" i="1" dirty="0" err="1">
                <a:solidFill>
                  <a:srgbClr val="FFFF99"/>
                </a:solidFill>
                <a:latin typeface="Arial"/>
                <a:cs typeface="Arial"/>
              </a:rPr>
              <a:t>Bourgon</a:t>
            </a:r>
            <a:r>
              <a:rPr lang="en-US" sz="1600" i="1" dirty="0">
                <a:solidFill>
                  <a:srgbClr val="FFFF99"/>
                </a:solidFill>
                <a:latin typeface="Arial"/>
                <a:cs typeface="Arial"/>
              </a:rPr>
              <a:t>, 2009)</a:t>
            </a:r>
          </a:p>
        </p:txBody>
      </p:sp>
    </p:spTree>
    <p:extLst>
      <p:ext uri="{BB962C8B-B14F-4D97-AF65-F5344CB8AC3E}">
        <p14:creationId xmlns:p14="http://schemas.microsoft.com/office/powerpoint/2010/main" val="425654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Strategies for Improvement</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pPr marL="0" lvl="0" indent="0">
              <a:buNone/>
            </a:pPr>
            <a:r>
              <a:rPr lang="en-US" sz="2400" dirty="0"/>
              <a:t>The refusal to quantify the individual factors precludes any investigation of the reliability of the factors or their individual contribution to predicting recidivism.  Empirical strategies for improving the instrument have been rejected.</a:t>
            </a:r>
          </a:p>
        </p:txBody>
      </p:sp>
    </p:spTree>
    <p:extLst>
      <p:ext uri="{BB962C8B-B14F-4D97-AF65-F5344CB8AC3E}">
        <p14:creationId xmlns:p14="http://schemas.microsoft.com/office/powerpoint/2010/main" val="3849706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Problematic Risk Factors</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pPr marL="0" lvl="0" indent="0">
              <a:buNone/>
            </a:pPr>
            <a:r>
              <a:rPr lang="en-US" sz="2400" dirty="0"/>
              <a:t>The “Factors” continue to include numerous domains that either have no or extremely weak and inconsistent empirical support as recidivism </a:t>
            </a:r>
            <a:r>
              <a:rPr lang="en-US" sz="2400" dirty="0" smtClean="0"/>
              <a:t>predictors, for instance—</a:t>
            </a:r>
          </a:p>
          <a:p>
            <a:pPr marL="0" lvl="0" indent="0">
              <a:buNone/>
            </a:pPr>
            <a:endParaRPr lang="en-US" sz="2400" dirty="0" smtClean="0"/>
          </a:p>
          <a:p>
            <a:pPr lvl="1"/>
            <a:r>
              <a:rPr lang="en-US" sz="2000" dirty="0" smtClean="0"/>
              <a:t>#</a:t>
            </a:r>
            <a:r>
              <a:rPr lang="en-US" sz="2000" dirty="0"/>
              <a:t>5 Committed; </a:t>
            </a:r>
            <a:endParaRPr lang="en-US" sz="2000" dirty="0" smtClean="0"/>
          </a:p>
          <a:p>
            <a:pPr lvl="1"/>
            <a:r>
              <a:rPr lang="en-US" sz="2000" dirty="0" smtClean="0"/>
              <a:t>#</a:t>
            </a:r>
            <a:r>
              <a:rPr lang="en-US" sz="2000" dirty="0"/>
              <a:t>6 Maximum Term of Incarceration; </a:t>
            </a:r>
            <a:endParaRPr lang="en-US" sz="2000" dirty="0" smtClean="0"/>
          </a:p>
          <a:p>
            <a:pPr lvl="1"/>
            <a:r>
              <a:rPr lang="en-US" sz="2000" dirty="0" smtClean="0"/>
              <a:t>#</a:t>
            </a:r>
            <a:r>
              <a:rPr lang="en-US" sz="2000" dirty="0"/>
              <a:t>11 Victim impact; </a:t>
            </a:r>
            <a:endParaRPr lang="en-US" sz="2000" dirty="0" smtClean="0"/>
          </a:p>
          <a:p>
            <a:pPr lvl="1"/>
            <a:r>
              <a:rPr lang="en-US" sz="2000" dirty="0" smtClean="0"/>
              <a:t>#</a:t>
            </a:r>
            <a:r>
              <a:rPr lang="en-US" sz="2000" dirty="0"/>
              <a:t>16 Recent </a:t>
            </a:r>
            <a:r>
              <a:rPr lang="en-US" sz="2000" dirty="0" smtClean="0"/>
              <a:t>Treats.</a:t>
            </a:r>
            <a:endParaRPr lang="en-US" sz="2000" dirty="0"/>
          </a:p>
        </p:txBody>
      </p:sp>
    </p:spTree>
    <p:extLst>
      <p:ext uri="{BB962C8B-B14F-4D97-AF65-F5344CB8AC3E}">
        <p14:creationId xmlns:p14="http://schemas.microsoft.com/office/powerpoint/2010/main" val="2327111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123">
                                            <p:txEl>
                                              <p:pRg st="2" end="2"/>
                                            </p:txEl>
                                          </p:spTgt>
                                        </p:tgtEl>
                                        <p:attrNameLst>
                                          <p:attrName>style.visibility</p:attrName>
                                        </p:attrNameLst>
                                      </p:cBhvr>
                                      <p:to>
                                        <p:strVal val="visible"/>
                                      </p:to>
                                    </p:set>
                                    <p:animEffect transition="in" filter="wipe(up)">
                                      <p:cBhvr>
                                        <p:cTn id="12" dur="500"/>
                                        <p:tgtEl>
                                          <p:spTgt spid="5123">
                                            <p:txEl>
                                              <p:pRg st="2" end="2"/>
                                            </p:txEl>
                                          </p:spTgt>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5123">
                                            <p:txEl>
                                              <p:pRg st="3" end="3"/>
                                            </p:txEl>
                                          </p:spTgt>
                                        </p:tgtEl>
                                        <p:attrNameLst>
                                          <p:attrName>style.visibility</p:attrName>
                                        </p:attrNameLst>
                                      </p:cBhvr>
                                      <p:to>
                                        <p:strVal val="visible"/>
                                      </p:to>
                                    </p:set>
                                    <p:animEffect transition="in" filter="wipe(up)">
                                      <p:cBhvr>
                                        <p:cTn id="16" dur="500"/>
                                        <p:tgtEl>
                                          <p:spTgt spid="5123">
                                            <p:txEl>
                                              <p:pRg st="3" end="3"/>
                                            </p:txEl>
                                          </p:spTgt>
                                        </p:tgtEl>
                                      </p:cBhvr>
                                    </p:animEffect>
                                  </p:childTnLst>
                                </p:cTn>
                              </p:par>
                            </p:childTnLst>
                          </p:cTn>
                        </p:par>
                        <p:par>
                          <p:cTn id="17" fill="hold">
                            <p:stCondLst>
                              <p:cond delay="1000"/>
                            </p:stCondLst>
                            <p:childTnLst>
                              <p:par>
                                <p:cTn id="18" presetID="22" presetClass="entr" presetSubtype="1" fill="hold" grpId="0" nodeType="afterEffect">
                                  <p:stCondLst>
                                    <p:cond delay="0"/>
                                  </p:stCondLst>
                                  <p:childTnLst>
                                    <p:set>
                                      <p:cBhvr>
                                        <p:cTn id="19" dur="1" fill="hold">
                                          <p:stCondLst>
                                            <p:cond delay="0"/>
                                          </p:stCondLst>
                                        </p:cTn>
                                        <p:tgtEl>
                                          <p:spTgt spid="5123">
                                            <p:txEl>
                                              <p:pRg st="4" end="4"/>
                                            </p:txEl>
                                          </p:spTgt>
                                        </p:tgtEl>
                                        <p:attrNameLst>
                                          <p:attrName>style.visibility</p:attrName>
                                        </p:attrNameLst>
                                      </p:cBhvr>
                                      <p:to>
                                        <p:strVal val="visible"/>
                                      </p:to>
                                    </p:set>
                                    <p:animEffect transition="in" filter="wipe(up)">
                                      <p:cBhvr>
                                        <p:cTn id="20" dur="500"/>
                                        <p:tgtEl>
                                          <p:spTgt spid="5123">
                                            <p:txEl>
                                              <p:pRg st="4" end="4"/>
                                            </p:txEl>
                                          </p:spTgt>
                                        </p:tgtEl>
                                      </p:cBhvr>
                                    </p:animEffect>
                                  </p:childTnLst>
                                </p:cTn>
                              </p:par>
                            </p:childTnLst>
                          </p:cTn>
                        </p:par>
                        <p:par>
                          <p:cTn id="21" fill="hold">
                            <p:stCondLst>
                              <p:cond delay="1500"/>
                            </p:stCondLst>
                            <p:childTnLst>
                              <p:par>
                                <p:cTn id="22" presetID="22" presetClass="entr" presetSubtype="1" fill="hold" grpId="0" nodeType="afterEffect">
                                  <p:stCondLst>
                                    <p:cond delay="0"/>
                                  </p:stCondLst>
                                  <p:childTnLst>
                                    <p:set>
                                      <p:cBhvr>
                                        <p:cTn id="23" dur="1" fill="hold">
                                          <p:stCondLst>
                                            <p:cond delay="0"/>
                                          </p:stCondLst>
                                        </p:cTn>
                                        <p:tgtEl>
                                          <p:spTgt spid="5123">
                                            <p:txEl>
                                              <p:pRg st="5" end="5"/>
                                            </p:txEl>
                                          </p:spTgt>
                                        </p:tgtEl>
                                        <p:attrNameLst>
                                          <p:attrName>style.visibility</p:attrName>
                                        </p:attrNameLst>
                                      </p:cBhvr>
                                      <p:to>
                                        <p:strVal val="visible"/>
                                      </p:to>
                                    </p:set>
                                    <p:animEffect transition="in" filter="wipe(up)">
                                      <p:cBhvr>
                                        <p:cTn id="24" dur="500"/>
                                        <p:tgtEl>
                                          <p:spTgt spid="51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Concrete Anchors Lacking</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pPr marL="0" lvl="0" indent="0">
              <a:buNone/>
            </a:pPr>
            <a:r>
              <a:rPr lang="en-US" sz="2400" dirty="0"/>
              <a:t>The Factors are defined vaguely and lack concrete anchors for presence of absence.  When semi-clear anchors are suggested, so many allowances for clinical adjustment are added that the criteria will not be reliably applied.</a:t>
            </a:r>
          </a:p>
        </p:txBody>
      </p:sp>
    </p:spTree>
    <p:extLst>
      <p:ext uri="{BB962C8B-B14F-4D97-AF65-F5344CB8AC3E}">
        <p14:creationId xmlns:p14="http://schemas.microsoft.com/office/powerpoint/2010/main" val="4015125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solidFill>
                  <a:schemeClr val="tx1"/>
                </a:solidFill>
              </a:rPr>
              <a:t>Anchor Example</a:t>
            </a:r>
            <a:endParaRPr lang="en-US" dirty="0">
              <a:solidFill>
                <a:schemeClr val="tx1"/>
              </a:solidFill>
            </a:endParaRPr>
          </a:p>
        </p:txBody>
      </p:sp>
      <p:sp>
        <p:nvSpPr>
          <p:cNvPr id="6147" name="Rectangle 3"/>
          <p:cNvSpPr>
            <a:spLocks noGrp="1" noChangeArrowheads="1"/>
          </p:cNvSpPr>
          <p:nvPr>
            <p:ph type="body" idx="1"/>
          </p:nvPr>
        </p:nvSpPr>
        <p:spPr/>
        <p:txBody>
          <a:bodyPr/>
          <a:lstStyle/>
          <a:p>
            <a:pPr marL="0" indent="0">
              <a:buNone/>
            </a:pPr>
            <a:r>
              <a:rPr lang="en-US" b="0" dirty="0" smtClean="0">
                <a:solidFill>
                  <a:schemeClr val="tx1"/>
                </a:solidFill>
              </a:rPr>
              <a:t>Factor 2: Repetitive and Compulsive</a:t>
            </a:r>
          </a:p>
          <a:p>
            <a:pPr marL="914400" lvl="1" indent="-514350">
              <a:buFont typeface="+mj-lt"/>
              <a:buAutoNum type="arabicPeriod"/>
            </a:pPr>
            <a:r>
              <a:rPr lang="en-US" b="0" dirty="0" smtClean="0">
                <a:solidFill>
                  <a:schemeClr val="tx1"/>
                </a:solidFill>
              </a:rPr>
              <a:t>“engages </a:t>
            </a:r>
            <a:r>
              <a:rPr lang="en-US" b="0" dirty="0">
                <a:solidFill>
                  <a:schemeClr val="tx1"/>
                </a:solidFill>
              </a:rPr>
              <a:t>in two or more separate episodes of sexual </a:t>
            </a:r>
            <a:r>
              <a:rPr lang="en-US" b="0" dirty="0" smtClean="0">
                <a:solidFill>
                  <a:schemeClr val="tx1"/>
                </a:solidFill>
              </a:rPr>
              <a:t>misconduct”</a:t>
            </a:r>
            <a:r>
              <a:rPr lang="en-US" b="0" dirty="0" smtClean="0">
                <a:solidFill>
                  <a:schemeClr val="tx1"/>
                </a:solidFill>
                <a:effectLst/>
              </a:rPr>
              <a:t> </a:t>
            </a:r>
          </a:p>
          <a:p>
            <a:pPr marL="914400" lvl="1" indent="-514350">
              <a:buFont typeface="+mj-lt"/>
              <a:buAutoNum type="arabicPeriod"/>
            </a:pPr>
            <a:r>
              <a:rPr lang="en-US" b="0" dirty="0" smtClean="0">
                <a:solidFill>
                  <a:schemeClr val="tx1"/>
                </a:solidFill>
              </a:rPr>
              <a:t>Multiple adjustments—</a:t>
            </a:r>
          </a:p>
          <a:p>
            <a:pPr marL="1314450" lvl="2" indent="-514350">
              <a:buFont typeface="+mj-lt"/>
              <a:buAutoNum type="alphaLcPeriod"/>
            </a:pPr>
            <a:r>
              <a:rPr lang="en-US" b="0" dirty="0" smtClean="0">
                <a:solidFill>
                  <a:schemeClr val="tx1"/>
                </a:solidFill>
              </a:rPr>
              <a:t>Intervening intervention</a:t>
            </a:r>
          </a:p>
          <a:p>
            <a:pPr marL="1314450" lvl="2" indent="-514350">
              <a:buFont typeface="+mj-lt"/>
              <a:buAutoNum type="alphaLcPeriod"/>
            </a:pPr>
            <a:r>
              <a:rPr lang="en-US" b="0" dirty="0" smtClean="0">
                <a:solidFill>
                  <a:schemeClr val="tx1"/>
                </a:solidFill>
              </a:rPr>
              <a:t>“Uncontrollable urges and desires”</a:t>
            </a:r>
          </a:p>
          <a:p>
            <a:pPr marL="1314450" lvl="2" indent="-514350">
              <a:buFont typeface="+mj-lt"/>
              <a:buAutoNum type="alphaLcPeriod"/>
            </a:pPr>
            <a:r>
              <a:rPr lang="en-US" b="0" dirty="0" smtClean="0">
                <a:solidFill>
                  <a:schemeClr val="tx1"/>
                </a:solidFill>
              </a:rPr>
              <a:t>“Ritualistic pattern”</a:t>
            </a:r>
          </a:p>
          <a:p>
            <a:pPr marL="1314450" lvl="2" indent="-514350">
              <a:buFont typeface="+mj-lt"/>
              <a:buAutoNum type="alphaLcPeriod"/>
            </a:pPr>
            <a:endParaRPr lang="en-US" b="0" dirty="0">
              <a:solidFill>
                <a:schemeClr val="tx1"/>
              </a:solidFill>
            </a:endParaRPr>
          </a:p>
        </p:txBody>
      </p:sp>
      <p:sp>
        <p:nvSpPr>
          <p:cNvPr id="2" name="Rounded Rectangular Callout 1"/>
          <p:cNvSpPr/>
          <p:nvPr/>
        </p:nvSpPr>
        <p:spPr>
          <a:xfrm>
            <a:off x="609600" y="533400"/>
            <a:ext cx="5791200" cy="2209800"/>
          </a:xfrm>
          <a:prstGeom prst="wedgeRoundRectCallout">
            <a:avLst/>
          </a:prstGeom>
          <a:gradFill flip="none" rotWithShape="1">
            <a:gsLst>
              <a:gs pos="0">
                <a:schemeClr val="accent6"/>
              </a:gs>
              <a:gs pos="100000">
                <a:srgbClr val="FFFFFF"/>
              </a:gs>
            </a:gsLst>
            <a:path path="circle">
              <a:fillToRect l="100000" t="100000"/>
            </a:path>
            <a:tileRect r="-100000" b="-100000"/>
          </a:gra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“Episode” ambiguous </a:t>
            </a:r>
          </a:p>
          <a:p>
            <a:pPr algn="ctr"/>
            <a:r>
              <a:rPr lang="en-US" dirty="0" smtClean="0">
                <a:solidFill>
                  <a:srgbClr val="000000"/>
                </a:solidFill>
              </a:rPr>
              <a:t>(?alleged, self-reported, arrested, charged, convicted?)</a:t>
            </a:r>
            <a:endParaRPr lang="en-US" dirty="0">
              <a:solidFill>
                <a:srgbClr val="000000"/>
              </a:solidFill>
            </a:endParaRPr>
          </a:p>
        </p:txBody>
      </p:sp>
      <p:sp>
        <p:nvSpPr>
          <p:cNvPr id="7" name="Rounded Rectangular Callout 6"/>
          <p:cNvSpPr/>
          <p:nvPr/>
        </p:nvSpPr>
        <p:spPr>
          <a:xfrm>
            <a:off x="2895600" y="533400"/>
            <a:ext cx="5791200" cy="2209800"/>
          </a:xfrm>
          <a:prstGeom prst="wedgeRoundRectCallout">
            <a:avLst/>
          </a:prstGeom>
          <a:gradFill flip="none" rotWithShape="1">
            <a:gsLst>
              <a:gs pos="0">
                <a:schemeClr val="accent6"/>
              </a:gs>
              <a:gs pos="100000">
                <a:srgbClr val="FFFFFF"/>
              </a:gs>
            </a:gsLst>
            <a:path path="circle">
              <a:fillToRect l="100000" t="100000"/>
            </a:path>
            <a:tileRect r="-100000" b="-100000"/>
          </a:gradFill>
          <a:ln>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rgbClr val="000000"/>
                </a:solidFill>
              </a:rPr>
              <a:t>“Sexual misconduct” ambiguous </a:t>
            </a:r>
          </a:p>
          <a:p>
            <a:pPr algn="ctr"/>
            <a:r>
              <a:rPr lang="en-US" dirty="0" smtClean="0">
                <a:solidFill>
                  <a:srgbClr val="000000"/>
                </a:solidFill>
              </a:rPr>
              <a:t>(?</a:t>
            </a:r>
            <a:r>
              <a:rPr lang="en-US" dirty="0" err="1" smtClean="0">
                <a:solidFill>
                  <a:srgbClr val="000000"/>
                </a:solidFill>
              </a:rPr>
              <a:t>paraphilic</a:t>
            </a:r>
            <a:r>
              <a:rPr lang="en-US" dirty="0" smtClean="0">
                <a:solidFill>
                  <a:srgbClr val="000000"/>
                </a:solidFill>
              </a:rPr>
              <a:t>, nuisance, serious sexual?)</a:t>
            </a:r>
            <a:endParaRPr lang="en-US"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up)">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wipe(up)">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par>
                                <p:cTn id="23" presetID="9" presetClass="exit" presetSubtype="0" fill="hold" grpId="1" nodeType="withEffect">
                                  <p:stCondLst>
                                    <p:cond delay="0"/>
                                  </p:stCondLst>
                                  <p:childTnLst>
                                    <p:animEffect transition="out" filter="dissolve">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6147">
                                            <p:txEl>
                                              <p:pRg st="2" end="2"/>
                                            </p:txEl>
                                          </p:spTgt>
                                        </p:tgtEl>
                                        <p:attrNameLst>
                                          <p:attrName>style.visibility</p:attrName>
                                        </p:attrNameLst>
                                      </p:cBhvr>
                                      <p:to>
                                        <p:strVal val="visible"/>
                                      </p:to>
                                    </p:set>
                                    <p:animEffect transition="in" filter="wipe(up)">
                                      <p:cBhvr>
                                        <p:cTn id="30" dur="500"/>
                                        <p:tgtEl>
                                          <p:spTgt spid="6147">
                                            <p:txEl>
                                              <p:pRg st="2" end="2"/>
                                            </p:txEl>
                                          </p:spTgt>
                                        </p:tgtEl>
                                      </p:cBhvr>
                                    </p:animEffect>
                                  </p:childTnLst>
                                </p:cTn>
                              </p:par>
                              <p:par>
                                <p:cTn id="31" presetID="9" presetClass="exit" presetSubtype="0" fill="hold" grpId="1" nodeType="withEffect">
                                  <p:stCondLst>
                                    <p:cond delay="0"/>
                                  </p:stCondLst>
                                  <p:childTnLst>
                                    <p:animEffect transition="out" filter="dissolve">
                                      <p:cBhvr>
                                        <p:cTn id="32" dur="500"/>
                                        <p:tgtEl>
                                          <p:spTgt spid="7"/>
                                        </p:tgtEl>
                                      </p:cBhvr>
                                    </p:animEffect>
                                    <p:set>
                                      <p:cBhvr>
                                        <p:cTn id="33" dur="1" fill="hold">
                                          <p:stCondLst>
                                            <p:cond delay="499"/>
                                          </p:stCondLst>
                                        </p:cTn>
                                        <p:tgtEl>
                                          <p:spTgt spid="7"/>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1" fill="hold" grpId="0" nodeType="clickEffect">
                                  <p:stCondLst>
                                    <p:cond delay="0"/>
                                  </p:stCondLst>
                                  <p:childTnLst>
                                    <p:set>
                                      <p:cBhvr>
                                        <p:cTn id="37" dur="1" fill="hold">
                                          <p:stCondLst>
                                            <p:cond delay="0"/>
                                          </p:stCondLst>
                                        </p:cTn>
                                        <p:tgtEl>
                                          <p:spTgt spid="6147">
                                            <p:txEl>
                                              <p:pRg st="3" end="3"/>
                                            </p:txEl>
                                          </p:spTgt>
                                        </p:tgtEl>
                                        <p:attrNameLst>
                                          <p:attrName>style.visibility</p:attrName>
                                        </p:attrNameLst>
                                      </p:cBhvr>
                                      <p:to>
                                        <p:strVal val="visible"/>
                                      </p:to>
                                    </p:set>
                                    <p:animEffect transition="in" filter="wipe(up)">
                                      <p:cBhvr>
                                        <p:cTn id="38" dur="500"/>
                                        <p:tgtEl>
                                          <p:spTgt spid="6147">
                                            <p:txEl>
                                              <p:pRg st="3" end="3"/>
                                            </p:txEl>
                                          </p:spTgt>
                                        </p:tgtEl>
                                      </p:cBhvr>
                                    </p:animEffect>
                                  </p:childTnLst>
                                </p:cTn>
                              </p:par>
                            </p:childTnLst>
                          </p:cTn>
                        </p:par>
                        <p:par>
                          <p:cTn id="39" fill="hold">
                            <p:stCondLst>
                              <p:cond delay="500"/>
                            </p:stCondLst>
                            <p:childTnLst>
                              <p:par>
                                <p:cTn id="40" presetID="22" presetClass="entr" presetSubtype="1" fill="hold" grpId="0" nodeType="afterEffect">
                                  <p:stCondLst>
                                    <p:cond delay="0"/>
                                  </p:stCondLst>
                                  <p:childTnLst>
                                    <p:set>
                                      <p:cBhvr>
                                        <p:cTn id="41" dur="1" fill="hold">
                                          <p:stCondLst>
                                            <p:cond delay="0"/>
                                          </p:stCondLst>
                                        </p:cTn>
                                        <p:tgtEl>
                                          <p:spTgt spid="6147">
                                            <p:txEl>
                                              <p:pRg st="4" end="4"/>
                                            </p:txEl>
                                          </p:spTgt>
                                        </p:tgtEl>
                                        <p:attrNameLst>
                                          <p:attrName>style.visibility</p:attrName>
                                        </p:attrNameLst>
                                      </p:cBhvr>
                                      <p:to>
                                        <p:strVal val="visible"/>
                                      </p:to>
                                    </p:set>
                                    <p:animEffect transition="in" filter="wipe(up)">
                                      <p:cBhvr>
                                        <p:cTn id="42" dur="500"/>
                                        <p:tgtEl>
                                          <p:spTgt spid="6147">
                                            <p:txEl>
                                              <p:pRg st="4" end="4"/>
                                            </p:txEl>
                                          </p:spTgt>
                                        </p:tgtEl>
                                      </p:cBhvr>
                                    </p:animEffect>
                                  </p:childTnLst>
                                </p:cTn>
                              </p:par>
                            </p:childTnLst>
                          </p:cTn>
                        </p:par>
                        <p:par>
                          <p:cTn id="43" fill="hold">
                            <p:stCondLst>
                              <p:cond delay="1000"/>
                            </p:stCondLst>
                            <p:childTnLst>
                              <p:par>
                                <p:cTn id="44" presetID="22" presetClass="entr" presetSubtype="1" fill="hold" grpId="0" nodeType="afterEffect">
                                  <p:stCondLst>
                                    <p:cond delay="0"/>
                                  </p:stCondLst>
                                  <p:childTnLst>
                                    <p:set>
                                      <p:cBhvr>
                                        <p:cTn id="45" dur="1" fill="hold">
                                          <p:stCondLst>
                                            <p:cond delay="0"/>
                                          </p:stCondLst>
                                        </p:cTn>
                                        <p:tgtEl>
                                          <p:spTgt spid="6147">
                                            <p:txEl>
                                              <p:pRg st="5" end="5"/>
                                            </p:txEl>
                                          </p:spTgt>
                                        </p:tgtEl>
                                        <p:attrNameLst>
                                          <p:attrName>style.visibility</p:attrName>
                                        </p:attrNameLst>
                                      </p:cBhvr>
                                      <p:to>
                                        <p:strVal val="visible"/>
                                      </p:to>
                                    </p:set>
                                    <p:animEffect transition="in" filter="wipe(up)">
                                      <p:cBhvr>
                                        <p:cTn id="46" dur="500"/>
                                        <p:tgtEl>
                                          <p:spTgt spid="61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P spid="2" grpId="0" animBg="1"/>
      <p:bldP spid="2" grpId="1" animBg="1"/>
      <p:bldP spid="7" grpId="0" animBg="1"/>
      <p:bldP spid="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Link of Factor to Support</a:t>
            </a:r>
            <a:endParaRPr lang="en-US" dirty="0"/>
          </a:p>
        </p:txBody>
      </p:sp>
      <p:sp>
        <p:nvSpPr>
          <p:cNvPr id="5123" name="Rectangle 3"/>
          <p:cNvSpPr>
            <a:spLocks noGrp="1" noChangeArrowheads="1"/>
          </p:cNvSpPr>
          <p:nvPr>
            <p:ph type="body" idx="1"/>
          </p:nvPr>
        </p:nvSpPr>
        <p:spPr>
          <a:xfrm>
            <a:off x="685800" y="1828800"/>
            <a:ext cx="7772400" cy="4114800"/>
          </a:xfrm>
        </p:spPr>
        <p:txBody>
          <a:bodyPr/>
          <a:lstStyle/>
          <a:p>
            <a:pPr marL="0" lvl="0" indent="0">
              <a:buNone/>
            </a:pPr>
            <a:r>
              <a:rPr lang="en-US" sz="2400" dirty="0"/>
              <a:t>There is no indication how the references that are provided support the validity of the factor for which they are cited. No consistent criteria are provided for what aspects of empirical studies were used to determine purported “support” for each factor.</a:t>
            </a:r>
          </a:p>
        </p:txBody>
      </p:sp>
    </p:spTree>
    <p:extLst>
      <p:ext uri="{BB962C8B-B14F-4D97-AF65-F5344CB8AC3E}">
        <p14:creationId xmlns:p14="http://schemas.microsoft.com/office/powerpoint/2010/main" val="1220015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wipe(up)">
                                      <p:cBhvr>
                                        <p:cTn id="7" dur="5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solidFill>
                  <a:schemeClr val="tx1"/>
                </a:solidFill>
              </a:rPr>
              <a:t>Linkage Example</a:t>
            </a:r>
            <a:endParaRPr lang="en-US" dirty="0">
              <a:solidFill>
                <a:schemeClr val="tx1"/>
              </a:solidFill>
            </a:endParaRPr>
          </a:p>
        </p:txBody>
      </p:sp>
      <p:sp>
        <p:nvSpPr>
          <p:cNvPr id="6147" name="Rectangle 3"/>
          <p:cNvSpPr>
            <a:spLocks noGrp="1" noChangeArrowheads="1"/>
          </p:cNvSpPr>
          <p:nvPr>
            <p:ph type="body" idx="1"/>
          </p:nvPr>
        </p:nvSpPr>
        <p:spPr>
          <a:xfrm>
            <a:off x="533400" y="1524000"/>
            <a:ext cx="7772400" cy="4114800"/>
          </a:xfrm>
        </p:spPr>
        <p:txBody>
          <a:bodyPr/>
          <a:lstStyle/>
          <a:p>
            <a:pPr marL="0" indent="0">
              <a:buNone/>
            </a:pPr>
            <a:r>
              <a:rPr lang="en-US" b="0" dirty="0" smtClean="0">
                <a:solidFill>
                  <a:schemeClr val="tx1"/>
                </a:solidFill>
              </a:rPr>
              <a:t>Factor 1: Mental Abnormality</a:t>
            </a:r>
          </a:p>
          <a:p>
            <a:pPr marL="914400" lvl="1" indent="-514350">
              <a:buFont typeface="+mj-lt"/>
              <a:buAutoNum type="arabicPeriod"/>
            </a:pPr>
            <a:r>
              <a:rPr lang="en-US" b="0" dirty="0" smtClean="0">
                <a:solidFill>
                  <a:schemeClr val="tx1"/>
                </a:solidFill>
              </a:rPr>
              <a:t>Four review articles cited</a:t>
            </a:r>
          </a:p>
          <a:p>
            <a:pPr marL="914400" lvl="1" indent="-514350">
              <a:buFont typeface="+mj-lt"/>
              <a:buAutoNum type="arabicPeriod"/>
            </a:pPr>
            <a:r>
              <a:rPr lang="en-US" b="0" dirty="0" smtClean="0">
                <a:solidFill>
                  <a:schemeClr val="tx1"/>
                </a:solidFill>
                <a:effectLst/>
              </a:rPr>
              <a:t>These depend on same four “studies”</a:t>
            </a:r>
          </a:p>
          <a:p>
            <a:pPr marL="1314450" lvl="2" indent="-514350">
              <a:buFont typeface="+mj-lt"/>
              <a:buAutoNum type="alphaLcPeriod"/>
            </a:pPr>
            <a:r>
              <a:rPr lang="en-US" sz="2000" b="0" dirty="0" smtClean="0">
                <a:solidFill>
                  <a:schemeClr val="tx1"/>
                </a:solidFill>
                <a:effectLst/>
              </a:rPr>
              <a:t>Root &amp; Marks (1974) – </a:t>
            </a:r>
            <a:r>
              <a:rPr lang="en-US" sz="2000" b="0" dirty="0" err="1" smtClean="0">
                <a:solidFill>
                  <a:schemeClr val="tx1"/>
                </a:solidFill>
                <a:effectLst/>
              </a:rPr>
              <a:t>trt</a:t>
            </a:r>
            <a:r>
              <a:rPr lang="en-US" sz="2000" b="0" dirty="0" smtClean="0">
                <a:solidFill>
                  <a:schemeClr val="tx1"/>
                </a:solidFill>
                <a:effectLst/>
              </a:rPr>
              <a:t> of exhibitionists article.</a:t>
            </a:r>
          </a:p>
          <a:p>
            <a:pPr marL="1314450" lvl="2" indent="-514350">
              <a:buFont typeface="+mj-lt"/>
              <a:buAutoNum type="alphaLcPeriod"/>
            </a:pPr>
            <a:r>
              <a:rPr lang="en-US" sz="2000" b="0" dirty="0" err="1" smtClean="0">
                <a:solidFill>
                  <a:schemeClr val="tx1"/>
                </a:solidFill>
              </a:rPr>
              <a:t>Prentky</a:t>
            </a:r>
            <a:r>
              <a:rPr lang="en-US" sz="2000" b="0" dirty="0" smtClean="0">
                <a:solidFill>
                  <a:schemeClr val="tx1"/>
                </a:solidFill>
              </a:rPr>
              <a:t>, Knight, &amp; Lee (1997) – only child molesters</a:t>
            </a:r>
          </a:p>
          <a:p>
            <a:pPr marL="1314450" lvl="2" indent="-514350">
              <a:buFont typeface="+mj-lt"/>
              <a:buAutoNum type="alphaLcPeriod"/>
            </a:pPr>
            <a:r>
              <a:rPr lang="en-US" sz="2000" b="0" dirty="0" smtClean="0">
                <a:solidFill>
                  <a:schemeClr val="tx1"/>
                </a:solidFill>
                <a:effectLst/>
              </a:rPr>
              <a:t>Epperson et al. (1995) – ATSA presentation; not subsequently included in </a:t>
            </a:r>
            <a:r>
              <a:rPr lang="en-US" sz="2000" b="0" dirty="0" err="1" smtClean="0">
                <a:solidFill>
                  <a:schemeClr val="tx1"/>
                </a:solidFill>
                <a:effectLst/>
              </a:rPr>
              <a:t>MnSOST</a:t>
            </a:r>
            <a:r>
              <a:rPr lang="en-US" sz="2000" b="0" dirty="0" smtClean="0">
                <a:solidFill>
                  <a:schemeClr val="tx1"/>
                </a:solidFill>
                <a:effectLst/>
              </a:rPr>
              <a:t>.</a:t>
            </a:r>
          </a:p>
          <a:p>
            <a:pPr marL="1314450" lvl="2" indent="-514350">
              <a:buFont typeface="+mj-lt"/>
              <a:buAutoNum type="alphaLcPeriod"/>
            </a:pPr>
            <a:r>
              <a:rPr lang="en-US" sz="2000" b="0" dirty="0" smtClean="0">
                <a:solidFill>
                  <a:schemeClr val="tx1"/>
                </a:solidFill>
              </a:rPr>
              <a:t>Miner (2002) unpublished data on 129 </a:t>
            </a:r>
          </a:p>
          <a:p>
            <a:pPr marL="800100" lvl="2" indent="0">
              <a:buNone/>
            </a:pPr>
            <a:r>
              <a:rPr lang="en-US" sz="2000" b="0" dirty="0">
                <a:solidFill>
                  <a:schemeClr val="tx1"/>
                </a:solidFill>
              </a:rPr>
              <a:t>	</a:t>
            </a:r>
            <a:r>
              <a:rPr lang="en-US" sz="2000" b="0" dirty="0" smtClean="0">
                <a:solidFill>
                  <a:schemeClr val="tx1"/>
                </a:solidFill>
              </a:rPr>
              <a:t>	juveniles</a:t>
            </a:r>
          </a:p>
          <a:p>
            <a:pPr marL="914400" lvl="1" indent="-514350">
              <a:buAutoNum type="arabicPeriod" startAt="3"/>
            </a:pPr>
            <a:r>
              <a:rPr lang="en-US" b="0" dirty="0" smtClean="0">
                <a:solidFill>
                  <a:schemeClr val="tx1"/>
                </a:solidFill>
                <a:effectLst/>
              </a:rPr>
              <a:t>None include diagnosis </a:t>
            </a:r>
            <a:r>
              <a:rPr lang="en-US" b="0" dirty="0" smtClean="0">
                <a:solidFill>
                  <a:schemeClr val="tx1"/>
                </a:solidFill>
              </a:rPr>
              <a:t>with </a:t>
            </a:r>
          </a:p>
          <a:p>
            <a:pPr marL="400050" lvl="1" indent="0">
              <a:buNone/>
            </a:pPr>
            <a:r>
              <a:rPr lang="en-US" b="0" dirty="0">
                <a:solidFill>
                  <a:schemeClr val="tx1"/>
                </a:solidFill>
              </a:rPr>
              <a:t>	</a:t>
            </a:r>
            <a:r>
              <a:rPr lang="en-US" b="0" dirty="0" smtClean="0">
                <a:solidFill>
                  <a:schemeClr val="tx1"/>
                </a:solidFill>
              </a:rPr>
              <a:t>“a </a:t>
            </a:r>
            <a:r>
              <a:rPr lang="en-US" b="0" dirty="0" err="1" smtClean="0">
                <a:solidFill>
                  <a:srgbClr val="000000"/>
                </a:solidFill>
              </a:rPr>
              <a:t>paraphilic</a:t>
            </a:r>
            <a:r>
              <a:rPr lang="en-US" b="0" dirty="0" smtClean="0">
                <a:solidFill>
                  <a:srgbClr val="000000"/>
                </a:solidFill>
              </a:rPr>
              <a:t> disorder” </a:t>
            </a:r>
            <a:endParaRPr lang="en-US" b="0" dirty="0" smtClean="0">
              <a:solidFill>
                <a:srgbClr val="000000"/>
              </a:solidFill>
              <a:effectLst/>
            </a:endParaRPr>
          </a:p>
        </p:txBody>
      </p:sp>
    </p:spTree>
    <p:extLst>
      <p:ext uri="{BB962C8B-B14F-4D97-AF65-F5344CB8AC3E}">
        <p14:creationId xmlns:p14="http://schemas.microsoft.com/office/powerpoint/2010/main" val="280631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wipe(up)">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wipe(up)">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wipe(up)">
                                      <p:cBhvr>
                                        <p:cTn id="17" dur="5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wipe(up)">
                                      <p:cBhvr>
                                        <p:cTn id="22" dur="500"/>
                                        <p:tgtEl>
                                          <p:spTgt spid="614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6147">
                                            <p:txEl>
                                              <p:pRg st="4" end="4"/>
                                            </p:txEl>
                                          </p:spTgt>
                                        </p:tgtEl>
                                        <p:attrNameLst>
                                          <p:attrName>style.visibility</p:attrName>
                                        </p:attrNameLst>
                                      </p:cBhvr>
                                      <p:to>
                                        <p:strVal val="visible"/>
                                      </p:to>
                                    </p:set>
                                    <p:animEffect transition="in" filter="wipe(up)">
                                      <p:cBhvr>
                                        <p:cTn id="27" dur="500"/>
                                        <p:tgtEl>
                                          <p:spTgt spid="614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6147">
                                            <p:txEl>
                                              <p:pRg st="5" end="5"/>
                                            </p:txEl>
                                          </p:spTgt>
                                        </p:tgtEl>
                                        <p:attrNameLst>
                                          <p:attrName>style.visibility</p:attrName>
                                        </p:attrNameLst>
                                      </p:cBhvr>
                                      <p:to>
                                        <p:strVal val="visible"/>
                                      </p:to>
                                    </p:set>
                                    <p:animEffect transition="in" filter="wipe(up)">
                                      <p:cBhvr>
                                        <p:cTn id="32" dur="500"/>
                                        <p:tgtEl>
                                          <p:spTgt spid="614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6147">
                                            <p:txEl>
                                              <p:pRg st="6" end="6"/>
                                            </p:txEl>
                                          </p:spTgt>
                                        </p:tgtEl>
                                        <p:attrNameLst>
                                          <p:attrName>style.visibility</p:attrName>
                                        </p:attrNameLst>
                                      </p:cBhvr>
                                      <p:to>
                                        <p:strVal val="visible"/>
                                      </p:to>
                                    </p:set>
                                    <p:animEffect transition="in" filter="wipe(up)">
                                      <p:cBhvr>
                                        <p:cTn id="37" dur="500"/>
                                        <p:tgtEl>
                                          <p:spTgt spid="6147">
                                            <p:txEl>
                                              <p:pRg st="6" end="6"/>
                                            </p:txEl>
                                          </p:spTgt>
                                        </p:tgtEl>
                                      </p:cBhvr>
                                    </p:animEffect>
                                  </p:childTnLst>
                                </p:cTn>
                              </p:par>
                              <p:par>
                                <p:cTn id="38" presetID="22" presetClass="entr" presetSubtype="1" fill="hold" grpId="0" nodeType="withEffect">
                                  <p:stCondLst>
                                    <p:cond delay="0"/>
                                  </p:stCondLst>
                                  <p:childTnLst>
                                    <p:set>
                                      <p:cBhvr>
                                        <p:cTn id="39" dur="1" fill="hold">
                                          <p:stCondLst>
                                            <p:cond delay="0"/>
                                          </p:stCondLst>
                                        </p:cTn>
                                        <p:tgtEl>
                                          <p:spTgt spid="6147">
                                            <p:txEl>
                                              <p:pRg st="7" end="7"/>
                                            </p:txEl>
                                          </p:spTgt>
                                        </p:tgtEl>
                                        <p:attrNameLst>
                                          <p:attrName>style.visibility</p:attrName>
                                        </p:attrNameLst>
                                      </p:cBhvr>
                                      <p:to>
                                        <p:strVal val="visible"/>
                                      </p:to>
                                    </p:set>
                                    <p:animEffect transition="in" filter="wipe(up)">
                                      <p:cBhvr>
                                        <p:cTn id="40" dur="500"/>
                                        <p:tgtEl>
                                          <p:spTgt spid="6147">
                                            <p:txEl>
                                              <p:pRg st="7" end="7"/>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grpId="0" nodeType="clickEffect">
                                  <p:stCondLst>
                                    <p:cond delay="0"/>
                                  </p:stCondLst>
                                  <p:childTnLst>
                                    <p:set>
                                      <p:cBhvr>
                                        <p:cTn id="44" dur="1" fill="hold">
                                          <p:stCondLst>
                                            <p:cond delay="0"/>
                                          </p:stCondLst>
                                        </p:cTn>
                                        <p:tgtEl>
                                          <p:spTgt spid="6147">
                                            <p:txEl>
                                              <p:pRg st="8" end="8"/>
                                            </p:txEl>
                                          </p:spTgt>
                                        </p:tgtEl>
                                        <p:attrNameLst>
                                          <p:attrName>style.visibility</p:attrName>
                                        </p:attrNameLst>
                                      </p:cBhvr>
                                      <p:to>
                                        <p:strVal val="visible"/>
                                      </p:to>
                                    </p:set>
                                    <p:animEffect transition="in" filter="wipe(up)">
                                      <p:cBhvr>
                                        <p:cTn id="45" dur="500"/>
                                        <p:tgtEl>
                                          <p:spTgt spid="6147">
                                            <p:txEl>
                                              <p:pRg st="8" end="8"/>
                                            </p:txEl>
                                          </p:spTgt>
                                        </p:tgtEl>
                                      </p:cBhvr>
                                    </p:animEffect>
                                  </p:childTnLst>
                                </p:cTn>
                              </p:par>
                              <p:par>
                                <p:cTn id="46" presetID="22" presetClass="entr" presetSubtype="1" fill="hold" grpId="0" nodeType="withEffect">
                                  <p:stCondLst>
                                    <p:cond delay="0"/>
                                  </p:stCondLst>
                                  <p:childTnLst>
                                    <p:set>
                                      <p:cBhvr>
                                        <p:cTn id="47" dur="1" fill="hold">
                                          <p:stCondLst>
                                            <p:cond delay="0"/>
                                          </p:stCondLst>
                                        </p:cTn>
                                        <p:tgtEl>
                                          <p:spTgt spid="6147">
                                            <p:txEl>
                                              <p:pRg st="9" end="9"/>
                                            </p:txEl>
                                          </p:spTgt>
                                        </p:tgtEl>
                                        <p:attrNameLst>
                                          <p:attrName>style.visibility</p:attrName>
                                        </p:attrNameLst>
                                      </p:cBhvr>
                                      <p:to>
                                        <p:strVal val="visible"/>
                                      </p:to>
                                    </p:set>
                                    <p:animEffect transition="in" filter="wipe(up)">
                                      <p:cBhvr>
                                        <p:cTn id="48" dur="500"/>
                                        <p:tgtEl>
                                          <p:spTgt spid="614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theme/theme1.xml><?xml version="1.0" encoding="utf-8"?>
<a:theme xmlns:a="http://schemas.openxmlformats.org/drawingml/2006/main" name="blue_geometry">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blue_geometry.pot</Template>
  <TotalTime>472</TotalTime>
  <Words>518</Words>
  <Application>Microsoft Office PowerPoint</Application>
  <PresentationFormat>On-screen Show (4:3)</PresentationFormat>
  <Paragraphs>53</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ＭＳ Ｐゴシック</vt:lpstr>
      <vt:lpstr>Arial</vt:lpstr>
      <vt:lpstr>Times New Roman</vt:lpstr>
      <vt:lpstr>blue_geometry</vt:lpstr>
      <vt:lpstr>Proposed SORB Regulations</vt:lpstr>
      <vt:lpstr>Reliability &amp; Validity</vt:lpstr>
      <vt:lpstr>Qualitative vs. Quantitative</vt:lpstr>
      <vt:lpstr>Strategies for Improvement</vt:lpstr>
      <vt:lpstr>Problematic Risk Factors</vt:lpstr>
      <vt:lpstr>Concrete Anchors Lacking</vt:lpstr>
      <vt:lpstr>Anchor Example</vt:lpstr>
      <vt:lpstr>Link of Factor to Support</vt:lpstr>
      <vt:lpstr>Linkage Example</vt:lpstr>
      <vt:lpstr>Factor Covariation</vt:lpstr>
      <vt:lpstr>Factor Proliferation</vt:lpstr>
      <vt:lpstr>Conclusion</vt:lpstr>
      <vt:lpstr>PowerPoint Presentation</vt:lpstr>
    </vt:vector>
  </TitlesOfParts>
  <Company>eclipsed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Geometry</dc:title>
  <dc:creator>eclipse</dc:creator>
  <cp:lastModifiedBy>Microsoft account</cp:lastModifiedBy>
  <cp:revision>14</cp:revision>
  <dcterms:created xsi:type="dcterms:W3CDTF">2004-04-01T16:40:15Z</dcterms:created>
  <dcterms:modified xsi:type="dcterms:W3CDTF">2015-12-19T15:16:05Z</dcterms:modified>
</cp:coreProperties>
</file>