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8" r:id="rId10"/>
    <p:sldId id="269" r:id="rId11"/>
    <p:sldId id="270" r:id="rId12"/>
    <p:sldId id="273" r:id="rId13"/>
    <p:sldId id="272" r:id="rId14"/>
    <p:sldId id="274" r:id="rId15"/>
    <p:sldId id="283" r:id="rId16"/>
    <p:sldId id="284" r:id="rId17"/>
    <p:sldId id="276" r:id="rId18"/>
    <p:sldId id="277" r:id="rId19"/>
    <p:sldId id="278" r:id="rId20"/>
    <p:sldId id="279" r:id="rId21"/>
    <p:sldId id="280" r:id="rId22"/>
    <p:sldId id="275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28" autoAdjust="0"/>
  </p:normalViewPr>
  <p:slideViewPr>
    <p:cSldViewPr>
      <p:cViewPr varScale="1">
        <p:scale>
          <a:sx n="81" d="100"/>
          <a:sy n="81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F1C9-3947-4C29-AF88-349E56033FF3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AA893-656E-44F6-B7C1-DE9A966E60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0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AA893-656E-44F6-B7C1-DE9A966E608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AA893-656E-44F6-B7C1-DE9A966E608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AA893-656E-44F6-B7C1-DE9A966E608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AA893-656E-44F6-B7C1-DE9A966E608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AA893-656E-44F6-B7C1-DE9A966E608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AA893-656E-44F6-B7C1-DE9A966E608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AA893-656E-44F6-B7C1-DE9A966E608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AA893-656E-44F6-B7C1-DE9A966E608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AA893-656E-44F6-B7C1-DE9A966E6083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AA893-656E-44F6-B7C1-DE9A966E6083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AA893-656E-44F6-B7C1-DE9A966E6083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AA893-656E-44F6-B7C1-DE9A966E608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AA893-656E-44F6-B7C1-DE9A966E6083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AA893-656E-44F6-B7C1-DE9A966E6083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AA893-656E-44F6-B7C1-DE9A966E6083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AA893-656E-44F6-B7C1-DE9A966E6083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AA893-656E-44F6-B7C1-DE9A966E6083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AA893-656E-44F6-B7C1-DE9A966E608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AA893-656E-44F6-B7C1-DE9A966E608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AA893-656E-44F6-B7C1-DE9A966E608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AA893-656E-44F6-B7C1-DE9A966E608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AA893-656E-44F6-B7C1-DE9A966E608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5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AA893-656E-44F6-B7C1-DE9A966E608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AA893-656E-44F6-B7C1-DE9A966E608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71EEF8-EB96-4F6A-9568-E53CF285BDBF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67B546-BC6B-4324-B7DB-361D4E4A6F6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EEF8-EB96-4F6A-9568-E53CF285BDBF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B546-BC6B-4324-B7DB-361D4E4A6F6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EEF8-EB96-4F6A-9568-E53CF285BDBF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B546-BC6B-4324-B7DB-361D4E4A6F6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EEF8-EB96-4F6A-9568-E53CF285BDBF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B546-BC6B-4324-B7DB-361D4E4A6F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EEF8-EB96-4F6A-9568-E53CF285BDBF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B546-BC6B-4324-B7DB-361D4E4A6F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EEF8-EB96-4F6A-9568-E53CF285BDBF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B546-BC6B-4324-B7DB-361D4E4A6F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EEF8-EB96-4F6A-9568-E53CF285BDBF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B546-BC6B-4324-B7DB-361D4E4A6F6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EEF8-EB96-4F6A-9568-E53CF285BDBF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B546-BC6B-4324-B7DB-361D4E4A6F6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EEF8-EB96-4F6A-9568-E53CF285BDBF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B546-BC6B-4324-B7DB-361D4E4A6F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EEF8-EB96-4F6A-9568-E53CF285BDBF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B546-BC6B-4324-B7DB-361D4E4A6F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EEF8-EB96-4F6A-9568-E53CF285BDBF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B546-BC6B-4324-B7DB-361D4E4A6F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D71EEF8-EB96-4F6A-9568-E53CF285BDBF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B67B546-BC6B-4324-B7DB-361D4E4A6F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ection8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ssaccesshousingregistry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914400"/>
            <a:ext cx="6777318" cy="1981200"/>
          </a:xfrm>
        </p:spPr>
        <p:txBody>
          <a:bodyPr/>
          <a:lstStyle/>
          <a:p>
            <a:r>
              <a:rPr lang="en-US" sz="7200" dirty="0" smtClean="0"/>
              <a:t>Housing Search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2286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It Can Mean to You</a:t>
            </a:r>
            <a:endParaRPr lang="en-US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49" y="3657600"/>
            <a:ext cx="32289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2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Your present landlord</a:t>
            </a:r>
          </a:p>
          <a:p>
            <a:r>
              <a:rPr lang="en-US" dirty="0" smtClean="0"/>
              <a:t>Old landlords</a:t>
            </a:r>
          </a:p>
          <a:p>
            <a:r>
              <a:rPr lang="en-US" dirty="0" smtClean="0"/>
              <a:t>Your credit report: What are your rights?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“Pulling” your credit report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Fixing your credit report</a:t>
            </a:r>
          </a:p>
          <a:p>
            <a:r>
              <a:rPr lang="en-US" dirty="0" smtClean="0"/>
              <a:t>CORI reports:  What are your rights?</a:t>
            </a:r>
          </a:p>
          <a:p>
            <a:r>
              <a:rPr lang="en-US" dirty="0" smtClean="0"/>
              <a:t>Work references</a:t>
            </a:r>
          </a:p>
          <a:p>
            <a:r>
              <a:rPr lang="en-US" dirty="0" smtClean="0"/>
              <a:t>Personal references</a:t>
            </a:r>
          </a:p>
          <a:p>
            <a:r>
              <a:rPr lang="en-US" dirty="0" smtClean="0"/>
              <a:t>Bad References – How to handle them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your references in shape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62400"/>
            <a:ext cx="2257425" cy="148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0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– Craig’s list, etc.</a:t>
            </a:r>
          </a:p>
          <a:p>
            <a:r>
              <a:rPr lang="en-US" dirty="0" smtClean="0">
                <a:hlinkClick r:id="rId3"/>
              </a:rPr>
              <a:t>www.gosection8.com</a:t>
            </a:r>
            <a:endParaRPr lang="en-US" dirty="0" smtClean="0"/>
          </a:p>
          <a:p>
            <a:r>
              <a:rPr lang="en-US" dirty="0" smtClean="0"/>
              <a:t>Newspapers</a:t>
            </a:r>
          </a:p>
          <a:p>
            <a:r>
              <a:rPr lang="en-US" dirty="0" smtClean="0"/>
              <a:t>Housing authority lists</a:t>
            </a:r>
          </a:p>
          <a:p>
            <a:r>
              <a:rPr lang="en-US" dirty="0" smtClean="0"/>
              <a:t>MassAccess Housing Registry </a:t>
            </a:r>
            <a:r>
              <a:rPr lang="en-US" dirty="0">
                <a:hlinkClick r:id="rId4"/>
              </a:rPr>
              <a:t>http://www.massaccesshousingregistry.org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Community bulletin boards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Look for an Apartment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“The most important thing is to start; to lay down a plan, and then follow it step by step no matter how small or large each one by itself may seem.”</a:t>
            </a:r>
          </a:p>
          <a:p>
            <a:pPr lvl="1">
              <a:buNone/>
            </a:pPr>
            <a:r>
              <a:rPr lang="en-US" dirty="0" smtClean="0"/>
              <a:t>	- Charles  Lindbergh, in his book </a:t>
            </a:r>
            <a:r>
              <a:rPr lang="en-US" i="1" dirty="0" smtClean="0"/>
              <a:t>The Spirit of St. Louis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a search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Phone etiquette</a:t>
            </a:r>
          </a:p>
          <a:p>
            <a:r>
              <a:rPr lang="en-US" dirty="0" smtClean="0"/>
              <a:t>How to present yourself: The importance of first impressions</a:t>
            </a:r>
          </a:p>
          <a:p>
            <a:pPr lvl="1"/>
            <a:r>
              <a:rPr lang="en-US" dirty="0" smtClean="0"/>
              <a:t>Be polite</a:t>
            </a:r>
          </a:p>
          <a:p>
            <a:pPr lvl="1"/>
            <a:r>
              <a:rPr lang="en-US" dirty="0" smtClean="0"/>
              <a:t>Be punctual</a:t>
            </a:r>
          </a:p>
          <a:p>
            <a:pPr lvl="1"/>
            <a:r>
              <a:rPr lang="en-US" dirty="0" smtClean="0"/>
              <a:t>Be friendly</a:t>
            </a:r>
          </a:p>
          <a:p>
            <a:pPr lvl="1"/>
            <a:r>
              <a:rPr lang="en-US" dirty="0" smtClean="0"/>
              <a:t>Be organized</a:t>
            </a:r>
          </a:p>
          <a:p>
            <a:pPr lvl="2"/>
            <a:r>
              <a:rPr lang="en-US" dirty="0" smtClean="0"/>
              <a:t>Have names, addresses available</a:t>
            </a:r>
          </a:p>
          <a:p>
            <a:pPr lvl="1"/>
            <a:r>
              <a:rPr lang="en-US" dirty="0" smtClean="0"/>
              <a:t>Dress appropriately</a:t>
            </a:r>
          </a:p>
          <a:p>
            <a:pPr lvl="1"/>
            <a:r>
              <a:rPr lang="en-US" dirty="0" smtClean="0"/>
              <a:t>Find childcare if possible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Contacting the landlord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86" y="3962400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0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What a potential landlord can and cannot ask in an application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Application fees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Following up once you’ve applied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95D1D"/>
                </a:solidFill>
              </a:rPr>
              <a:t>Contacting the landlord cont. . 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13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is the rent?</a:t>
            </a:r>
          </a:p>
          <a:p>
            <a:r>
              <a:rPr lang="en-US" dirty="0" smtClean="0"/>
              <a:t>What utilities (heat/hot water/electricity) are included?</a:t>
            </a:r>
          </a:p>
          <a:p>
            <a:r>
              <a:rPr lang="en-US" dirty="0" smtClean="0"/>
              <a:t>What kind of heat do you have?</a:t>
            </a:r>
          </a:p>
          <a:p>
            <a:r>
              <a:rPr lang="en-US" dirty="0" smtClean="0"/>
              <a:t>What were the heating costs for last year?</a:t>
            </a:r>
          </a:p>
          <a:p>
            <a:r>
              <a:rPr lang="en-US" dirty="0" smtClean="0"/>
              <a:t>What appliances are included with the apartment?</a:t>
            </a:r>
          </a:p>
          <a:p>
            <a:r>
              <a:rPr lang="en-US" dirty="0" smtClean="0"/>
              <a:t>When will the apartment be available?</a:t>
            </a:r>
          </a:p>
          <a:p>
            <a:r>
              <a:rPr lang="en-US" dirty="0" smtClean="0"/>
              <a:t>What are the move-in costs (first &amp; last month’s rent, security deposit, key fee)?</a:t>
            </a:r>
          </a:p>
          <a:p>
            <a:r>
              <a:rPr lang="en-US" dirty="0" smtClean="0"/>
              <a:t>Do you prefer a lease or a month-to-month rental agreement?</a:t>
            </a:r>
          </a:p>
          <a:p>
            <a:r>
              <a:rPr lang="en-US" dirty="0" smtClean="0"/>
              <a:t>Are there any other things I should be aware of or you would like to ask me?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ask the landlord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If you’re interested, say you’re interested, but don’t seem desperate!</a:t>
            </a:r>
            <a:endParaRPr lang="en-US" sz="36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00601"/>
            <a:ext cx="1895475" cy="13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Sometimes a “no” constitutes discrimination – and sometimes it doesn’t…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How to tell the difference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Fair Housing Laws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2" y="4648200"/>
            <a:ext cx="2809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Federal and state regulations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What constitutes discrimination</a:t>
            </a:r>
            <a:r>
              <a:rPr lang="en-US" dirty="0" smtClean="0"/>
              <a:t>?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Discriminatory advertising</a:t>
            </a:r>
          </a:p>
          <a:p>
            <a:pPr lvl="1" algn="ctr"/>
            <a:r>
              <a:rPr lang="en-US" dirty="0" smtClean="0"/>
              <a:t>What to look for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What is a “Protected Category?”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Fair Housing 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8226910" cy="105425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Fair Housing Laws:</a:t>
            </a:r>
            <a:br>
              <a:rPr lang="en-US" sz="4000" dirty="0" smtClean="0"/>
            </a:br>
            <a:r>
              <a:rPr lang="en-US" sz="4000" dirty="0" smtClean="0"/>
              <a:t>What are the protected </a:t>
            </a:r>
            <a:r>
              <a:rPr lang="en-US" dirty="0" smtClean="0"/>
              <a:t>categories?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2057400"/>
            <a:ext cx="3733800" cy="4068763"/>
          </a:xfrm>
        </p:spPr>
        <p:txBody>
          <a:bodyPr/>
          <a:lstStyle/>
          <a:p>
            <a:pPr lvl="1"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en-US" dirty="0" smtClean="0">
                <a:solidFill>
                  <a:schemeClr val="tx2"/>
                </a:solidFill>
              </a:rPr>
              <a:t>Race</a:t>
            </a:r>
          </a:p>
          <a:p>
            <a:pPr lvl="1"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en-US" dirty="0" smtClean="0">
                <a:solidFill>
                  <a:schemeClr val="tx2"/>
                </a:solidFill>
              </a:rPr>
              <a:t>Color</a:t>
            </a:r>
          </a:p>
          <a:p>
            <a:pPr lvl="1"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en-US" dirty="0" smtClean="0">
                <a:solidFill>
                  <a:schemeClr val="tx2"/>
                </a:solidFill>
              </a:rPr>
              <a:t>National Origin</a:t>
            </a:r>
          </a:p>
          <a:p>
            <a:pPr lvl="1"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en-US" dirty="0" smtClean="0">
                <a:solidFill>
                  <a:schemeClr val="tx2"/>
                </a:solidFill>
              </a:rPr>
              <a:t>Religion</a:t>
            </a:r>
          </a:p>
          <a:p>
            <a:pPr lvl="1"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en-US" dirty="0" smtClean="0">
                <a:solidFill>
                  <a:schemeClr val="tx2"/>
                </a:solidFill>
              </a:rPr>
              <a:t>Sex</a:t>
            </a:r>
          </a:p>
          <a:p>
            <a:pPr lvl="1"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en-US" dirty="0" smtClean="0">
                <a:solidFill>
                  <a:schemeClr val="tx2"/>
                </a:solidFill>
              </a:rPr>
              <a:t>Familial Status</a:t>
            </a:r>
          </a:p>
          <a:p>
            <a:pPr lvl="1"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en-US" dirty="0" smtClean="0">
                <a:solidFill>
                  <a:schemeClr val="tx2"/>
                </a:solidFill>
              </a:rPr>
              <a:t>Marital Status</a:t>
            </a:r>
          </a:p>
          <a:p>
            <a:pPr lvl="1"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en-US" dirty="0" smtClean="0">
                <a:solidFill>
                  <a:schemeClr val="tx2"/>
                </a:solidFill>
              </a:rPr>
              <a:t>Handicap</a:t>
            </a:r>
          </a:p>
          <a:p>
            <a:pPr lvl="1"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en-US" dirty="0" smtClean="0">
                <a:solidFill>
                  <a:schemeClr val="tx2"/>
                </a:solidFill>
              </a:rPr>
              <a:t>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95800" y="2057400"/>
            <a:ext cx="3886200" cy="4068763"/>
          </a:xfrm>
        </p:spPr>
        <p:txBody>
          <a:bodyPr/>
          <a:lstStyle/>
          <a:p>
            <a:pPr lvl="1"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en-US" dirty="0" smtClean="0">
                <a:solidFill>
                  <a:schemeClr val="tx2"/>
                </a:solidFill>
              </a:rPr>
              <a:t>Sexual Orientation</a:t>
            </a:r>
          </a:p>
          <a:p>
            <a:pPr lvl="1"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en-US" dirty="0" smtClean="0">
                <a:solidFill>
                  <a:schemeClr val="tx2"/>
                </a:solidFill>
              </a:rPr>
              <a:t>Gender Identity and Expression</a:t>
            </a:r>
          </a:p>
          <a:p>
            <a:pPr lvl="1"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en-US" dirty="0" smtClean="0">
                <a:solidFill>
                  <a:schemeClr val="tx2"/>
                </a:solidFill>
              </a:rPr>
              <a:t>Military/Veteran Status</a:t>
            </a:r>
          </a:p>
          <a:p>
            <a:pPr lvl="1"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en-US" dirty="0" smtClean="0">
                <a:solidFill>
                  <a:schemeClr val="tx2"/>
                </a:solidFill>
              </a:rPr>
              <a:t>Ancestry</a:t>
            </a:r>
          </a:p>
          <a:p>
            <a:pPr lvl="1"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en-US" dirty="0" smtClean="0">
                <a:solidFill>
                  <a:schemeClr val="tx2"/>
                </a:solidFill>
              </a:rPr>
              <a:t>Public Assistance</a:t>
            </a:r>
          </a:p>
          <a:p>
            <a:pPr lvl="1"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en-US" dirty="0" smtClean="0">
                <a:solidFill>
                  <a:schemeClr val="tx2"/>
                </a:solidFill>
              </a:rPr>
              <a:t>Housing Subsidies</a:t>
            </a:r>
          </a:p>
          <a:p>
            <a:pPr lvl="1"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en-US" dirty="0" smtClean="0">
                <a:solidFill>
                  <a:schemeClr val="tx2"/>
                </a:solidFill>
              </a:rPr>
              <a:t>Genetic Information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638800"/>
            <a:ext cx="1219200" cy="94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Why do you </a:t>
            </a:r>
            <a:r>
              <a:rPr lang="en-US" dirty="0" smtClean="0"/>
              <a:t>want or need </a:t>
            </a:r>
            <a:r>
              <a:rPr lang="en-US" dirty="0" smtClean="0"/>
              <a:t>to move?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Here’s some things to think about?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need to move or find an apartment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2943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7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Reasonable accommodation and housing </a:t>
            </a:r>
            <a:r>
              <a:rPr lang="en-US" dirty="0" smtClean="0"/>
              <a:t>search</a:t>
            </a:r>
          </a:p>
          <a:p>
            <a:endParaRPr lang="en-US" dirty="0"/>
          </a:p>
          <a:p>
            <a:r>
              <a:rPr lang="en-US" dirty="0" smtClean="0"/>
              <a:t>Lead paint regulations</a:t>
            </a:r>
          </a:p>
          <a:p>
            <a:endParaRPr lang="en-US" dirty="0"/>
          </a:p>
          <a:p>
            <a:r>
              <a:rPr lang="en-US" dirty="0" smtClean="0"/>
              <a:t>Domestic violence and sexual harassment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Fair Housing 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What to do if you think you’re a victim of housing discrimination</a:t>
            </a:r>
            <a:endParaRPr lang="en-US" sz="40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76800"/>
            <a:ext cx="2133600" cy="140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Deposits</a:t>
            </a:r>
          </a:p>
          <a:p>
            <a:endParaRPr lang="en-US" dirty="0"/>
          </a:p>
          <a:p>
            <a:r>
              <a:rPr lang="en-US" dirty="0" smtClean="0"/>
              <a:t>Leases versus rental agreements</a:t>
            </a:r>
          </a:p>
          <a:p>
            <a:endParaRPr lang="en-US" dirty="0"/>
          </a:p>
          <a:p>
            <a:r>
              <a:rPr lang="en-US" dirty="0" smtClean="0"/>
              <a:t>What a prospective landlord can ask for:</a:t>
            </a:r>
          </a:p>
          <a:p>
            <a:pPr lvl="1"/>
            <a:r>
              <a:rPr lang="en-US" dirty="0" smtClean="0"/>
              <a:t>Key fee</a:t>
            </a:r>
          </a:p>
          <a:p>
            <a:pPr lvl="1"/>
            <a:r>
              <a:rPr lang="en-US" dirty="0" smtClean="0"/>
              <a:t>First Month’s </a:t>
            </a:r>
            <a:r>
              <a:rPr lang="en-US" dirty="0"/>
              <a:t>R</a:t>
            </a:r>
            <a:r>
              <a:rPr lang="en-US" dirty="0" smtClean="0"/>
              <a:t>ent</a:t>
            </a:r>
          </a:p>
          <a:p>
            <a:pPr lvl="1"/>
            <a:r>
              <a:rPr lang="en-US" dirty="0" smtClean="0"/>
              <a:t>Last Month’s Rent</a:t>
            </a:r>
          </a:p>
          <a:p>
            <a:pPr lvl="1"/>
            <a:r>
              <a:rPr lang="en-US" dirty="0" smtClean="0"/>
              <a:t>Security Deposit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Move-in Considerations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95800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85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a plan for yourself</a:t>
            </a:r>
          </a:p>
          <a:p>
            <a:pPr lvl="1"/>
            <a:r>
              <a:rPr lang="en-US" dirty="0" smtClean="0"/>
              <a:t>Stay with it</a:t>
            </a:r>
          </a:p>
          <a:p>
            <a:endParaRPr lang="en-US" dirty="0"/>
          </a:p>
          <a:p>
            <a:r>
              <a:rPr lang="en-US" dirty="0" smtClean="0"/>
              <a:t>Financial </a:t>
            </a:r>
            <a:r>
              <a:rPr lang="en-US" dirty="0"/>
              <a:t>P</a:t>
            </a:r>
            <a:r>
              <a:rPr lang="en-US" dirty="0" smtClean="0"/>
              <a:t>lanning Workshop</a:t>
            </a:r>
          </a:p>
          <a:p>
            <a:pPr lvl="1"/>
            <a:r>
              <a:rPr lang="en-US" dirty="0" smtClean="0"/>
              <a:t>When is it next offered?</a:t>
            </a:r>
          </a:p>
          <a:p>
            <a:endParaRPr lang="en-US" dirty="0"/>
          </a:p>
          <a:p>
            <a:r>
              <a:rPr lang="en-US" dirty="0" smtClean="0"/>
              <a:t>We can work with you to make it happen!</a:t>
            </a:r>
          </a:p>
          <a:p>
            <a:pPr lvl="1"/>
            <a:r>
              <a:rPr lang="en-US" dirty="0" smtClean="0"/>
              <a:t>Working with a </a:t>
            </a:r>
            <a:r>
              <a:rPr lang="en-US" dirty="0" smtClean="0"/>
              <a:t>Counselor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there from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your ideal neighborhood look like?</a:t>
            </a:r>
          </a:p>
          <a:p>
            <a:pPr lvl="1"/>
            <a:r>
              <a:rPr lang="en-US" dirty="0" smtClean="0"/>
              <a:t>Schools</a:t>
            </a:r>
          </a:p>
          <a:p>
            <a:pPr lvl="1"/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Access to shopping</a:t>
            </a:r>
          </a:p>
          <a:p>
            <a:pPr lvl="1"/>
            <a:r>
              <a:rPr lang="en-US" dirty="0" smtClean="0"/>
              <a:t>Near to friends &amp; family</a:t>
            </a:r>
          </a:p>
          <a:p>
            <a:pPr lvl="1"/>
            <a:r>
              <a:rPr lang="en-US" dirty="0" smtClean="0"/>
              <a:t>Near to work</a:t>
            </a:r>
          </a:p>
          <a:p>
            <a:pPr lvl="1"/>
            <a:r>
              <a:rPr lang="en-US" dirty="0" smtClean="0"/>
              <a:t>Trees and parks</a:t>
            </a:r>
          </a:p>
          <a:p>
            <a:pPr lvl="1"/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Wish List 1.</a:t>
            </a:r>
            <a:br>
              <a:rPr lang="en-US" sz="4000" dirty="0" smtClean="0"/>
            </a:br>
            <a:r>
              <a:rPr lang="en-US" sz="4000" dirty="0" smtClean="0"/>
              <a:t>Where would you like to live?</a:t>
            </a:r>
            <a:endParaRPr lang="en-US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8600"/>
            <a:ext cx="26384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3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48347"/>
            <a:ext cx="7073152" cy="387781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does it look like?</a:t>
            </a:r>
          </a:p>
          <a:p>
            <a:pPr lvl="1"/>
            <a:r>
              <a:rPr lang="en-US" dirty="0" smtClean="0"/>
              <a:t>Apartment</a:t>
            </a:r>
          </a:p>
          <a:p>
            <a:pPr lvl="1"/>
            <a:r>
              <a:rPr lang="en-US" dirty="0" smtClean="0"/>
              <a:t>Single family</a:t>
            </a:r>
          </a:p>
          <a:p>
            <a:pPr lvl="1"/>
            <a:r>
              <a:rPr lang="en-US" dirty="0" smtClean="0"/>
              <a:t>Duplex</a:t>
            </a:r>
          </a:p>
          <a:p>
            <a:r>
              <a:rPr lang="en-US" dirty="0" smtClean="0"/>
              <a:t>What do you need?</a:t>
            </a:r>
          </a:p>
          <a:p>
            <a:pPr lvl="1"/>
            <a:r>
              <a:rPr lang="en-US" dirty="0" smtClean="0"/>
              <a:t># of Rooms</a:t>
            </a:r>
          </a:p>
          <a:p>
            <a:pPr lvl="1"/>
            <a:r>
              <a:rPr lang="en-US" dirty="0" smtClean="0"/>
              <a:t># Bedrooms</a:t>
            </a:r>
          </a:p>
          <a:p>
            <a:pPr lvl="1"/>
            <a:r>
              <a:rPr lang="en-US" dirty="0" smtClean="0"/>
              <a:t># Bathrooms</a:t>
            </a:r>
          </a:p>
          <a:p>
            <a:pPr lvl="1"/>
            <a:r>
              <a:rPr lang="en-US" dirty="0" smtClean="0"/>
              <a:t>Large rooms</a:t>
            </a:r>
          </a:p>
          <a:p>
            <a:pPr lvl="1"/>
            <a:r>
              <a:rPr lang="en-US" dirty="0" smtClean="0"/>
              <a:t>Kitchen</a:t>
            </a:r>
          </a:p>
          <a:p>
            <a:pPr lvl="1"/>
            <a:r>
              <a:rPr lang="en-US" dirty="0" smtClean="0"/>
              <a:t>Parking/garage </a:t>
            </a:r>
          </a:p>
          <a:p>
            <a:pPr lvl="1"/>
            <a:r>
              <a:rPr lang="en-US" dirty="0" smtClean="0"/>
              <a:t>Storage areas</a:t>
            </a:r>
          </a:p>
          <a:p>
            <a:pPr lvl="1"/>
            <a:r>
              <a:rPr lang="en-US" dirty="0" smtClean="0"/>
              <a:t>Other considerations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Wish List 2.</a:t>
            </a:r>
            <a:br>
              <a:rPr lang="en-US" dirty="0" smtClean="0"/>
            </a:br>
            <a:r>
              <a:rPr lang="en-US" dirty="0" smtClean="0"/>
              <a:t>Imagine your new home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6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51365"/>
            <a:ext cx="7745505" cy="38778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Accessibility/handicap issues</a:t>
            </a:r>
          </a:p>
          <a:p>
            <a:r>
              <a:rPr lang="en-US" dirty="0" smtClean="0"/>
              <a:t>Lead paint: Does someone under six live in your household?</a:t>
            </a:r>
          </a:p>
          <a:p>
            <a:r>
              <a:rPr lang="en-US" dirty="0" smtClean="0"/>
              <a:t>Pets</a:t>
            </a:r>
          </a:p>
          <a:p>
            <a:r>
              <a:rPr lang="en-US" dirty="0" smtClean="0"/>
              <a:t>Do you need a yard?</a:t>
            </a:r>
          </a:p>
          <a:p>
            <a:r>
              <a:rPr lang="en-US" dirty="0" smtClean="0"/>
              <a:t>On/near a bus route</a:t>
            </a:r>
          </a:p>
          <a:p>
            <a:r>
              <a:rPr lang="en-US" dirty="0" smtClean="0"/>
              <a:t>Washer/dryer hook-ups</a:t>
            </a:r>
          </a:p>
          <a:p>
            <a:r>
              <a:rPr lang="en-US" dirty="0" smtClean="0"/>
              <a:t>Near a </a:t>
            </a:r>
            <a:r>
              <a:rPr lang="en-US" u="sng" dirty="0" smtClean="0"/>
              <a:t>real</a:t>
            </a:r>
            <a:r>
              <a:rPr lang="en-US" dirty="0" smtClean="0"/>
              <a:t> grocery store?</a:t>
            </a:r>
          </a:p>
          <a:p>
            <a:r>
              <a:rPr lang="en-US" dirty="0" smtClean="0"/>
              <a:t>Other considerations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Wish List 3.</a:t>
            </a:r>
            <a:br>
              <a:rPr lang="en-US" dirty="0" smtClean="0"/>
            </a:br>
            <a:r>
              <a:rPr lang="en-US" dirty="0" smtClean="0"/>
              <a:t>Other considerations: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39" y="2133600"/>
            <a:ext cx="457199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793" y="3733800"/>
            <a:ext cx="1435280" cy="89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50792"/>
            <a:ext cx="990600" cy="65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138" y="5246255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135223"/>
            <a:ext cx="1490957" cy="9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7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2286000"/>
            <a:ext cx="7745505" cy="3877815"/>
          </a:xfrm>
        </p:spPr>
        <p:txBody>
          <a:bodyPr>
            <a:normAutofit/>
          </a:bodyPr>
          <a:lstStyle/>
          <a:p>
            <a:r>
              <a:rPr lang="en-US" dirty="0" smtClean="0"/>
              <a:t>Walk around – at different times of day</a:t>
            </a:r>
          </a:p>
          <a:p>
            <a:pPr lvl="1"/>
            <a:r>
              <a:rPr lang="en-US" dirty="0" smtClean="0"/>
              <a:t>Weekends can also be busier </a:t>
            </a:r>
          </a:p>
          <a:p>
            <a:r>
              <a:rPr lang="en-US" dirty="0" smtClean="0"/>
              <a:t>Ask the people who live there what they think of it</a:t>
            </a:r>
          </a:p>
          <a:p>
            <a:r>
              <a:rPr lang="en-US" dirty="0" smtClean="0"/>
              <a:t>Is there convenient shopping?</a:t>
            </a:r>
          </a:p>
          <a:p>
            <a:r>
              <a:rPr lang="en-US" dirty="0" smtClean="0"/>
              <a:t>Are the buildings/streets well maintained?</a:t>
            </a:r>
          </a:p>
          <a:p>
            <a:r>
              <a:rPr lang="en-US" dirty="0" smtClean="0"/>
              <a:t>Look for trash, filth in streets/parks, signs of criminal activity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 the neighborhood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29200"/>
            <a:ext cx="240467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16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Take a close look at your rent and monthly expenses</a:t>
            </a:r>
          </a:p>
          <a:p>
            <a:endParaRPr lang="en-US" dirty="0"/>
          </a:p>
          <a:p>
            <a:r>
              <a:rPr lang="en-US" dirty="0" smtClean="0"/>
              <a:t>What’s a realistic rent</a:t>
            </a:r>
          </a:p>
          <a:p>
            <a:pPr lvl="1"/>
            <a:r>
              <a:rPr lang="en-US" dirty="0" smtClean="0"/>
              <a:t>Factoring in heat and utilities</a:t>
            </a:r>
          </a:p>
          <a:p>
            <a:endParaRPr lang="en-US" dirty="0"/>
          </a:p>
          <a:p>
            <a:r>
              <a:rPr lang="en-US" dirty="0" smtClean="0"/>
              <a:t>Creating a working budget</a:t>
            </a:r>
          </a:p>
          <a:p>
            <a:pPr lvl="1"/>
            <a:r>
              <a:rPr lang="en-US" dirty="0" smtClean="0"/>
              <a:t>Financial Management </a:t>
            </a:r>
            <a:r>
              <a:rPr lang="en-US" dirty="0"/>
              <a:t>W</a:t>
            </a:r>
            <a:r>
              <a:rPr lang="en-US" dirty="0" smtClean="0"/>
              <a:t>orkshop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Real World 1.</a:t>
            </a:r>
            <a:br>
              <a:rPr lang="en-US" dirty="0" smtClean="0"/>
            </a:br>
            <a:r>
              <a:rPr lang="en-US" dirty="0" smtClean="0"/>
              <a:t>Can you afford it?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37338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5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your relationship with your present landlord?</a:t>
            </a:r>
          </a:p>
          <a:p>
            <a:r>
              <a:rPr lang="en-US" dirty="0" smtClean="0"/>
              <a:t>Previous landlords and rental history?</a:t>
            </a:r>
          </a:p>
          <a:p>
            <a:r>
              <a:rPr lang="en-US" dirty="0" smtClean="0"/>
              <a:t>Were you ever evicted?</a:t>
            </a:r>
          </a:p>
          <a:p>
            <a:r>
              <a:rPr lang="en-US" dirty="0" smtClean="0"/>
              <a:t>Credit and credit reports</a:t>
            </a:r>
          </a:p>
          <a:p>
            <a:r>
              <a:rPr lang="en-US" dirty="0" smtClean="0"/>
              <a:t>CORI reports</a:t>
            </a:r>
          </a:p>
          <a:p>
            <a:r>
              <a:rPr lang="en-US" dirty="0" smtClean="0"/>
              <a:t>Other considerations</a:t>
            </a:r>
          </a:p>
          <a:p>
            <a:r>
              <a:rPr lang="en-US" dirty="0" smtClean="0"/>
              <a:t>What’s your side of the story?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Real World 2.</a:t>
            </a:r>
            <a:br>
              <a:rPr lang="en-US" dirty="0" smtClean="0"/>
            </a:br>
            <a:r>
              <a:rPr lang="en-US" dirty="0" smtClean="0"/>
              <a:t>Your rental history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262096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6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Have a budget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Have a plan!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Budgeting and stretching your money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14800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37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351</TotalTime>
  <Words>748</Words>
  <Application>Microsoft Office PowerPoint</Application>
  <PresentationFormat>On-screen Show (4:3)</PresentationFormat>
  <Paragraphs>202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Hardcover</vt:lpstr>
      <vt:lpstr>Housing Search</vt:lpstr>
      <vt:lpstr>Do you need to move or find an apartment</vt:lpstr>
      <vt:lpstr>Wish List 1. Where would you like to live?</vt:lpstr>
      <vt:lpstr>Wish List 2. Imagine your new home</vt:lpstr>
      <vt:lpstr>Wish List 3. Other considerations:</vt:lpstr>
      <vt:lpstr>Visit the neighborhood</vt:lpstr>
      <vt:lpstr>The Real World 1. Can you afford it?</vt:lpstr>
      <vt:lpstr>The Real World 2. Your rental history</vt:lpstr>
      <vt:lpstr>Budgeting and stretching your money</vt:lpstr>
      <vt:lpstr>Getting your references in shape</vt:lpstr>
      <vt:lpstr>Where To Look for an Apartment</vt:lpstr>
      <vt:lpstr>The need for a search strategy</vt:lpstr>
      <vt:lpstr>Contacting the landlord</vt:lpstr>
      <vt:lpstr>Contacting the landlord cont. . . </vt:lpstr>
      <vt:lpstr>What to ask the landlord</vt:lpstr>
      <vt:lpstr>If you’re interested, say you’re interested, but don’t seem desperate!</vt:lpstr>
      <vt:lpstr>Fair Housing Laws</vt:lpstr>
      <vt:lpstr>Fair Housing Laws</vt:lpstr>
      <vt:lpstr>Fair Housing Laws: What are the protected categories?</vt:lpstr>
      <vt:lpstr>Fair Housing Laws</vt:lpstr>
      <vt:lpstr>What to do if you think you’re a victim of housing discrimination</vt:lpstr>
      <vt:lpstr>Move-in Considerations</vt:lpstr>
      <vt:lpstr>Getting there from here…</vt:lpstr>
      <vt:lpstr>Thank you.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Mobility</dc:title>
  <dc:creator>John Fisher</dc:creator>
  <cp:lastModifiedBy>Toni Bator</cp:lastModifiedBy>
  <cp:revision>30</cp:revision>
  <dcterms:created xsi:type="dcterms:W3CDTF">2016-10-03T18:14:43Z</dcterms:created>
  <dcterms:modified xsi:type="dcterms:W3CDTF">2016-10-17T15:02:01Z</dcterms:modified>
</cp:coreProperties>
</file>