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handoutMasterIdLst>
    <p:handoutMasterId r:id="rId11"/>
  </p:handoutMasterIdLst>
  <p:sldIdLst>
    <p:sldId id="266" r:id="rId2"/>
    <p:sldId id="264" r:id="rId3"/>
    <p:sldId id="262" r:id="rId4"/>
    <p:sldId id="258" r:id="rId5"/>
    <p:sldId id="260" r:id="rId6"/>
    <p:sldId id="261" r:id="rId7"/>
    <p:sldId id="263"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912" y="-10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9" d="100"/>
          <a:sy n="99" d="100"/>
        </p:scale>
        <p:origin x="-281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WESTERN MASS NETWORK TO END HOMELESSNESS</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7DA9327-F905-BA48-8F2A-D9E99622C44B}" type="datetime1">
              <a:rPr lang="en-US" smtClean="0"/>
              <a:t>2/15/18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539F44-9BA1-6E44-AE77-ED39F8DD62AD}" type="slidenum">
              <a:rPr lang="en-US" smtClean="0"/>
              <a:t>‹#›</a:t>
            </a:fld>
            <a:endParaRPr lang="en-US"/>
          </a:p>
        </p:txBody>
      </p:sp>
    </p:spTree>
    <p:extLst>
      <p:ext uri="{BB962C8B-B14F-4D97-AF65-F5344CB8AC3E}">
        <p14:creationId xmlns:p14="http://schemas.microsoft.com/office/powerpoint/2010/main" val="21309849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WESTERN MASS NETWORK TO END HOMELESSNESS</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1347A-1BD6-8E47-95BD-A5C31A38ACE5}" type="datetime1">
              <a:rPr lang="en-US" smtClean="0"/>
              <a:t>2/15/18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659F1D-030E-A04F-868F-D029D635B45D}" type="slidenum">
              <a:rPr lang="en-US" smtClean="0"/>
              <a:t>‹#›</a:t>
            </a:fld>
            <a:endParaRPr lang="en-US"/>
          </a:p>
        </p:txBody>
      </p:sp>
    </p:spTree>
    <p:extLst>
      <p:ext uri="{BB962C8B-B14F-4D97-AF65-F5344CB8AC3E}">
        <p14:creationId xmlns:p14="http://schemas.microsoft.com/office/powerpoint/2010/main" val="3359116387"/>
      </p:ext>
    </p:extLst>
  </p:cSld>
  <p:clrMap bg1="lt1" tx1="dk1" bg2="lt2" tx2="dk2" accent1="accent1" accent2="accent2" accent3="accent3" accent4="accent4" accent5="accent5" accent6="accent6" hlink="hlink" folHlink="folHlink"/>
  <p:hf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smtClean="0"/>
              <a:t>WESTERN MASS NETWORK TO END HOMELESSNESS</a:t>
            </a:r>
            <a:endParaRPr lang="en-US"/>
          </a:p>
        </p:txBody>
      </p:sp>
      <p:sp>
        <p:nvSpPr>
          <p:cNvPr id="5" name="Slide Number Placeholder 4"/>
          <p:cNvSpPr>
            <a:spLocks noGrp="1"/>
          </p:cNvSpPr>
          <p:nvPr>
            <p:ph type="sldNum" sz="quarter" idx="11"/>
          </p:nvPr>
        </p:nvSpPr>
        <p:spPr/>
        <p:txBody>
          <a:bodyPr/>
          <a:lstStyle/>
          <a:p>
            <a:fld id="{41659F1D-030E-A04F-868F-D029D635B45D}" type="slidenum">
              <a:rPr lang="en-US" smtClean="0"/>
              <a:t>1</a:t>
            </a:fld>
            <a:endParaRPr lang="en-US"/>
          </a:p>
        </p:txBody>
      </p:sp>
    </p:spTree>
    <p:extLst>
      <p:ext uri="{BB962C8B-B14F-4D97-AF65-F5344CB8AC3E}">
        <p14:creationId xmlns:p14="http://schemas.microsoft.com/office/powerpoint/2010/main" val="2739878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WESTERN MASS NETWORK TO END HOMELESSNESS</a:t>
            </a:r>
            <a:endParaRPr lang="en-US"/>
          </a:p>
        </p:txBody>
      </p:sp>
      <p:sp>
        <p:nvSpPr>
          <p:cNvPr id="5" name="Slide Number Placeholder 4"/>
          <p:cNvSpPr>
            <a:spLocks noGrp="1"/>
          </p:cNvSpPr>
          <p:nvPr>
            <p:ph type="sldNum" sz="quarter" idx="11"/>
          </p:nvPr>
        </p:nvSpPr>
        <p:spPr/>
        <p:txBody>
          <a:bodyPr/>
          <a:lstStyle/>
          <a:p>
            <a:fld id="{41659F1D-030E-A04F-868F-D029D635B45D}" type="slidenum">
              <a:rPr lang="en-US" smtClean="0"/>
              <a:t>3</a:t>
            </a:fld>
            <a:endParaRPr lang="en-US"/>
          </a:p>
        </p:txBody>
      </p:sp>
    </p:spTree>
    <p:extLst>
      <p:ext uri="{BB962C8B-B14F-4D97-AF65-F5344CB8AC3E}">
        <p14:creationId xmlns:p14="http://schemas.microsoft.com/office/powerpoint/2010/main" val="3568587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1659F1D-030E-A04F-868F-D029D635B45D}" type="slidenum">
              <a:rPr lang="en-US" smtClean="0"/>
              <a:t>4</a:t>
            </a:fld>
            <a:endParaRPr lang="en-US"/>
          </a:p>
        </p:txBody>
      </p:sp>
      <p:sp>
        <p:nvSpPr>
          <p:cNvPr id="5" name="Header Placeholder 4"/>
          <p:cNvSpPr>
            <a:spLocks noGrp="1"/>
          </p:cNvSpPr>
          <p:nvPr>
            <p:ph type="hdr" sz="quarter" idx="11"/>
          </p:nvPr>
        </p:nvSpPr>
        <p:spPr/>
        <p:txBody>
          <a:bodyPr/>
          <a:lstStyle/>
          <a:p>
            <a:r>
              <a:rPr lang="en-US" smtClean="0"/>
              <a:t>WESTERN MASS NETWORK TO END HOMELESSNESS</a:t>
            </a:r>
            <a:endParaRPr lang="en-US"/>
          </a:p>
        </p:txBody>
      </p:sp>
    </p:spTree>
    <p:extLst>
      <p:ext uri="{BB962C8B-B14F-4D97-AF65-F5344CB8AC3E}">
        <p14:creationId xmlns:p14="http://schemas.microsoft.com/office/powerpoint/2010/main" val="3339770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2518655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1801428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228156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183347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181538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February 12, 2018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3239491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February 12, 2018</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51630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February 12, 2018</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253571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February 12, 2018</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200828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February 12, 2018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2859092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February 12, 2018</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214956-9FEB-5045-85D9-9BFA4688D282}" type="slidenum">
              <a:rPr lang="en-US" smtClean="0"/>
              <a:t>‹#›</a:t>
            </a:fld>
            <a:endParaRPr lang="en-US"/>
          </a:p>
        </p:txBody>
      </p:sp>
    </p:spTree>
    <p:extLst>
      <p:ext uri="{BB962C8B-B14F-4D97-AF65-F5344CB8AC3E}">
        <p14:creationId xmlns:p14="http://schemas.microsoft.com/office/powerpoint/2010/main" val="35283368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February 12, 2018</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007684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February 12, 2018</a:t>
            </a:r>
            <a:endParaRPr lang="en-US"/>
          </a:p>
        </p:txBody>
      </p:sp>
      <p:sp>
        <p:nvSpPr>
          <p:cNvPr id="3" name="Slide Number Placeholder 2"/>
          <p:cNvSpPr>
            <a:spLocks noGrp="1"/>
          </p:cNvSpPr>
          <p:nvPr>
            <p:ph type="sldNum" sz="quarter" idx="12"/>
          </p:nvPr>
        </p:nvSpPr>
        <p:spPr/>
        <p:txBody>
          <a:bodyPr/>
          <a:lstStyle/>
          <a:p>
            <a:fld id="{406AF61F-02EA-0448-AF1F-4E49743CB223}" type="slidenum">
              <a:rPr lang="en-US" smtClean="0"/>
              <a:t>1</a:t>
            </a:fld>
            <a:endParaRPr lang="en-US" dirty="0"/>
          </a:p>
        </p:txBody>
      </p:sp>
      <p:sp>
        <p:nvSpPr>
          <p:cNvPr id="4" name="Rectangle 3"/>
          <p:cNvSpPr/>
          <p:nvPr/>
        </p:nvSpPr>
        <p:spPr bwMode="auto">
          <a:xfrm>
            <a:off x="457200" y="279901"/>
            <a:ext cx="6899601" cy="1920790"/>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pitchFamily="16" charset="0"/>
              <a:buNone/>
              <a:defRPr/>
            </a:pPr>
            <a:endParaRPr lang="en-US" dirty="0"/>
          </a:p>
        </p:txBody>
      </p:sp>
      <p:grpSp>
        <p:nvGrpSpPr>
          <p:cNvPr id="5" name="Group 21"/>
          <p:cNvGrpSpPr>
            <a:grpSpLocks/>
          </p:cNvGrpSpPr>
          <p:nvPr/>
        </p:nvGrpSpPr>
        <p:grpSpPr bwMode="auto">
          <a:xfrm>
            <a:off x="645720" y="476975"/>
            <a:ext cx="5815929" cy="1055846"/>
            <a:chOff x="8240712" y="5684837"/>
            <a:chExt cx="527172" cy="1164705"/>
          </a:xfrm>
        </p:grpSpPr>
        <p:sp>
          <p:nvSpPr>
            <p:cNvPr id="6" name="Rectangle 5"/>
            <p:cNvSpPr/>
            <p:nvPr/>
          </p:nvSpPr>
          <p:spPr bwMode="auto">
            <a:xfrm>
              <a:off x="8240712" y="5684837"/>
              <a:ext cx="527172" cy="1164705"/>
            </a:xfrm>
            <a:prstGeom prst="rect">
              <a:avLst/>
            </a:prstGeom>
            <a:gradFill>
              <a:gsLst>
                <a:gs pos="0">
                  <a:srgbClr val="00B0F0">
                    <a:alpha val="30000"/>
                  </a:srgbClr>
                </a:gs>
                <a:gs pos="100000">
                  <a:srgbClr val="004C84">
                    <a:alpha val="65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7" name="TextBox 6"/>
            <p:cNvSpPr txBox="1"/>
            <p:nvPr/>
          </p:nvSpPr>
          <p:spPr>
            <a:xfrm>
              <a:off x="8257800" y="5795613"/>
              <a:ext cx="484284" cy="848771"/>
            </a:xfrm>
            <a:prstGeom prst="rect">
              <a:avLst/>
            </a:prstGeom>
            <a:noFill/>
          </p:spPr>
          <p:txBody>
            <a:bodyPr wrap="square">
              <a:spAutoFit/>
            </a:bodyPr>
            <a:lstStyle/>
            <a:p>
              <a:pPr>
                <a:buFont typeface="Times New Roman" pitchFamily="16" charset="0"/>
                <a:buNone/>
                <a:defRPr/>
              </a:pPr>
              <a:r>
                <a:rPr lang="en-US" sz="22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Western Mass Network to End Homelessness </a:t>
              </a:r>
              <a:endPar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p:txBody>
        </p:sp>
      </p:grpSp>
      <p:sp>
        <p:nvSpPr>
          <p:cNvPr id="8" name="Rectangle 7"/>
          <p:cNvSpPr/>
          <p:nvPr/>
        </p:nvSpPr>
        <p:spPr bwMode="auto">
          <a:xfrm>
            <a:off x="457200" y="2632070"/>
            <a:ext cx="6899600" cy="3094107"/>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charset="0"/>
              <a:buNone/>
              <a:defRPr/>
            </a:pPr>
            <a:endParaRPr lang="en-US"/>
          </a:p>
        </p:txBody>
      </p:sp>
      <p:grpSp>
        <p:nvGrpSpPr>
          <p:cNvPr id="9" name="Group 20"/>
          <p:cNvGrpSpPr>
            <a:grpSpLocks/>
          </p:cNvGrpSpPr>
          <p:nvPr/>
        </p:nvGrpSpPr>
        <p:grpSpPr bwMode="auto">
          <a:xfrm>
            <a:off x="722543" y="2808174"/>
            <a:ext cx="6218249" cy="2869825"/>
            <a:chOff x="8250446" y="6468731"/>
            <a:chExt cx="787886" cy="3165701"/>
          </a:xfrm>
        </p:grpSpPr>
        <p:sp>
          <p:nvSpPr>
            <p:cNvPr id="10" name="Rectangle 9"/>
            <p:cNvSpPr/>
            <p:nvPr/>
          </p:nvSpPr>
          <p:spPr bwMode="auto">
            <a:xfrm>
              <a:off x="8250446" y="6468731"/>
              <a:ext cx="727176" cy="1141523"/>
            </a:xfrm>
            <a:prstGeom prst="rect">
              <a:avLst/>
            </a:prstGeom>
            <a:gradFill>
              <a:gsLst>
                <a:gs pos="0">
                  <a:srgbClr val="64D011">
                    <a:alpha val="70000"/>
                  </a:srgbClr>
                </a:gs>
                <a:gs pos="100000">
                  <a:srgbClr val="326609">
                    <a:alpha val="88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11" name="TextBox 10"/>
            <p:cNvSpPr txBox="1"/>
            <p:nvPr/>
          </p:nvSpPr>
          <p:spPr>
            <a:xfrm>
              <a:off x="8264599" y="6612811"/>
              <a:ext cx="773733" cy="3021621"/>
            </a:xfrm>
            <a:prstGeom prst="rect">
              <a:avLst/>
            </a:prstGeom>
            <a:noFill/>
          </p:spPr>
          <p:txBody>
            <a:bodyPr wrap="square">
              <a:spAutoFit/>
            </a:bodyPr>
            <a:lstStyle/>
            <a:p>
              <a:pPr>
                <a:buFont typeface="Times New Roman" pitchFamily="16" charset="0"/>
                <a:buNone/>
                <a:defRPr/>
              </a:pPr>
              <a:r>
                <a:rPr lang="en-US" sz="22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Findings and Recommendations</a:t>
              </a:r>
            </a:p>
            <a:p>
              <a:pPr>
                <a:buFont typeface="Times New Roman" pitchFamily="16" charset="0"/>
                <a:buNone/>
                <a:defRPr/>
              </a:pPr>
              <a:endPar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endParaRPr lang="en-US" sz="16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a:p>
              <a:pPr>
                <a:buFont typeface="Times New Roman" pitchFamily="16" charset="0"/>
                <a:buNone/>
                <a:defRPr/>
              </a:pPr>
              <a:r>
                <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Based on January 2018 stakeholder interviews</a:t>
              </a:r>
            </a:p>
            <a:p>
              <a:pPr>
                <a:buFont typeface="Times New Roman" pitchFamily="16" charset="0"/>
                <a:buNone/>
                <a:defRPr/>
              </a:pPr>
              <a:r>
                <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Joyce Tavon </a:t>
              </a:r>
              <a:r>
                <a:rPr lang="mr-IN"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a:t>
              </a:r>
              <a:r>
                <a:rPr lang="en-US" sz="16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 consultant </a:t>
              </a:r>
            </a:p>
          </p:txBody>
        </p:sp>
      </p:grpSp>
    </p:spTree>
    <p:extLst>
      <p:ext uri="{BB962C8B-B14F-4D97-AF65-F5344CB8AC3E}">
        <p14:creationId xmlns:p14="http://schemas.microsoft.com/office/powerpoint/2010/main" val="1367324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214956-9FEB-5045-85D9-9BFA4688D282}" type="slidenum">
              <a:rPr lang="en-US" smtClean="0"/>
              <a:t>2</a:t>
            </a:fld>
            <a:endParaRPr lang="en-US"/>
          </a:p>
        </p:txBody>
      </p:sp>
      <p:sp>
        <p:nvSpPr>
          <p:cNvPr id="5" name="Rectangle 4"/>
          <p:cNvSpPr/>
          <p:nvPr/>
        </p:nvSpPr>
        <p:spPr bwMode="auto">
          <a:xfrm>
            <a:off x="457200" y="1109153"/>
            <a:ext cx="8080796" cy="528129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82945" tIns="41473" rIns="82945" bIns="41473"/>
          <a:lstStyle/>
          <a:p>
            <a:pPr>
              <a:buFont typeface="Times New Roman" pitchFamily="16" charset="0"/>
              <a:buNone/>
              <a:defRPr/>
            </a:pPr>
            <a:endParaRPr lang="en-US"/>
          </a:p>
        </p:txBody>
      </p:sp>
      <p:sp>
        <p:nvSpPr>
          <p:cNvPr id="8" name="TextBox 7"/>
          <p:cNvSpPr txBox="1"/>
          <p:nvPr/>
        </p:nvSpPr>
        <p:spPr bwMode="auto">
          <a:xfrm>
            <a:off x="457201" y="282419"/>
            <a:ext cx="8080796" cy="69249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buFont typeface="Times New Roman" pitchFamily="16" charset="0"/>
              <a:buNone/>
              <a:tabLst>
                <a:tab pos="5484813" algn="l"/>
              </a:tabLst>
              <a:defRPr/>
            </a:pPr>
            <a:r>
              <a:rPr lang="en-US" sz="22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Executive Summary</a:t>
            </a:r>
          </a:p>
          <a:p>
            <a:pPr>
              <a:spcBef>
                <a:spcPts val="600"/>
              </a:spcBef>
              <a:tabLst>
                <a:tab pos="5484813" algn="l"/>
              </a:tabLst>
              <a:defRPr/>
            </a:pPr>
            <a:r>
              <a:rPr lang="en-US" sz="1200" i="1" dirty="0" smtClean="0"/>
              <a:t>(Based </a:t>
            </a:r>
            <a:r>
              <a:rPr lang="en-US" sz="1200" i="1" dirty="0"/>
              <a:t>on 24 phone </a:t>
            </a:r>
            <a:r>
              <a:rPr lang="en-US" sz="1200" i="1" dirty="0" smtClean="0"/>
              <a:t>interviews </a:t>
            </a:r>
            <a:r>
              <a:rPr lang="en-US" sz="1200" i="1" dirty="0"/>
              <a:t>and written input </a:t>
            </a:r>
            <a:r>
              <a:rPr lang="en-US" sz="1200" i="1" dirty="0" smtClean="0"/>
              <a:t>from 47 </a:t>
            </a:r>
            <a:r>
              <a:rPr lang="en-US" sz="1200" i="1" dirty="0"/>
              <a:t>stakeholders / 33 organizations and entities – see last slide</a:t>
            </a:r>
            <a:r>
              <a:rPr lang="en-US" sz="1200" i="1" dirty="0" smtClean="0"/>
              <a:t>)</a:t>
            </a:r>
            <a:endParaRPr lang="en-US" sz="1200" dirty="0"/>
          </a:p>
        </p:txBody>
      </p:sp>
      <p:sp>
        <p:nvSpPr>
          <p:cNvPr id="9" name="TextBox 16"/>
          <p:cNvSpPr txBox="1">
            <a:spLocks noChangeArrowheads="1"/>
          </p:cNvSpPr>
          <p:nvPr/>
        </p:nvSpPr>
        <p:spPr bwMode="auto">
          <a:xfrm>
            <a:off x="471953" y="1215307"/>
            <a:ext cx="7662816" cy="5448300"/>
          </a:xfrm>
          <a:prstGeom prst="rect">
            <a:avLst/>
          </a:prstGeom>
          <a:noFill/>
          <a:ln w="9525">
            <a:noFill/>
            <a:miter lim="800000"/>
            <a:headEnd/>
            <a:tailEnd/>
          </a:ln>
        </p:spPr>
        <p:txBody>
          <a:bodyPr wrap="square" lIns="82945" tIns="41473" rIns="82945" bIns="41473">
            <a:spAutoFit/>
          </a:bodyPr>
          <a:lstStyle/>
          <a:p>
            <a:endParaRPr lang="en-US" sz="1100" dirty="0"/>
          </a:p>
          <a:p>
            <a:r>
              <a:rPr lang="en-US" sz="1400" dirty="0"/>
              <a:t>After nine years of building regional collaboration, </a:t>
            </a:r>
            <a:r>
              <a:rPr lang="en-US" sz="1400" dirty="0" smtClean="0"/>
              <a:t>winning resources</a:t>
            </a:r>
            <a:r>
              <a:rPr lang="en-US" sz="1400" dirty="0"/>
              <a:t>, and </a:t>
            </a:r>
            <a:r>
              <a:rPr lang="en-US" sz="1400" dirty="0" smtClean="0"/>
              <a:t>increasing </a:t>
            </a:r>
            <a:r>
              <a:rPr lang="en-US" sz="1400" dirty="0"/>
              <a:t>visibility </a:t>
            </a:r>
            <a:r>
              <a:rPr lang="en-US" sz="1400" dirty="0" smtClean="0"/>
              <a:t>for </a:t>
            </a:r>
            <a:r>
              <a:rPr lang="en-US" sz="1400" dirty="0"/>
              <a:t>the work of ending homelessness in Western Mass, the </a:t>
            </a:r>
            <a:r>
              <a:rPr lang="en-US" sz="1400" dirty="0" smtClean="0"/>
              <a:t>Network faces a changed landscape. </a:t>
            </a:r>
            <a:r>
              <a:rPr lang="en-US" sz="1400" dirty="0"/>
              <a:t>Input suggests it’s time to </a:t>
            </a:r>
            <a:r>
              <a:rPr lang="en-US" sz="1400" dirty="0" smtClean="0"/>
              <a:t>revamp in </a:t>
            </a:r>
            <a:r>
              <a:rPr lang="en-US" sz="1400" dirty="0"/>
              <a:t>response. While opinions diverged significantly among the </a:t>
            </a:r>
            <a:r>
              <a:rPr lang="en-US" sz="1400" dirty="0" smtClean="0"/>
              <a:t>diverse </a:t>
            </a:r>
            <a:r>
              <a:rPr lang="en-US" sz="1400" dirty="0"/>
              <a:t>stakeholders, certain themes emerged that form the basis for these findings and recommendations.</a:t>
            </a:r>
          </a:p>
          <a:p>
            <a:r>
              <a:rPr lang="en-US" sz="1400" dirty="0"/>
              <a:t> </a:t>
            </a:r>
          </a:p>
          <a:p>
            <a:r>
              <a:rPr lang="en-US" sz="1400" dirty="0">
                <a:solidFill>
                  <a:srgbClr val="000000"/>
                </a:solidFill>
              </a:rPr>
              <a:t>A top recommendation </a:t>
            </a:r>
            <a:r>
              <a:rPr lang="en-US" sz="1400" dirty="0" smtClean="0">
                <a:solidFill>
                  <a:srgbClr val="000000"/>
                </a:solidFill>
              </a:rPr>
              <a:t>is to focus the work of the Network on a few targeted projects and activities. </a:t>
            </a:r>
            <a:r>
              <a:rPr lang="en-US" sz="1400" dirty="0"/>
              <a:t>Regional events and committees continue to add value, but need to be re-examined to align limited resources </a:t>
            </a:r>
            <a:r>
              <a:rPr lang="en-US" sz="1400" dirty="0" smtClean="0"/>
              <a:t>with </a:t>
            </a:r>
            <a:r>
              <a:rPr lang="en-US" sz="1400" dirty="0"/>
              <a:t>top priorities. Funding options are few and not </a:t>
            </a:r>
            <a:r>
              <a:rPr lang="en-US" sz="1400" dirty="0" smtClean="0"/>
              <a:t>stable; </a:t>
            </a:r>
            <a:r>
              <a:rPr lang="en-US" sz="1400" dirty="0" smtClean="0">
                <a:solidFill>
                  <a:srgbClr val="000000"/>
                </a:solidFill>
              </a:rPr>
              <a:t>by every account funding will not increase and is more likely to decrease. </a:t>
            </a:r>
            <a:r>
              <a:rPr lang="en-US" sz="1400" dirty="0">
                <a:solidFill>
                  <a:srgbClr val="000000"/>
                </a:solidFill>
              </a:rPr>
              <a:t>Leadership Council engagement has diminished and lost a clear purpose. While Network support is broad, commitment by senior leadership </a:t>
            </a:r>
            <a:r>
              <a:rPr lang="en-US" sz="1400" dirty="0"/>
              <a:t>from stakeholder agencies is limited. Some are fatigued or over-stretched; some have other priorities.  Additionally, the CoCs have a much greater role and set of responsibilities now than in 2009. Several stakeholders are busy with that work. </a:t>
            </a:r>
          </a:p>
          <a:p>
            <a:r>
              <a:rPr lang="en-US" sz="1400" dirty="0"/>
              <a:t> </a:t>
            </a:r>
          </a:p>
          <a:p>
            <a:r>
              <a:rPr lang="en-US" sz="1400" dirty="0"/>
              <a:t>Instead, the Network needs to focus on its opportunities. There are gaps not filled by the CoCs or other entities. It has an experienced director with flexibility of schedule and there are pockets of strong support and engagement. The Network needs to become much more targeted and project-</a:t>
            </a:r>
            <a:r>
              <a:rPr lang="en-US" sz="1400" dirty="0" smtClean="0"/>
              <a:t>focused</a:t>
            </a:r>
            <a:r>
              <a:rPr lang="en-US" sz="1400" dirty="0"/>
              <a:t> </a:t>
            </a:r>
            <a:r>
              <a:rPr lang="en-US" sz="1400" dirty="0" smtClean="0">
                <a:solidFill>
                  <a:srgbClr val="000000"/>
                </a:solidFill>
              </a:rPr>
              <a:t>with meeting frequency adjusted as needed to reflect that focus. </a:t>
            </a:r>
            <a:r>
              <a:rPr lang="en-US" sz="1400" dirty="0"/>
              <a:t>Ideally it would remain open to all four counties, but focus where there is greatest interest. The needs in the work of ending homelessness are enormous, but given the current landscape and funding realities, where can the Network have greatest impact?  The priority should be where there is support, funding, and opportunity for targeted impact over the next 1-3 years.</a:t>
            </a:r>
          </a:p>
          <a:p>
            <a:r>
              <a:rPr lang="en-US" sz="1400" dirty="0"/>
              <a:t> </a:t>
            </a:r>
          </a:p>
          <a:p>
            <a:pPr hangingPunct="1">
              <a:lnSpc>
                <a:spcPct val="100000"/>
              </a:lnSpc>
              <a:spcBef>
                <a:spcPct val="20000"/>
              </a:spcBef>
              <a:buClrTx/>
              <a:buSzTx/>
            </a:pPr>
            <a:endParaRPr lang="en-US" sz="1300" noProof="1">
              <a:latin typeface="Calibri" pitchFamily="34" charset="0"/>
              <a:cs typeface="Arial" charset="0"/>
            </a:endParaRPr>
          </a:p>
        </p:txBody>
      </p:sp>
      <p:sp>
        <p:nvSpPr>
          <p:cNvPr id="11" name="Date Placeholder 10"/>
          <p:cNvSpPr>
            <a:spLocks noGrp="1"/>
          </p:cNvSpPr>
          <p:nvPr>
            <p:ph type="dt" sz="half" idx="10"/>
          </p:nvPr>
        </p:nvSpPr>
        <p:spPr/>
        <p:txBody>
          <a:bodyPr/>
          <a:lstStyle/>
          <a:p>
            <a:r>
              <a:rPr lang="en-US" smtClean="0"/>
              <a:t>February 12, 2018</a:t>
            </a:r>
            <a:endParaRPr lang="en-US"/>
          </a:p>
        </p:txBody>
      </p:sp>
    </p:spTree>
    <p:extLst>
      <p:ext uri="{BB962C8B-B14F-4D97-AF65-F5344CB8AC3E}">
        <p14:creationId xmlns:p14="http://schemas.microsoft.com/office/powerpoint/2010/main" val="3557798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457200" y="893029"/>
            <a:ext cx="4007513" cy="5463322"/>
          </a:xfrm>
          <a:prstGeom prst="rect">
            <a:avLst/>
          </a:prstGeom>
          <a:gradFill flip="none" rotWithShape="1">
            <a:gsLst>
              <a:gs pos="0">
                <a:srgbClr val="A5D8F9"/>
              </a:gs>
              <a:gs pos="100000">
                <a:srgbClr val="0070C0"/>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pitchFamily="16" charset="0"/>
              <a:buNone/>
              <a:defRPr/>
            </a:pPr>
            <a:endParaRPr lang="en-US"/>
          </a:p>
        </p:txBody>
      </p:sp>
      <p:sp>
        <p:nvSpPr>
          <p:cNvPr id="4104" name="TextBox 16"/>
          <p:cNvSpPr txBox="1">
            <a:spLocks noChangeArrowheads="1"/>
          </p:cNvSpPr>
          <p:nvPr/>
        </p:nvSpPr>
        <p:spPr bwMode="auto">
          <a:xfrm>
            <a:off x="1258560" y="1147801"/>
            <a:ext cx="3179520" cy="5605268"/>
          </a:xfrm>
          <a:prstGeom prst="rect">
            <a:avLst/>
          </a:prstGeom>
          <a:noFill/>
          <a:ln w="9525">
            <a:noFill/>
            <a:miter lim="800000"/>
            <a:headEnd/>
            <a:tailEnd/>
          </a:ln>
        </p:spPr>
        <p:txBody>
          <a:bodyPr lIns="82945" tIns="41473" rIns="82945" bIns="41473">
            <a:spAutoFit/>
          </a:bodyPr>
          <a:lstStyle/>
          <a:p>
            <a:r>
              <a:rPr lang="en-US" sz="1500" b="1" dirty="0"/>
              <a:t>Strengths</a:t>
            </a:r>
          </a:p>
          <a:p>
            <a:endParaRPr lang="en-US" sz="1100" dirty="0"/>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Broad base of stakeholders</a:t>
            </a:r>
            <a:endParaRPr lang="en-US" sz="1300" noProof="1">
              <a:latin typeface="Calibri" pitchFamily="34" charset="0"/>
              <a:cs typeface="Arial" charset="0"/>
            </a:endParaRP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Strong support among</a:t>
            </a:r>
            <a:r>
              <a:rPr lang="en-US" sz="1300" noProof="1">
                <a:latin typeface="Calibri" pitchFamily="34" charset="0"/>
                <a:cs typeface="Arial" charset="0"/>
              </a:rPr>
              <a:t> </a:t>
            </a:r>
            <a:r>
              <a:rPr lang="en-US" sz="1300" noProof="1" smtClean="0">
                <a:latin typeface="Calibri" pitchFamily="34" charset="0"/>
                <a:cs typeface="Arial" charset="0"/>
              </a:rPr>
              <a:t>direct care/mid manager staff</a:t>
            </a: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Effective, widely respected director</a:t>
            </a:r>
          </a:p>
          <a:p>
            <a:pPr lvl="1">
              <a:spcBef>
                <a:spcPct val="20000"/>
              </a:spcBef>
              <a:buFont typeface="Arial" charset="0"/>
              <a:buChar char="•"/>
            </a:pPr>
            <a:r>
              <a:rPr lang="en-US" sz="1300" noProof="1" smtClean="0">
                <a:latin typeface="Calibri" pitchFamily="34" charset="0"/>
                <a:cs typeface="Arial" charset="0"/>
              </a:rPr>
              <a:t>Right mix of skills</a:t>
            </a:r>
          </a:p>
          <a:p>
            <a:pPr lvl="1">
              <a:spcBef>
                <a:spcPct val="20000"/>
              </a:spcBef>
              <a:buFont typeface="Arial" charset="0"/>
              <a:buChar char="•"/>
            </a:pPr>
            <a:r>
              <a:rPr lang="en-US" sz="1300" noProof="1" smtClean="0">
                <a:latin typeface="Calibri" pitchFamily="34" charset="0"/>
                <a:cs typeface="Arial" charset="0"/>
              </a:rPr>
              <a:t>Able to continue in role even with unstable funding, limited hours</a:t>
            </a: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Geography </a:t>
            </a:r>
          </a:p>
          <a:p>
            <a:pPr lvl="1">
              <a:spcBef>
                <a:spcPct val="20000"/>
              </a:spcBef>
              <a:buFont typeface="Arial" charset="0"/>
              <a:buChar char="•"/>
            </a:pPr>
            <a:r>
              <a:rPr lang="en-US" sz="1300" noProof="1" smtClean="0">
                <a:latin typeface="Calibri" pitchFamily="34" charset="0"/>
                <a:cs typeface="Arial" charset="0"/>
              </a:rPr>
              <a:t> Visibility &amp; one voice for WMass</a:t>
            </a:r>
          </a:p>
          <a:p>
            <a:pPr lvl="1">
              <a:spcBef>
                <a:spcPct val="20000"/>
              </a:spcBef>
              <a:buFont typeface="Arial" charset="0"/>
              <a:buChar char="•"/>
            </a:pPr>
            <a:r>
              <a:rPr lang="en-US" sz="1300" noProof="1" smtClean="0">
                <a:latin typeface="Calibri" pitchFamily="34" charset="0"/>
                <a:cs typeface="Arial" charset="0"/>
              </a:rPr>
              <a:t>Coordination on some issues</a:t>
            </a:r>
            <a:endParaRPr lang="en-US" sz="1300" noProof="1">
              <a:latin typeface="Calibri" pitchFamily="34" charset="0"/>
              <a:cs typeface="Arial" charset="0"/>
            </a:endParaRPr>
          </a:p>
          <a:p>
            <a:pPr>
              <a:spcBef>
                <a:spcPct val="20000"/>
              </a:spcBef>
              <a:buFont typeface="Arial" charset="0"/>
              <a:buChar char="•"/>
            </a:pPr>
            <a:r>
              <a:rPr lang="en-US" sz="1300" noProof="1">
                <a:latin typeface="Calibri" pitchFamily="34" charset="0"/>
                <a:cs typeface="Arial" charset="0"/>
              </a:rPr>
              <a:t>Regional committees </a:t>
            </a:r>
          </a:p>
          <a:p>
            <a:pPr lvl="1">
              <a:spcBef>
                <a:spcPct val="20000"/>
              </a:spcBef>
              <a:buFont typeface="Arial" charset="0"/>
              <a:buChar char="•"/>
            </a:pPr>
            <a:r>
              <a:rPr lang="en-US" sz="1300" noProof="1" smtClean="0">
                <a:latin typeface="Calibri" pitchFamily="34" charset="0"/>
                <a:cs typeface="Arial" charset="0"/>
              </a:rPr>
              <a:t>Provide networking, info-sharing</a:t>
            </a:r>
            <a:endParaRPr lang="en-US" sz="1300" noProof="1">
              <a:latin typeface="Calibri" pitchFamily="34" charset="0"/>
              <a:cs typeface="Arial" charset="0"/>
            </a:endParaRPr>
          </a:p>
          <a:p>
            <a:pPr lvl="1">
              <a:spcBef>
                <a:spcPct val="20000"/>
              </a:spcBef>
              <a:buFont typeface="Arial" charset="0"/>
              <a:buChar char="•"/>
            </a:pPr>
            <a:r>
              <a:rPr lang="en-US" sz="1300" noProof="1" smtClean="0">
                <a:latin typeface="Calibri" pitchFamily="34" charset="0"/>
                <a:cs typeface="Arial" charset="0"/>
              </a:rPr>
              <a:t>Address </a:t>
            </a:r>
            <a:r>
              <a:rPr lang="en-US" sz="1300" noProof="1">
                <a:latin typeface="Calibri" pitchFamily="34" charset="0"/>
                <a:cs typeface="Arial" charset="0"/>
              </a:rPr>
              <a:t>emerging issues</a:t>
            </a:r>
          </a:p>
          <a:p>
            <a:pPr>
              <a:spcBef>
                <a:spcPct val="20000"/>
              </a:spcBef>
              <a:buFont typeface="Arial" charset="0"/>
              <a:buChar char="•"/>
            </a:pPr>
            <a:r>
              <a:rPr lang="en-US" sz="1300" noProof="1" smtClean="0">
                <a:latin typeface="Calibri" pitchFamily="34" charset="0"/>
                <a:cs typeface="Arial" charset="0"/>
              </a:rPr>
              <a:t>Regional events </a:t>
            </a:r>
          </a:p>
          <a:p>
            <a:pPr marL="514350" lvl="1" indent="-57150">
              <a:spcBef>
                <a:spcPct val="20000"/>
              </a:spcBef>
              <a:buFont typeface="Arial"/>
              <a:buChar char="•"/>
            </a:pPr>
            <a:r>
              <a:rPr lang="en-US" sz="1300" noProof="1" smtClean="0">
                <a:latin typeface="Calibri" pitchFamily="34" charset="0"/>
                <a:cs typeface="Arial" charset="0"/>
              </a:rPr>
              <a:t>Allow for regional learning, sharing resources, raising visibility</a:t>
            </a: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Legislative advocacy</a:t>
            </a:r>
          </a:p>
          <a:p>
            <a:pPr lvl="1">
              <a:spcBef>
                <a:spcPct val="20000"/>
              </a:spcBef>
              <a:buFont typeface="Arial" charset="0"/>
              <a:buChar char="•"/>
            </a:pPr>
            <a:r>
              <a:rPr lang="en-US" sz="1300" noProof="1" smtClean="0">
                <a:latin typeface="Calibri" pitchFamily="34" charset="0"/>
                <a:cs typeface="Arial" charset="0"/>
              </a:rPr>
              <a:t>Visibility &amp; one voice on the issue</a:t>
            </a:r>
          </a:p>
          <a:p>
            <a:pPr lvl="1">
              <a:spcBef>
                <a:spcPct val="20000"/>
              </a:spcBef>
              <a:buFont typeface="Arial" charset="0"/>
              <a:buChar char="•"/>
            </a:pPr>
            <a:r>
              <a:rPr lang="en-US" sz="1300" noProof="1" smtClean="0">
                <a:latin typeface="Calibri" pitchFamily="34" charset="0"/>
                <a:cs typeface="Arial" charset="0"/>
              </a:rPr>
              <a:t>Helped win resources in the past (e.g., Secure Jobs, Consortium)</a:t>
            </a:r>
          </a:p>
          <a:p>
            <a:pPr lvl="1">
              <a:spcBef>
                <a:spcPct val="20000"/>
              </a:spcBef>
              <a:buFont typeface="Arial" charset="0"/>
              <a:buChar char="•"/>
            </a:pPr>
            <a:endParaRPr lang="en-US" sz="1300" noProof="1" smtClean="0">
              <a:latin typeface="Calibri" pitchFamily="34" charset="0"/>
              <a:cs typeface="Arial" charset="0"/>
            </a:endParaRPr>
          </a:p>
          <a:p>
            <a:pPr hangingPunct="1">
              <a:lnSpc>
                <a:spcPct val="100000"/>
              </a:lnSpc>
              <a:spcBef>
                <a:spcPct val="20000"/>
              </a:spcBef>
              <a:buClrTx/>
              <a:buSzTx/>
              <a:buFont typeface="Arial" charset="0"/>
              <a:buChar char="•"/>
            </a:pPr>
            <a:endParaRPr lang="en-US" sz="1300" noProof="1">
              <a:latin typeface="Calibri" pitchFamily="34" charset="0"/>
              <a:cs typeface="Arial" charset="0"/>
            </a:endParaRPr>
          </a:p>
        </p:txBody>
      </p:sp>
      <p:sp>
        <p:nvSpPr>
          <p:cNvPr id="6" name="Rectangle 5"/>
          <p:cNvSpPr/>
          <p:nvPr/>
        </p:nvSpPr>
        <p:spPr bwMode="auto">
          <a:xfrm>
            <a:off x="4464713" y="889720"/>
            <a:ext cx="4425785" cy="5466630"/>
          </a:xfrm>
          <a:prstGeom prst="rect">
            <a:avLst/>
          </a:prstGeom>
          <a:gradFill flip="none" rotWithShape="1">
            <a:gsLst>
              <a:gs pos="0">
                <a:schemeClr val="bg1">
                  <a:lumMod val="85000"/>
                </a:schemeClr>
              </a:gs>
              <a:gs pos="100000">
                <a:schemeClr val="bg1">
                  <a:lumMod val="50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charset="0"/>
              <a:buNone/>
              <a:defRPr/>
            </a:pPr>
            <a:endParaRPr lang="en-US"/>
          </a:p>
        </p:txBody>
      </p:sp>
      <p:sp>
        <p:nvSpPr>
          <p:cNvPr id="4113" name="TextBox 16"/>
          <p:cNvSpPr txBox="1">
            <a:spLocks noChangeArrowheads="1"/>
          </p:cNvSpPr>
          <p:nvPr/>
        </p:nvSpPr>
        <p:spPr bwMode="auto">
          <a:xfrm>
            <a:off x="5244456" y="1147801"/>
            <a:ext cx="3564102" cy="4925081"/>
          </a:xfrm>
          <a:prstGeom prst="rect">
            <a:avLst/>
          </a:prstGeom>
          <a:noFill/>
          <a:ln w="9525">
            <a:noFill/>
            <a:miter lim="800000"/>
            <a:headEnd/>
            <a:tailEnd/>
          </a:ln>
        </p:spPr>
        <p:txBody>
          <a:bodyPr wrap="square" lIns="82945" tIns="41473" rIns="82945" bIns="41473">
            <a:spAutoFit/>
          </a:bodyPr>
          <a:lstStyle/>
          <a:p>
            <a:r>
              <a:rPr lang="en-US" sz="1500" b="1" dirty="0"/>
              <a:t>Weaknesses</a:t>
            </a:r>
          </a:p>
          <a:p>
            <a:endParaRPr lang="en-US" sz="1100" dirty="0"/>
          </a:p>
          <a:p>
            <a:pPr>
              <a:spcBef>
                <a:spcPct val="20000"/>
              </a:spcBef>
              <a:buFont typeface="Arial" charset="0"/>
              <a:buChar char="•"/>
            </a:pPr>
            <a:r>
              <a:rPr lang="en-US" sz="1300" noProof="1" smtClean="0">
                <a:latin typeface="Calibri" pitchFamily="34" charset="0"/>
                <a:cs typeface="Arial" charset="0"/>
              </a:rPr>
              <a:t>Very divergent opinions and commitment</a:t>
            </a:r>
          </a:p>
          <a:p>
            <a:pPr>
              <a:spcBef>
                <a:spcPct val="20000"/>
              </a:spcBef>
              <a:buFont typeface="Arial" charset="0"/>
              <a:buChar char="•"/>
            </a:pPr>
            <a:r>
              <a:rPr lang="en-US" sz="1300" noProof="1" smtClean="0">
                <a:latin typeface="Calibri" pitchFamily="34" charset="0"/>
                <a:cs typeface="Arial" charset="0"/>
              </a:rPr>
              <a:t>Leadership void </a:t>
            </a:r>
            <a:r>
              <a:rPr lang="mr-IN" sz="1300" noProof="1" smtClean="0">
                <a:latin typeface="Calibri" pitchFamily="34" charset="0"/>
                <a:cs typeface="Arial" charset="0"/>
              </a:rPr>
              <a:t>–</a:t>
            </a:r>
            <a:r>
              <a:rPr lang="en-US" sz="1300" noProof="1" smtClean="0">
                <a:latin typeface="Calibri" pitchFamily="34" charset="0"/>
                <a:cs typeface="Arial" charset="0"/>
              </a:rPr>
              <a:t> limited support/involvement among homeless stakeholder leadership</a:t>
            </a: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Lack of stable funding</a:t>
            </a:r>
          </a:p>
          <a:p>
            <a:pPr lvl="1">
              <a:spcBef>
                <a:spcPct val="20000"/>
              </a:spcBef>
              <a:buFont typeface="Arial" charset="0"/>
              <a:buChar char="•"/>
            </a:pPr>
            <a:r>
              <a:rPr lang="en-US" sz="1300" noProof="1" smtClean="0">
                <a:latin typeface="Calibri" pitchFamily="34" charset="0"/>
                <a:cs typeface="Arial" charset="0"/>
              </a:rPr>
              <a:t>Consumes time</a:t>
            </a:r>
          </a:p>
          <a:p>
            <a:pPr lvl="1">
              <a:spcBef>
                <a:spcPct val="20000"/>
              </a:spcBef>
              <a:buFont typeface="Arial" charset="0"/>
              <a:buChar char="•"/>
            </a:pPr>
            <a:r>
              <a:rPr lang="en-US" sz="1300" noProof="1" smtClean="0">
                <a:latin typeface="Calibri" pitchFamily="34" charset="0"/>
                <a:cs typeface="Arial" charset="0"/>
              </a:rPr>
              <a:t>Stimies longterm planning</a:t>
            </a:r>
          </a:p>
          <a:p>
            <a:pPr marL="0" lvl="1">
              <a:spcBef>
                <a:spcPct val="20000"/>
              </a:spcBef>
              <a:buFont typeface="Arial" charset="0"/>
              <a:buChar char="•"/>
            </a:pPr>
            <a:r>
              <a:rPr lang="en-US" sz="1300" noProof="1" smtClean="0">
                <a:latin typeface="Calibri" pitchFamily="34" charset="0"/>
                <a:cs typeface="Arial" charset="0"/>
              </a:rPr>
              <a:t>Rise of CoC role/responsibilities</a:t>
            </a:r>
          </a:p>
          <a:p>
            <a:pPr lvl="1">
              <a:spcBef>
                <a:spcPct val="20000"/>
              </a:spcBef>
              <a:buFont typeface="Arial" charset="0"/>
              <a:buChar char="•"/>
            </a:pPr>
            <a:r>
              <a:rPr lang="en-US" sz="1300" noProof="1" smtClean="0">
                <a:latin typeface="Calibri" pitchFamily="34" charset="0"/>
                <a:cs typeface="Arial" charset="0"/>
              </a:rPr>
              <a:t>Diverts leadership time from Network</a:t>
            </a:r>
          </a:p>
          <a:p>
            <a:pPr lvl="1">
              <a:spcBef>
                <a:spcPct val="20000"/>
              </a:spcBef>
              <a:buFont typeface="Arial" charset="0"/>
              <a:buChar char="•"/>
            </a:pPr>
            <a:r>
              <a:rPr lang="en-US" sz="1300" noProof="1" smtClean="0">
                <a:latin typeface="Calibri" pitchFamily="34" charset="0"/>
                <a:cs typeface="Arial" charset="0"/>
              </a:rPr>
              <a:t>Increased meeting demands</a:t>
            </a:r>
          </a:p>
          <a:p>
            <a:pPr lvl="1">
              <a:spcBef>
                <a:spcPct val="20000"/>
              </a:spcBef>
              <a:buFont typeface="Arial" charset="0"/>
              <a:buChar char="•"/>
            </a:pPr>
            <a:r>
              <a:rPr lang="en-US" sz="1300" noProof="1" smtClean="0">
                <a:latin typeface="Calibri" pitchFamily="34" charset="0"/>
                <a:cs typeface="Arial" charset="0"/>
              </a:rPr>
              <a:t>Divergent goals between 2 CoCs </a:t>
            </a:r>
            <a:r>
              <a:rPr lang="mr-IN" sz="1300" noProof="1" smtClean="0">
                <a:latin typeface="Calibri" pitchFamily="34" charset="0"/>
                <a:cs typeface="Arial" charset="0"/>
              </a:rPr>
              <a:t>–</a:t>
            </a:r>
            <a:r>
              <a:rPr lang="en-US" sz="1300" noProof="1" smtClean="0">
                <a:latin typeface="Calibri" pitchFamily="34" charset="0"/>
                <a:cs typeface="Arial" charset="0"/>
              </a:rPr>
              <a:t> hard for Network to be the bridge </a:t>
            </a:r>
            <a:endParaRPr lang="en-US" sz="1300" noProof="1">
              <a:latin typeface="Calibri" pitchFamily="34" charset="0"/>
              <a:cs typeface="Arial" charset="0"/>
            </a:endParaRP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Geography</a:t>
            </a:r>
          </a:p>
          <a:p>
            <a:pPr lvl="1">
              <a:spcBef>
                <a:spcPct val="20000"/>
              </a:spcBef>
              <a:buFont typeface="Arial" charset="0"/>
              <a:buChar char="•"/>
            </a:pPr>
            <a:r>
              <a:rPr lang="en-US" sz="1300" noProof="1" smtClean="0">
                <a:latin typeface="Calibri" pitchFamily="34" charset="0"/>
                <a:cs typeface="Arial" charset="0"/>
              </a:rPr>
              <a:t>Lack of consensus </a:t>
            </a:r>
            <a:r>
              <a:rPr lang="mr-IN" sz="1300" noProof="1" smtClean="0">
                <a:latin typeface="Calibri" pitchFamily="34" charset="0"/>
                <a:cs typeface="Arial" charset="0"/>
              </a:rPr>
              <a:t>–</a:t>
            </a:r>
            <a:r>
              <a:rPr lang="en-US" sz="1300" noProof="1" smtClean="0">
                <a:latin typeface="Calibri" pitchFamily="34" charset="0"/>
                <a:cs typeface="Arial" charset="0"/>
              </a:rPr>
              <a:t> logical region?</a:t>
            </a:r>
          </a:p>
          <a:p>
            <a:pPr lvl="1">
              <a:spcBef>
                <a:spcPct val="20000"/>
              </a:spcBef>
              <a:buFont typeface="Arial" charset="0"/>
              <a:buChar char="•"/>
            </a:pPr>
            <a:r>
              <a:rPr lang="en-US" sz="1300" noProof="1" smtClean="0">
                <a:latin typeface="Calibri" pitchFamily="34" charset="0"/>
                <a:cs typeface="Arial" charset="0"/>
              </a:rPr>
              <a:t>Hampden-driven</a:t>
            </a:r>
          </a:p>
          <a:p>
            <a:pPr lvl="1">
              <a:spcBef>
                <a:spcPct val="20000"/>
              </a:spcBef>
              <a:buFont typeface="Arial" charset="0"/>
              <a:buChar char="•"/>
            </a:pPr>
            <a:r>
              <a:rPr lang="en-US" sz="1300" noProof="1" smtClean="0">
                <a:latin typeface="Calibri" pitchFamily="34" charset="0"/>
                <a:cs typeface="Arial" charset="0"/>
              </a:rPr>
              <a:t>Only pockets of non-Hampden engagement</a:t>
            </a:r>
          </a:p>
          <a:p>
            <a:pPr>
              <a:spcBef>
                <a:spcPct val="20000"/>
              </a:spcBef>
              <a:buFont typeface="Arial" charset="0"/>
              <a:buChar char="•"/>
            </a:pPr>
            <a:r>
              <a:rPr lang="en-US" sz="1300" noProof="1" smtClean="0">
                <a:latin typeface="Calibri" pitchFamily="34" charset="0"/>
                <a:cs typeface="Arial" charset="0"/>
              </a:rPr>
              <a:t>Mixed support for legislative advocacy </a:t>
            </a:r>
          </a:p>
          <a:p>
            <a:pPr lvl="1">
              <a:spcBef>
                <a:spcPct val="20000"/>
              </a:spcBef>
              <a:buFont typeface="Arial" charset="0"/>
              <a:buChar char="•"/>
            </a:pPr>
            <a:r>
              <a:rPr lang="en-US" sz="1300" noProof="1">
                <a:latin typeface="Calibri" pitchFamily="34" charset="0"/>
                <a:cs typeface="Arial" charset="0"/>
              </a:rPr>
              <a:t>O</a:t>
            </a:r>
            <a:r>
              <a:rPr lang="en-US" sz="1300" noProof="1" smtClean="0">
                <a:latin typeface="Calibri" pitchFamily="34" charset="0"/>
                <a:cs typeface="Arial" charset="0"/>
              </a:rPr>
              <a:t>ther statewide networks cover most of the asks</a:t>
            </a:r>
            <a:endParaRPr lang="en-US" sz="1300" noProof="1">
              <a:latin typeface="Calibri" pitchFamily="34" charset="0"/>
              <a:cs typeface="Arial" charset="0"/>
            </a:endParaRPr>
          </a:p>
        </p:txBody>
      </p:sp>
      <p:grpSp>
        <p:nvGrpSpPr>
          <p:cNvPr id="4114" name="Group 21"/>
          <p:cNvGrpSpPr>
            <a:grpSpLocks/>
          </p:cNvGrpSpPr>
          <p:nvPr/>
        </p:nvGrpSpPr>
        <p:grpSpPr bwMode="auto">
          <a:xfrm>
            <a:off x="590400" y="1078674"/>
            <a:ext cx="668160" cy="668230"/>
            <a:chOff x="8240712" y="5684837"/>
            <a:chExt cx="736910" cy="737125"/>
          </a:xfrm>
        </p:grpSpPr>
        <p:sp>
          <p:nvSpPr>
            <p:cNvPr id="12" name="Rectangle 11"/>
            <p:cNvSpPr/>
            <p:nvPr/>
          </p:nvSpPr>
          <p:spPr bwMode="auto">
            <a:xfrm>
              <a:off x="8240712" y="5684837"/>
              <a:ext cx="736910" cy="737125"/>
            </a:xfrm>
            <a:prstGeom prst="rect">
              <a:avLst/>
            </a:prstGeom>
            <a:gradFill>
              <a:gsLst>
                <a:gs pos="0">
                  <a:srgbClr val="00B0F0">
                    <a:alpha val="30000"/>
                  </a:srgbClr>
                </a:gs>
                <a:gs pos="100000">
                  <a:srgbClr val="004C84">
                    <a:alpha val="65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13" name="TextBox 12"/>
            <p:cNvSpPr txBox="1"/>
            <p:nvPr/>
          </p:nvSpPr>
          <p:spPr>
            <a:xfrm>
              <a:off x="8346962" y="5795613"/>
              <a:ext cx="498842" cy="475312"/>
            </a:xfrm>
            <a:prstGeom prst="rect">
              <a:avLst/>
            </a:prstGeom>
            <a:noFill/>
          </p:spPr>
          <p:txBody>
            <a:bodyPr>
              <a:spAutoFit/>
            </a:bodyPr>
            <a:lstStyle/>
            <a:p>
              <a:pPr algn="ctr">
                <a:buFont typeface="Times New Roman" pitchFamily="16" charset="0"/>
                <a:buNone/>
                <a:defRPr/>
              </a:pPr>
              <a:r>
                <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rPr>
                <a:t>S</a:t>
              </a:r>
            </a:p>
          </p:txBody>
        </p:sp>
      </p:grpSp>
      <p:grpSp>
        <p:nvGrpSpPr>
          <p:cNvPr id="4115" name="Group 18"/>
          <p:cNvGrpSpPr>
            <a:grpSpLocks/>
          </p:cNvGrpSpPr>
          <p:nvPr/>
        </p:nvGrpSpPr>
        <p:grpSpPr bwMode="auto">
          <a:xfrm>
            <a:off x="4576296" y="1078674"/>
            <a:ext cx="668160" cy="668230"/>
            <a:chOff x="5040312" y="731837"/>
            <a:chExt cx="736910" cy="737125"/>
          </a:xfrm>
        </p:grpSpPr>
        <p:sp>
          <p:nvSpPr>
            <p:cNvPr id="10" name="Rectangle 9"/>
            <p:cNvSpPr/>
            <p:nvPr/>
          </p:nvSpPr>
          <p:spPr bwMode="auto">
            <a:xfrm>
              <a:off x="5040312" y="731837"/>
              <a:ext cx="736910" cy="737125"/>
            </a:xfrm>
            <a:prstGeom prst="rect">
              <a:avLst/>
            </a:prstGeom>
            <a:gradFill>
              <a:gsLst>
                <a:gs pos="0">
                  <a:schemeClr val="bg1">
                    <a:lumMod val="75000"/>
                    <a:alpha val="58000"/>
                  </a:schemeClr>
                </a:gs>
                <a:gs pos="100000">
                  <a:schemeClr val="tx1">
                    <a:lumMod val="65000"/>
                    <a:lumOff val="35000"/>
                    <a:alpha val="74000"/>
                  </a:scheme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14" name="TextBox 13"/>
            <p:cNvSpPr txBox="1"/>
            <p:nvPr/>
          </p:nvSpPr>
          <p:spPr>
            <a:xfrm>
              <a:off x="5096452" y="872442"/>
              <a:ext cx="596410" cy="475312"/>
            </a:xfrm>
            <a:prstGeom prst="rect">
              <a:avLst/>
            </a:prstGeom>
            <a:noFill/>
          </p:spPr>
          <p:txBody>
            <a:bodyPr>
              <a:spAutoFit/>
            </a:bodyPr>
            <a:lstStyle/>
            <a:p>
              <a:pPr algn="ctr">
                <a:buFont typeface="Times New Roman" pitchFamily="16" charset="0"/>
                <a:buNone/>
                <a:defRPr/>
              </a:pPr>
              <a:r>
                <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rPr>
                <a:t>W</a:t>
              </a:r>
            </a:p>
          </p:txBody>
        </p:sp>
      </p:grpSp>
      <p:sp>
        <p:nvSpPr>
          <p:cNvPr id="4118" name="Tekstboks 3"/>
          <p:cNvSpPr txBox="1">
            <a:spLocks noChangeArrowheads="1"/>
          </p:cNvSpPr>
          <p:nvPr/>
        </p:nvSpPr>
        <p:spPr bwMode="auto">
          <a:xfrm>
            <a:off x="394920" y="182585"/>
            <a:ext cx="1885929" cy="360755"/>
          </a:xfrm>
          <a:prstGeom prst="rect">
            <a:avLst/>
          </a:prstGeom>
          <a:noFill/>
          <a:ln w="9525">
            <a:noFill/>
            <a:miter lim="800000"/>
            <a:headEnd/>
            <a:tailEnd/>
          </a:ln>
        </p:spPr>
        <p:txBody>
          <a:bodyPr wrap="none" lIns="82945" tIns="41473" rIns="82945" bIns="41473">
            <a:spAutoFit/>
          </a:bodyPr>
          <a:lstStyle/>
          <a:p>
            <a:r>
              <a:rPr lang="da-DK" dirty="0" smtClean="0">
                <a:latin typeface="Calibri" pitchFamily="34" charset="0"/>
                <a:ea typeface="Calibri" pitchFamily="34" charset="0"/>
                <a:cs typeface="Calibri" pitchFamily="34" charset="0"/>
              </a:rPr>
              <a:t>Interview Findings</a:t>
            </a:r>
            <a:endParaRPr lang="da-DK" dirty="0">
              <a:latin typeface="Calibri" pitchFamily="34" charset="0"/>
              <a:ea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43214956-9FEB-5045-85D9-9BFA4688D282}" type="slidenum">
              <a:rPr lang="en-US" smtClean="0"/>
              <a:t>3</a:t>
            </a:fld>
            <a:endParaRPr lang="en-US"/>
          </a:p>
        </p:txBody>
      </p:sp>
      <p:sp>
        <p:nvSpPr>
          <p:cNvPr id="2" name="Date Placeholder 1"/>
          <p:cNvSpPr>
            <a:spLocks noGrp="1"/>
          </p:cNvSpPr>
          <p:nvPr>
            <p:ph type="dt" sz="half" idx="10"/>
          </p:nvPr>
        </p:nvSpPr>
        <p:spPr/>
        <p:txBody>
          <a:bodyPr/>
          <a:lstStyle/>
          <a:p>
            <a:r>
              <a:rPr lang="en-US" smtClean="0"/>
              <a:t>February 12, 2018</a:t>
            </a:r>
            <a:endParaRPr lang="en-US"/>
          </a:p>
        </p:txBody>
      </p:sp>
      <p:sp>
        <p:nvSpPr>
          <p:cNvPr id="16" name="Rectangle 15"/>
          <p:cNvSpPr/>
          <p:nvPr/>
        </p:nvSpPr>
        <p:spPr bwMode="auto">
          <a:xfrm>
            <a:off x="457200" y="182585"/>
            <a:ext cx="8433298" cy="459963"/>
          </a:xfrm>
          <a:prstGeom prst="rect">
            <a:avLst/>
          </a:prstGeom>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buFont typeface="Times New Roman" pitchFamily="16" charset="0"/>
              <a:buNone/>
              <a:defRPr/>
            </a:pPr>
            <a:r>
              <a:rPr lang="en-US" sz="2200" b="1" dirty="0" smtClean="0">
                <a:solidFill>
                  <a:srgbClr val="000000"/>
                </a:solidFill>
                <a:latin typeface="Verdana"/>
                <a:cs typeface="Verdana"/>
              </a:rPr>
              <a:t>Interview Findings</a:t>
            </a:r>
            <a:endParaRPr lang="en-US" sz="2200" b="1" dirty="0">
              <a:solidFill>
                <a:srgbClr val="000000"/>
              </a:solidFill>
              <a:latin typeface="Verdana"/>
              <a:cs typeface="Verdana"/>
            </a:endParaRPr>
          </a:p>
        </p:txBody>
      </p:sp>
    </p:spTree>
    <p:extLst>
      <p:ext uri="{BB962C8B-B14F-4D97-AF65-F5344CB8AC3E}">
        <p14:creationId xmlns:p14="http://schemas.microsoft.com/office/powerpoint/2010/main" val="102912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57200" y="903570"/>
            <a:ext cx="3903802" cy="5336367"/>
          </a:xfrm>
          <a:prstGeom prst="rect">
            <a:avLst/>
          </a:prstGeom>
          <a:gradFill flip="none" rotWithShape="1">
            <a:gsLst>
              <a:gs pos="0">
                <a:srgbClr val="AFE87E"/>
              </a:gs>
              <a:gs pos="100000">
                <a:srgbClr val="64D011"/>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charset="0"/>
              <a:buNone/>
              <a:defRPr/>
            </a:pPr>
            <a:endParaRPr lang="en-US"/>
          </a:p>
        </p:txBody>
      </p:sp>
      <p:sp>
        <p:nvSpPr>
          <p:cNvPr id="4105" name="TextBox 16"/>
          <p:cNvSpPr txBox="1">
            <a:spLocks noChangeArrowheads="1"/>
          </p:cNvSpPr>
          <p:nvPr/>
        </p:nvSpPr>
        <p:spPr bwMode="auto">
          <a:xfrm>
            <a:off x="1181482" y="1194380"/>
            <a:ext cx="3179520" cy="5205158"/>
          </a:xfrm>
          <a:prstGeom prst="rect">
            <a:avLst/>
          </a:prstGeom>
          <a:noFill/>
          <a:ln w="9525">
            <a:noFill/>
            <a:miter lim="800000"/>
            <a:headEnd/>
            <a:tailEnd/>
          </a:ln>
        </p:spPr>
        <p:txBody>
          <a:bodyPr lIns="82945" tIns="41473" rIns="82945" bIns="41473">
            <a:spAutoFit/>
          </a:bodyPr>
          <a:lstStyle/>
          <a:p>
            <a:r>
              <a:rPr lang="en-US" sz="1500" b="1" dirty="0"/>
              <a:t>Opportunities</a:t>
            </a:r>
          </a:p>
          <a:p>
            <a:endParaRPr lang="en-US" sz="1100" dirty="0"/>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Shelter procurement planning</a:t>
            </a:r>
          </a:p>
          <a:p>
            <a:pPr lvl="1">
              <a:spcBef>
                <a:spcPct val="20000"/>
              </a:spcBef>
              <a:buFont typeface="Arial" charset="0"/>
              <a:buChar char="•"/>
            </a:pPr>
            <a:r>
              <a:rPr lang="en-US" sz="1300" noProof="1">
                <a:latin typeface="Calibri" pitchFamily="34" charset="0"/>
                <a:cs typeface="Arial" charset="0"/>
              </a:rPr>
              <a:t>DHCD support for a strategic </a:t>
            </a:r>
            <a:r>
              <a:rPr lang="en-US" sz="1300" noProof="1" smtClean="0">
                <a:latin typeface="Calibri" pitchFamily="34" charset="0"/>
                <a:cs typeface="Arial" charset="0"/>
              </a:rPr>
              <a:t>role</a:t>
            </a:r>
          </a:p>
          <a:p>
            <a:pPr lvl="1">
              <a:spcBef>
                <a:spcPct val="20000"/>
              </a:spcBef>
              <a:buFont typeface="Arial" charset="0"/>
              <a:buChar char="•"/>
            </a:pPr>
            <a:r>
              <a:rPr lang="en-US" sz="1300" noProof="1" smtClean="0">
                <a:latin typeface="Calibri" pitchFamily="34" charset="0"/>
                <a:cs typeface="Arial" charset="0"/>
              </a:rPr>
              <a:t>Could serve as neutral convener</a:t>
            </a:r>
          </a:p>
          <a:p>
            <a:pPr lvl="1">
              <a:spcBef>
                <a:spcPct val="20000"/>
              </a:spcBef>
              <a:buFont typeface="Arial" charset="0"/>
              <a:buChar char="•"/>
            </a:pPr>
            <a:r>
              <a:rPr lang="en-US" sz="1300" noProof="1" smtClean="0">
                <a:latin typeface="Calibri" pitchFamily="34" charset="0"/>
                <a:cs typeface="Arial" charset="0"/>
              </a:rPr>
              <a:t>Encourage collaboration</a:t>
            </a:r>
          </a:p>
          <a:p>
            <a:pPr lvl="1">
              <a:spcBef>
                <a:spcPct val="20000"/>
              </a:spcBef>
              <a:buFont typeface="Arial" charset="0"/>
              <a:buChar char="•"/>
            </a:pPr>
            <a:r>
              <a:rPr lang="en-US" sz="1300" noProof="1" smtClean="0">
                <a:latin typeface="Calibri" pitchFamily="34" charset="0"/>
                <a:cs typeface="Arial" charset="0"/>
              </a:rPr>
              <a:t>Ensure competitive response by WMass providers</a:t>
            </a: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Gaps not addressed by CoCs	</a:t>
            </a:r>
          </a:p>
          <a:p>
            <a:pPr lvl="1">
              <a:spcBef>
                <a:spcPct val="20000"/>
              </a:spcBef>
              <a:buFont typeface="Arial" charset="0"/>
              <a:buChar char="•"/>
            </a:pPr>
            <a:r>
              <a:rPr lang="en-US" sz="1300" noProof="1" smtClean="0">
                <a:latin typeface="Calibri" pitchFamily="34" charset="0"/>
                <a:cs typeface="Arial" charset="0"/>
              </a:rPr>
              <a:t>Family services</a:t>
            </a:r>
          </a:p>
          <a:p>
            <a:pPr lvl="1">
              <a:spcBef>
                <a:spcPct val="20000"/>
              </a:spcBef>
              <a:buFont typeface="Arial" charset="0"/>
              <a:buChar char="•"/>
            </a:pPr>
            <a:r>
              <a:rPr lang="en-US" sz="1300" noProof="1" smtClean="0">
                <a:latin typeface="Calibri" pitchFamily="34" charset="0"/>
                <a:cs typeface="Arial" charset="0"/>
              </a:rPr>
              <a:t>Career Services</a:t>
            </a:r>
            <a:endParaRPr lang="en-US" sz="1300" noProof="1">
              <a:latin typeface="Calibri" pitchFamily="34" charset="0"/>
              <a:cs typeface="Arial" charset="0"/>
            </a:endParaRP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Emerging needs &amp; opportunities</a:t>
            </a:r>
          </a:p>
          <a:p>
            <a:pPr lvl="1">
              <a:spcBef>
                <a:spcPct val="20000"/>
              </a:spcBef>
              <a:buFont typeface="Arial" charset="0"/>
              <a:buChar char="•"/>
            </a:pPr>
            <a:r>
              <a:rPr lang="en-US" sz="1300" noProof="1" smtClean="0">
                <a:latin typeface="Calibri" pitchFamily="34" charset="0"/>
                <a:cs typeface="Arial" charset="0"/>
              </a:rPr>
              <a:t>Youth planning &amp; funding</a:t>
            </a:r>
          </a:p>
          <a:p>
            <a:pPr lvl="1">
              <a:spcBef>
                <a:spcPct val="20000"/>
              </a:spcBef>
              <a:buFont typeface="Arial" charset="0"/>
              <a:buChar char="•"/>
            </a:pPr>
            <a:r>
              <a:rPr lang="en-US" sz="1300" noProof="1" smtClean="0">
                <a:latin typeface="Calibri" pitchFamily="34" charset="0"/>
                <a:cs typeface="Arial" charset="0"/>
              </a:rPr>
              <a:t>DV/EA </a:t>
            </a:r>
            <a:endParaRPr lang="en-US" sz="1300" noProof="1">
              <a:latin typeface="Calibri" pitchFamily="34" charset="0"/>
              <a:cs typeface="Arial" charset="0"/>
            </a:endParaRP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Regional events </a:t>
            </a:r>
            <a:r>
              <a:rPr lang="mr-IN" sz="1300" noProof="1" smtClean="0">
                <a:latin typeface="Calibri" pitchFamily="34" charset="0"/>
                <a:cs typeface="Arial" charset="0"/>
              </a:rPr>
              <a:t>–</a:t>
            </a:r>
            <a:r>
              <a:rPr lang="en-US" sz="1300" noProof="1" smtClean="0">
                <a:latin typeface="Calibri" pitchFamily="34" charset="0"/>
                <a:cs typeface="Arial" charset="0"/>
              </a:rPr>
              <a:t> positive record, interest by stakeholders, gaps not filled by others</a:t>
            </a:r>
          </a:p>
          <a:p>
            <a:pPr lvl="1">
              <a:spcBef>
                <a:spcPct val="20000"/>
              </a:spcBef>
              <a:buFont typeface="Arial" charset="0"/>
              <a:buChar char="•"/>
            </a:pPr>
            <a:r>
              <a:rPr lang="en-US" sz="1300" noProof="1" smtClean="0">
                <a:latin typeface="Calibri" pitchFamily="34" charset="0"/>
                <a:cs typeface="Arial" charset="0"/>
              </a:rPr>
              <a:t>Resource fairs</a:t>
            </a:r>
          </a:p>
          <a:p>
            <a:pPr lvl="1">
              <a:spcBef>
                <a:spcPct val="20000"/>
              </a:spcBef>
              <a:buFont typeface="Arial" charset="0"/>
              <a:buChar char="•"/>
            </a:pPr>
            <a:r>
              <a:rPr lang="en-US" sz="1300" noProof="1" smtClean="0">
                <a:latin typeface="Calibri" pitchFamily="34" charset="0"/>
                <a:cs typeface="Arial" charset="0"/>
              </a:rPr>
              <a:t>Reporting on impact, progress</a:t>
            </a:r>
          </a:p>
          <a:p>
            <a:pPr lvl="1">
              <a:spcBef>
                <a:spcPct val="20000"/>
              </a:spcBef>
              <a:buFont typeface="Arial" charset="0"/>
              <a:buChar char="•"/>
            </a:pPr>
            <a:r>
              <a:rPr lang="en-US" sz="1300" noProof="1" smtClean="0">
                <a:latin typeface="Calibri" pitchFamily="34" charset="0"/>
                <a:cs typeface="Arial" charset="0"/>
              </a:rPr>
              <a:t>Visibility events w/legislators, others </a:t>
            </a:r>
          </a:p>
          <a:p>
            <a:pPr marL="53975" indent="-53975">
              <a:spcBef>
                <a:spcPct val="20000"/>
              </a:spcBef>
              <a:buFont typeface="Arial"/>
              <a:buChar char="•"/>
            </a:pPr>
            <a:r>
              <a:rPr lang="en-US" sz="1300" noProof="1" smtClean="0">
                <a:latin typeface="Calibri" pitchFamily="34" charset="0"/>
                <a:cs typeface="Arial" charset="0"/>
              </a:rPr>
              <a:t>Network Director </a:t>
            </a:r>
            <a:r>
              <a:rPr lang="mr-IN" sz="1300" noProof="1" smtClean="0">
                <a:latin typeface="Calibri" pitchFamily="34" charset="0"/>
                <a:cs typeface="Arial" charset="0"/>
              </a:rPr>
              <a:t>–</a:t>
            </a:r>
            <a:r>
              <a:rPr lang="en-US" sz="1300" noProof="1" smtClean="0">
                <a:latin typeface="Calibri" pitchFamily="34" charset="0"/>
                <a:cs typeface="Arial" charset="0"/>
              </a:rPr>
              <a:t> schedule flexibility </a:t>
            </a:r>
          </a:p>
          <a:p>
            <a:pPr marL="511175" lvl="1" indent="-53975">
              <a:spcBef>
                <a:spcPct val="20000"/>
              </a:spcBef>
              <a:buFont typeface="Arial"/>
              <a:buChar char="•"/>
            </a:pPr>
            <a:r>
              <a:rPr lang="en-US" sz="1300" noProof="1" smtClean="0">
                <a:latin typeface="Calibri" pitchFamily="34" charset="0"/>
                <a:cs typeface="Arial" charset="0"/>
              </a:rPr>
              <a:t>Expand/contract based on needs</a:t>
            </a:r>
            <a:endParaRPr lang="en-US" sz="1300" noProof="1">
              <a:latin typeface="Calibri" pitchFamily="34" charset="0"/>
              <a:cs typeface="Arial" charset="0"/>
            </a:endParaRPr>
          </a:p>
          <a:p>
            <a:pPr hangingPunct="1">
              <a:lnSpc>
                <a:spcPct val="100000"/>
              </a:lnSpc>
              <a:spcBef>
                <a:spcPct val="20000"/>
              </a:spcBef>
              <a:buClrTx/>
              <a:buSzTx/>
            </a:pPr>
            <a:endParaRPr lang="en-US" sz="1300" noProof="1" smtClean="0">
              <a:latin typeface="Calibri" pitchFamily="34" charset="0"/>
              <a:cs typeface="Arial" charset="0"/>
            </a:endParaRPr>
          </a:p>
        </p:txBody>
      </p:sp>
      <p:sp>
        <p:nvSpPr>
          <p:cNvPr id="7" name="Rectangle 6"/>
          <p:cNvSpPr/>
          <p:nvPr/>
        </p:nvSpPr>
        <p:spPr bwMode="auto">
          <a:xfrm>
            <a:off x="4361002" y="903572"/>
            <a:ext cx="4175642" cy="5336366"/>
          </a:xfrm>
          <a:prstGeom prst="rect">
            <a:avLst/>
          </a:prstGeom>
          <a:gradFill flip="none" rotWithShape="1">
            <a:gsLst>
              <a:gs pos="0">
                <a:schemeClr val="bg1">
                  <a:lumMod val="95000"/>
                </a:schemeClr>
              </a:gs>
              <a:gs pos="100000">
                <a:schemeClr val="bg1">
                  <a:lumMod val="75000"/>
                </a:schemeClr>
              </a:gs>
            </a:gsLst>
            <a:lin ang="5400000" scaled="0"/>
            <a:tileRect/>
          </a:gradFill>
          <a:ln w="9525" cap="flat" cmpd="sng" algn="ctr">
            <a:noFill/>
            <a:prstDash val="solid"/>
            <a:round/>
            <a:headEnd type="none" w="med" len="med"/>
            <a:tailEnd type="none" w="med" len="med"/>
          </a:ln>
          <a:effectLst/>
          <a:scene3d>
            <a:camera prst="orthographicFront"/>
            <a:lightRig rig="threePt" dir="t"/>
          </a:scene3d>
          <a:sp3d extrusionH="1003300"/>
        </p:spPr>
        <p:txBody>
          <a:bodyPr lIns="82945" tIns="41473" rIns="82945" bIns="41473"/>
          <a:lstStyle/>
          <a:p>
            <a:pPr>
              <a:buFont typeface="Times New Roman" charset="0"/>
              <a:buNone/>
              <a:defRPr/>
            </a:pPr>
            <a:endParaRPr lang="en-US"/>
          </a:p>
        </p:txBody>
      </p:sp>
      <p:sp>
        <p:nvSpPr>
          <p:cNvPr id="4112" name="TextBox 16"/>
          <p:cNvSpPr txBox="1">
            <a:spLocks noChangeArrowheads="1"/>
          </p:cNvSpPr>
          <p:nvPr/>
        </p:nvSpPr>
        <p:spPr bwMode="auto">
          <a:xfrm>
            <a:off x="5357124" y="1173278"/>
            <a:ext cx="3179520" cy="4866604"/>
          </a:xfrm>
          <a:prstGeom prst="rect">
            <a:avLst/>
          </a:prstGeom>
          <a:noFill/>
          <a:ln w="9525">
            <a:noFill/>
            <a:miter lim="800000"/>
            <a:headEnd/>
            <a:tailEnd/>
          </a:ln>
        </p:spPr>
        <p:txBody>
          <a:bodyPr lIns="82945" tIns="41473" rIns="82945" bIns="41473">
            <a:spAutoFit/>
          </a:bodyPr>
          <a:lstStyle/>
          <a:p>
            <a:r>
              <a:rPr lang="en-US" sz="1500" b="1" dirty="0"/>
              <a:t>Threats</a:t>
            </a:r>
          </a:p>
          <a:p>
            <a:endParaRPr lang="en-US" sz="1500" b="1" dirty="0"/>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2 CoCs with divergent goals, increased load</a:t>
            </a:r>
          </a:p>
          <a:p>
            <a:pPr lvl="1">
              <a:spcBef>
                <a:spcPct val="20000"/>
              </a:spcBef>
              <a:buFont typeface="Arial" charset="0"/>
              <a:buChar char="•"/>
            </a:pPr>
            <a:r>
              <a:rPr lang="en-US" sz="1300" noProof="1" smtClean="0">
                <a:latin typeface="Calibri" pitchFamily="34" charset="0"/>
                <a:cs typeface="Arial" charset="0"/>
              </a:rPr>
              <a:t>Time demands </a:t>
            </a:r>
          </a:p>
          <a:p>
            <a:pPr lvl="1">
              <a:spcBef>
                <a:spcPct val="20000"/>
              </a:spcBef>
              <a:buFont typeface="Arial" charset="0"/>
              <a:buChar char="•"/>
            </a:pPr>
            <a:r>
              <a:rPr lang="en-US" sz="1300" noProof="1" smtClean="0">
                <a:latin typeface="Calibri" pitchFamily="34" charset="0"/>
                <a:cs typeface="Arial" charset="0"/>
              </a:rPr>
              <a:t>Merger not viable</a:t>
            </a:r>
            <a:endParaRPr lang="en-US" sz="1300" noProof="1">
              <a:latin typeface="Calibri" pitchFamily="34" charset="0"/>
              <a:cs typeface="Arial" charset="0"/>
            </a:endParaRPr>
          </a:p>
          <a:p>
            <a:pPr hangingPunct="1">
              <a:lnSpc>
                <a:spcPct val="100000"/>
              </a:lnSpc>
              <a:spcBef>
                <a:spcPct val="20000"/>
              </a:spcBef>
              <a:buClrTx/>
              <a:buSzTx/>
              <a:buFont typeface="Arial" charset="0"/>
              <a:buChar char="•"/>
            </a:pPr>
            <a:r>
              <a:rPr lang="en-US" sz="1300" noProof="1" smtClean="0">
                <a:latin typeface="Calibri" pitchFamily="34" charset="0"/>
                <a:cs typeface="Arial" charset="0"/>
              </a:rPr>
              <a:t>Earmark</a:t>
            </a:r>
          </a:p>
          <a:p>
            <a:pPr lvl="1">
              <a:spcBef>
                <a:spcPct val="20000"/>
              </a:spcBef>
              <a:buFont typeface="Arial" charset="0"/>
              <a:buChar char="•"/>
            </a:pPr>
            <a:r>
              <a:rPr lang="en-US" sz="1300" noProof="1" smtClean="0">
                <a:latin typeface="Calibri" pitchFamily="34" charset="0"/>
                <a:cs typeface="Arial" charset="0"/>
              </a:rPr>
              <a:t>Highly volatile </a:t>
            </a:r>
            <a:r>
              <a:rPr lang="mr-IN" sz="1300" noProof="1">
                <a:latin typeface="Calibri" pitchFamily="34" charset="0"/>
                <a:cs typeface="Arial" charset="0"/>
              </a:rPr>
              <a:t>–</a:t>
            </a:r>
            <a:r>
              <a:rPr lang="en-US" sz="1300" noProof="1">
                <a:latin typeface="Calibri" pitchFamily="34" charset="0"/>
                <a:cs typeface="Arial" charset="0"/>
              </a:rPr>
              <a:t> can’t </a:t>
            </a:r>
            <a:r>
              <a:rPr lang="en-US" sz="1300" noProof="1" smtClean="0">
                <a:latin typeface="Calibri" pitchFamily="34" charset="0"/>
                <a:cs typeface="Arial" charset="0"/>
              </a:rPr>
              <a:t>plan</a:t>
            </a:r>
          </a:p>
          <a:p>
            <a:pPr lvl="1">
              <a:spcBef>
                <a:spcPct val="20000"/>
              </a:spcBef>
              <a:buFont typeface="Arial" charset="0"/>
              <a:buChar char="•"/>
            </a:pPr>
            <a:r>
              <a:rPr lang="en-US" sz="1300" noProof="1" smtClean="0">
                <a:latin typeface="Calibri" pitchFamily="34" charset="0"/>
                <a:cs typeface="Arial" charset="0"/>
              </a:rPr>
              <a:t>Some resentment </a:t>
            </a:r>
            <a:r>
              <a:rPr lang="mr-IN" sz="1300" noProof="1" smtClean="0">
                <a:latin typeface="Calibri" pitchFamily="34" charset="0"/>
                <a:cs typeface="Arial" charset="0"/>
              </a:rPr>
              <a:t>–</a:t>
            </a:r>
            <a:r>
              <a:rPr lang="en-US" sz="1300" noProof="1" smtClean="0">
                <a:latin typeface="Calibri" pitchFamily="34" charset="0"/>
                <a:cs typeface="Arial" charset="0"/>
              </a:rPr>
              <a:t> scarce homeless funds for Network planning vs. direct services </a:t>
            </a:r>
            <a:r>
              <a:rPr lang="en-US" sz="1000" noProof="1" smtClean="0">
                <a:latin typeface="Calibri" pitchFamily="34" charset="0"/>
                <a:cs typeface="Arial" charset="0"/>
              </a:rPr>
              <a:t>(FY18 funds released after interviews)</a:t>
            </a:r>
            <a:endParaRPr lang="en-US" sz="1300" noProof="1" smtClean="0">
              <a:latin typeface="Calibri" pitchFamily="34" charset="0"/>
              <a:cs typeface="Arial" charset="0"/>
            </a:endParaRPr>
          </a:p>
          <a:p>
            <a:pPr marL="0" lvl="1">
              <a:spcBef>
                <a:spcPct val="20000"/>
              </a:spcBef>
              <a:buFont typeface="Arial" charset="0"/>
              <a:buChar char="•"/>
            </a:pPr>
            <a:r>
              <a:rPr lang="en-US" sz="1300" noProof="1" smtClean="0">
                <a:latin typeface="Calibri" pitchFamily="34" charset="0"/>
                <a:cs typeface="Arial" charset="0"/>
              </a:rPr>
              <a:t>Pitfalls of trying to maintain Network based on conditions/funding of 9 years ago</a:t>
            </a:r>
          </a:p>
          <a:p>
            <a:pPr marL="457200" lvl="2">
              <a:spcBef>
                <a:spcPct val="20000"/>
              </a:spcBef>
              <a:buFont typeface="Arial" charset="0"/>
              <a:buChar char="•"/>
            </a:pPr>
            <a:r>
              <a:rPr lang="en-US" sz="1300" noProof="1" smtClean="0">
                <a:latin typeface="Calibri" pitchFamily="34" charset="0"/>
                <a:cs typeface="Arial" charset="0"/>
              </a:rPr>
              <a:t>Lose engagement, momentum, focus</a:t>
            </a:r>
            <a:endParaRPr lang="en-US" sz="1300" noProof="1">
              <a:latin typeface="Calibri" pitchFamily="34" charset="0"/>
              <a:cs typeface="Arial" charset="0"/>
            </a:endParaRPr>
          </a:p>
          <a:p>
            <a:pPr marL="0" lvl="2">
              <a:spcBef>
                <a:spcPct val="20000"/>
              </a:spcBef>
              <a:buFont typeface="Arial" charset="0"/>
              <a:buChar char="•"/>
            </a:pPr>
            <a:r>
              <a:rPr lang="en-US" sz="1300" noProof="1" smtClean="0">
                <a:latin typeface="Calibri" pitchFamily="34" charset="0"/>
                <a:cs typeface="Arial" charset="0"/>
              </a:rPr>
              <a:t>Leadership void </a:t>
            </a:r>
          </a:p>
          <a:p>
            <a:pPr marL="457200" lvl="3">
              <a:spcBef>
                <a:spcPct val="20000"/>
              </a:spcBef>
              <a:buFont typeface="Arial" charset="0"/>
              <a:buChar char="•"/>
            </a:pPr>
            <a:r>
              <a:rPr lang="en-US" sz="1300" noProof="1" smtClean="0">
                <a:latin typeface="Calibri" pitchFamily="34" charset="0"/>
                <a:cs typeface="Arial" charset="0"/>
              </a:rPr>
              <a:t>Some are over-stretched and fatigued</a:t>
            </a:r>
          </a:p>
          <a:p>
            <a:pPr marL="457200" lvl="3">
              <a:spcBef>
                <a:spcPct val="20000"/>
              </a:spcBef>
              <a:buFont typeface="Arial" charset="0"/>
              <a:buChar char="•"/>
            </a:pPr>
            <a:r>
              <a:rPr lang="en-US" sz="1300" noProof="1" smtClean="0">
                <a:latin typeface="Calibri" pitchFamily="34" charset="0"/>
                <a:cs typeface="Arial" charset="0"/>
              </a:rPr>
              <a:t>Some are not supportive</a:t>
            </a:r>
          </a:p>
          <a:p>
            <a:pPr marL="914400" lvl="4">
              <a:spcBef>
                <a:spcPct val="20000"/>
              </a:spcBef>
              <a:buFont typeface="Arial" charset="0"/>
              <a:buChar char="•"/>
            </a:pPr>
            <a:r>
              <a:rPr lang="en-US" sz="1300" noProof="1" smtClean="0">
                <a:latin typeface="Calibri" pitchFamily="34" charset="0"/>
                <a:cs typeface="Arial" charset="0"/>
              </a:rPr>
              <a:t>Don</a:t>
            </a:r>
            <a:r>
              <a:rPr lang="mr-IN" sz="1300" noProof="1" smtClean="0">
                <a:latin typeface="Calibri" pitchFamily="34" charset="0"/>
                <a:cs typeface="Arial" charset="0"/>
              </a:rPr>
              <a:t>’</a:t>
            </a:r>
            <a:r>
              <a:rPr lang="en-US" sz="1300" noProof="1" smtClean="0">
                <a:latin typeface="Calibri" pitchFamily="34" charset="0"/>
                <a:cs typeface="Arial" charset="0"/>
              </a:rPr>
              <a:t>t find value in regional approach</a:t>
            </a:r>
          </a:p>
          <a:p>
            <a:pPr marL="914400" lvl="4">
              <a:spcBef>
                <a:spcPct val="20000"/>
              </a:spcBef>
              <a:buFont typeface="Arial" charset="0"/>
              <a:buChar char="•"/>
            </a:pPr>
            <a:r>
              <a:rPr lang="en-US" sz="1300" noProof="1" smtClean="0">
                <a:latin typeface="Calibri" pitchFamily="34" charset="0"/>
                <a:cs typeface="Arial" charset="0"/>
              </a:rPr>
              <a:t>Want resources for direct needs, not systems planning</a:t>
            </a:r>
            <a:endParaRPr lang="en-US" sz="1300" noProof="1">
              <a:latin typeface="Calibri" pitchFamily="34" charset="0"/>
              <a:cs typeface="Arial" charset="0"/>
            </a:endParaRPr>
          </a:p>
        </p:txBody>
      </p:sp>
      <p:grpSp>
        <p:nvGrpSpPr>
          <p:cNvPr id="4116" name="Group 19"/>
          <p:cNvGrpSpPr>
            <a:grpSpLocks/>
          </p:cNvGrpSpPr>
          <p:nvPr/>
        </p:nvGrpSpPr>
        <p:grpSpPr bwMode="auto">
          <a:xfrm>
            <a:off x="4528300" y="1186351"/>
            <a:ext cx="668160" cy="668230"/>
            <a:chOff x="9030172" y="6475566"/>
            <a:chExt cx="736910" cy="737125"/>
          </a:xfrm>
        </p:grpSpPr>
        <p:sp>
          <p:nvSpPr>
            <p:cNvPr id="11" name="Rectangle 10"/>
            <p:cNvSpPr/>
            <p:nvPr/>
          </p:nvSpPr>
          <p:spPr bwMode="auto">
            <a:xfrm>
              <a:off x="9030172" y="6475566"/>
              <a:ext cx="736910" cy="737125"/>
            </a:xfrm>
            <a:prstGeom prst="rect">
              <a:avLst/>
            </a:prstGeom>
            <a:gradFill>
              <a:gsLst>
                <a:gs pos="0">
                  <a:schemeClr val="bg1">
                    <a:lumMod val="85000"/>
                    <a:alpha val="66000"/>
                  </a:schemeClr>
                </a:gs>
                <a:gs pos="100000">
                  <a:schemeClr val="bg1">
                    <a:lumMod val="65000"/>
                    <a:alpha val="75000"/>
                  </a:scheme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15" name="TextBox 14"/>
            <p:cNvSpPr txBox="1"/>
            <p:nvPr/>
          </p:nvSpPr>
          <p:spPr>
            <a:xfrm>
              <a:off x="9215279" y="6611247"/>
              <a:ext cx="498842" cy="475312"/>
            </a:xfrm>
            <a:prstGeom prst="rect">
              <a:avLst/>
            </a:prstGeom>
            <a:noFill/>
          </p:spPr>
          <p:txBody>
            <a:bodyPr>
              <a:spAutoFit/>
            </a:bodyPr>
            <a:lstStyle/>
            <a:p>
              <a:pPr>
                <a:buFont typeface="Times New Roman" pitchFamily="16" charset="0"/>
                <a:buNone/>
                <a:defRPr/>
              </a:pPr>
              <a:r>
                <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rPr>
                <a:t>T</a:t>
              </a:r>
            </a:p>
          </p:txBody>
        </p:sp>
      </p:grpSp>
      <p:grpSp>
        <p:nvGrpSpPr>
          <p:cNvPr id="4117" name="Group 20"/>
          <p:cNvGrpSpPr>
            <a:grpSpLocks/>
          </p:cNvGrpSpPr>
          <p:nvPr/>
        </p:nvGrpSpPr>
        <p:grpSpPr bwMode="auto">
          <a:xfrm>
            <a:off x="513322" y="1173278"/>
            <a:ext cx="668160" cy="668230"/>
            <a:chOff x="8240712" y="6468732"/>
            <a:chExt cx="736910" cy="737125"/>
          </a:xfrm>
        </p:grpSpPr>
        <p:sp>
          <p:nvSpPr>
            <p:cNvPr id="16" name="Rectangle 15"/>
            <p:cNvSpPr/>
            <p:nvPr/>
          </p:nvSpPr>
          <p:spPr bwMode="auto">
            <a:xfrm>
              <a:off x="8240712" y="6468732"/>
              <a:ext cx="736910" cy="737125"/>
            </a:xfrm>
            <a:prstGeom prst="rect">
              <a:avLst/>
            </a:prstGeom>
            <a:gradFill>
              <a:gsLst>
                <a:gs pos="0">
                  <a:srgbClr val="64D011">
                    <a:alpha val="70000"/>
                  </a:srgbClr>
                </a:gs>
                <a:gs pos="100000">
                  <a:srgbClr val="326609">
                    <a:alpha val="88000"/>
                  </a:srgbClr>
                </a:gs>
              </a:gsLst>
              <a:lin ang="5400000" scaled="0"/>
            </a:gradFill>
            <a:ln w="9525" cap="flat" cmpd="sng" algn="ctr">
              <a:noFill/>
              <a:prstDash val="solid"/>
              <a:round/>
              <a:headEnd type="none" w="med" len="med"/>
              <a:tailEnd type="none" w="med" len="med"/>
            </a:ln>
            <a:effectLst/>
            <a:scene3d>
              <a:camera prst="orthographicFront"/>
              <a:lightRig rig="threePt" dir="t"/>
            </a:scene3d>
            <a:sp3d extrusionH="1003300"/>
          </p:spPr>
          <p:txBody>
            <a:bodyPr/>
            <a:lstStyle/>
            <a:p>
              <a:pPr>
                <a:buFont typeface="Times New Roman" pitchFamily="16" charset="0"/>
                <a:buNone/>
                <a:defRPr/>
              </a:pPr>
              <a:endParaRPr lang="en-US" sz="2200"/>
            </a:p>
          </p:txBody>
        </p:sp>
        <p:sp>
          <p:nvSpPr>
            <p:cNvPr id="17" name="TextBox 16"/>
            <p:cNvSpPr txBox="1"/>
            <p:nvPr/>
          </p:nvSpPr>
          <p:spPr>
            <a:xfrm>
              <a:off x="8349466" y="6612811"/>
              <a:ext cx="498842" cy="475312"/>
            </a:xfrm>
            <a:prstGeom prst="rect">
              <a:avLst/>
            </a:prstGeom>
            <a:noFill/>
          </p:spPr>
          <p:txBody>
            <a:bodyPr>
              <a:spAutoFit/>
            </a:bodyPr>
            <a:lstStyle/>
            <a:p>
              <a:pPr algn="ctr">
                <a:buFont typeface="Times New Roman" pitchFamily="16" charset="0"/>
                <a:buNone/>
                <a:defRPr/>
              </a:pPr>
              <a:r>
                <a:rPr lang="en-US" sz="2200" b="1" dirty="0">
                  <a:solidFill>
                    <a:schemeClr val="tx1">
                      <a:lumMod val="75000"/>
                      <a:lumOff val="25000"/>
                    </a:schemeClr>
                  </a:solidFill>
                  <a:effectLst>
                    <a:innerShdw blurRad="63500" dist="76200" dir="13500000">
                      <a:prstClr val="black">
                        <a:alpha val="38000"/>
                      </a:prstClr>
                    </a:innerShdw>
                  </a:effectLst>
                  <a:latin typeface="Verdana" pitchFamily="34" charset="0"/>
                </a:rPr>
                <a:t>O</a:t>
              </a:r>
            </a:p>
          </p:txBody>
        </p:sp>
      </p:grpSp>
      <p:sp>
        <p:nvSpPr>
          <p:cNvPr id="4" name="Slide Number Placeholder 3"/>
          <p:cNvSpPr>
            <a:spLocks noGrp="1"/>
          </p:cNvSpPr>
          <p:nvPr>
            <p:ph type="sldNum" sz="quarter" idx="12"/>
          </p:nvPr>
        </p:nvSpPr>
        <p:spPr/>
        <p:txBody>
          <a:bodyPr/>
          <a:lstStyle/>
          <a:p>
            <a:fld id="{43214956-9FEB-5045-85D9-9BFA4688D282}" type="slidenum">
              <a:rPr lang="en-US" smtClean="0"/>
              <a:t>4</a:t>
            </a:fld>
            <a:endParaRPr lang="en-US" dirty="0"/>
          </a:p>
        </p:txBody>
      </p:sp>
      <p:sp>
        <p:nvSpPr>
          <p:cNvPr id="3" name="Date Placeholder 2"/>
          <p:cNvSpPr>
            <a:spLocks noGrp="1"/>
          </p:cNvSpPr>
          <p:nvPr>
            <p:ph type="dt" sz="half" idx="10"/>
          </p:nvPr>
        </p:nvSpPr>
        <p:spPr/>
        <p:txBody>
          <a:bodyPr/>
          <a:lstStyle/>
          <a:p>
            <a:r>
              <a:rPr lang="en-US" smtClean="0"/>
              <a:t>February 12, 2018</a:t>
            </a:r>
            <a:endParaRPr lang="en-US"/>
          </a:p>
        </p:txBody>
      </p:sp>
      <p:sp>
        <p:nvSpPr>
          <p:cNvPr id="19" name="Rectangle 18"/>
          <p:cNvSpPr/>
          <p:nvPr/>
        </p:nvSpPr>
        <p:spPr bwMode="auto">
          <a:xfrm>
            <a:off x="457200" y="229806"/>
            <a:ext cx="8381582" cy="492809"/>
          </a:xfrm>
          <a:prstGeom prst="rect">
            <a:avLst/>
          </a:prstGeom>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a:lstStyle/>
          <a:p>
            <a:pPr>
              <a:buFont typeface="Times New Roman" pitchFamily="16" charset="0"/>
              <a:buNone/>
              <a:defRPr/>
            </a:pPr>
            <a:r>
              <a:rPr lang="en-US" sz="2200" b="1" dirty="0" smtClean="0">
                <a:solidFill>
                  <a:srgbClr val="000000"/>
                </a:solidFill>
                <a:latin typeface="Verdana"/>
                <a:cs typeface="Verdana"/>
              </a:rPr>
              <a:t>Interview Findings</a:t>
            </a:r>
            <a:endParaRPr lang="en-US" sz="2200" b="1" dirty="0">
              <a:solidFill>
                <a:srgbClr val="000000"/>
              </a:solidFill>
              <a:latin typeface="Verdana"/>
              <a:cs typeface="Verdana"/>
            </a:endParaRPr>
          </a:p>
        </p:txBody>
      </p:sp>
    </p:spTree>
    <p:extLst>
      <p:ext uri="{BB962C8B-B14F-4D97-AF65-F5344CB8AC3E}">
        <p14:creationId xmlns:p14="http://schemas.microsoft.com/office/powerpoint/2010/main" val="3349939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57199" y="919692"/>
            <a:ext cx="8032645" cy="522524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82945" tIns="41473" rIns="82945" bIns="41473"/>
          <a:lstStyle/>
          <a:p>
            <a:pPr>
              <a:buFont typeface="Times New Roman" charset="0"/>
              <a:buNone/>
              <a:defRPr/>
            </a:pPr>
            <a:endParaRPr lang="en-US"/>
          </a:p>
        </p:txBody>
      </p:sp>
      <p:sp>
        <p:nvSpPr>
          <p:cNvPr id="4105" name="TextBox 16"/>
          <p:cNvSpPr txBox="1">
            <a:spLocks noChangeArrowheads="1"/>
          </p:cNvSpPr>
          <p:nvPr/>
        </p:nvSpPr>
        <p:spPr bwMode="auto">
          <a:xfrm>
            <a:off x="930548" y="1014995"/>
            <a:ext cx="6415305" cy="3900185"/>
          </a:xfrm>
          <a:prstGeom prst="rect">
            <a:avLst/>
          </a:prstGeom>
          <a:noFill/>
          <a:ln w="9525">
            <a:noFill/>
            <a:miter lim="800000"/>
            <a:headEnd/>
            <a:tailEnd/>
          </a:ln>
        </p:spPr>
        <p:txBody>
          <a:bodyPr wrap="square" lIns="82945" tIns="41473" rIns="82945" bIns="41473">
            <a:spAutoFit/>
          </a:bodyPr>
          <a:lstStyle/>
          <a:p>
            <a:pPr lvl="1">
              <a:spcBef>
                <a:spcPct val="20000"/>
              </a:spcBef>
            </a:pPr>
            <a:endParaRPr lang="en-US" sz="1400" noProof="1" smtClean="0">
              <a:latin typeface="Calibri" pitchFamily="34" charset="0"/>
              <a:cs typeface="Arial" charset="0"/>
            </a:endParaRPr>
          </a:p>
          <a:p>
            <a:pPr marL="342900" indent="-342900" hangingPunct="1">
              <a:lnSpc>
                <a:spcPct val="100000"/>
              </a:lnSpc>
              <a:spcBef>
                <a:spcPct val="20000"/>
              </a:spcBef>
              <a:buClrTx/>
              <a:buSzTx/>
              <a:buFont typeface="+mj-lt"/>
              <a:buAutoNum type="arabicPeriod"/>
            </a:pPr>
            <a:r>
              <a:rPr lang="en-US" sz="1600" b="1" noProof="1" smtClean="0">
                <a:latin typeface="Calibri" pitchFamily="34" charset="0"/>
                <a:cs typeface="Arial" charset="0"/>
              </a:rPr>
              <a:t>Prioritize and target </a:t>
            </a:r>
            <a:r>
              <a:rPr lang="mr-IN" sz="1600" b="1" noProof="1" smtClean="0">
                <a:latin typeface="Calibri" pitchFamily="34" charset="0"/>
                <a:cs typeface="Arial" charset="0"/>
              </a:rPr>
              <a:t>–</a:t>
            </a:r>
            <a:r>
              <a:rPr lang="en-US" sz="1600" b="1" noProof="1" smtClean="0">
                <a:latin typeface="Calibri" pitchFamily="34" charset="0"/>
                <a:cs typeface="Arial" charset="0"/>
              </a:rPr>
              <a:t> where there is greatest interest, opportunity, and funding</a:t>
            </a:r>
          </a:p>
          <a:p>
            <a:pPr marL="800100" lvl="1" indent="-342900">
              <a:spcBef>
                <a:spcPct val="20000"/>
              </a:spcBef>
              <a:buFont typeface="Courier New"/>
              <a:buChar char="o"/>
            </a:pPr>
            <a:r>
              <a:rPr lang="en-US" sz="1400" noProof="1" smtClean="0">
                <a:solidFill>
                  <a:srgbClr val="000000"/>
                </a:solidFill>
                <a:latin typeface="Calibri" pitchFamily="34" charset="0"/>
                <a:cs typeface="Arial" charset="0"/>
              </a:rPr>
              <a:t>Eliminate activities where Network doesn</a:t>
            </a:r>
            <a:r>
              <a:rPr lang="mr-IN" sz="1400" noProof="1" smtClean="0">
                <a:solidFill>
                  <a:srgbClr val="000000"/>
                </a:solidFill>
                <a:latin typeface="Calibri" pitchFamily="34" charset="0"/>
                <a:cs typeface="Arial" charset="0"/>
              </a:rPr>
              <a:t>’</a:t>
            </a:r>
            <a:r>
              <a:rPr lang="en-US" sz="1400" noProof="1" smtClean="0">
                <a:solidFill>
                  <a:srgbClr val="000000"/>
                </a:solidFill>
                <a:latin typeface="Calibri" pitchFamily="34" charset="0"/>
                <a:cs typeface="Arial" charset="0"/>
              </a:rPr>
              <a:t>t add high impact</a:t>
            </a:r>
          </a:p>
          <a:p>
            <a:pPr marL="800100" lvl="1" indent="-342900">
              <a:spcBef>
                <a:spcPct val="20000"/>
              </a:spcBef>
              <a:buFont typeface="Courier New"/>
              <a:buChar char="o"/>
            </a:pPr>
            <a:r>
              <a:rPr lang="en-US" sz="1400" noProof="1" smtClean="0">
                <a:solidFill>
                  <a:srgbClr val="000000"/>
                </a:solidFill>
                <a:latin typeface="Calibri" pitchFamily="34" charset="0"/>
                <a:cs typeface="Arial" charset="0"/>
              </a:rPr>
              <a:t>Determine</a:t>
            </a:r>
            <a:r>
              <a:rPr lang="en-US" sz="1400" noProof="1">
                <a:solidFill>
                  <a:srgbClr val="000000"/>
                </a:solidFill>
                <a:latin typeface="Calibri" pitchFamily="34" charset="0"/>
                <a:cs typeface="Arial" charset="0"/>
              </a:rPr>
              <a:t> </a:t>
            </a:r>
            <a:r>
              <a:rPr lang="en-US" sz="1400" noProof="1" smtClean="0">
                <a:solidFill>
                  <a:srgbClr val="000000"/>
                </a:solidFill>
                <a:latin typeface="Calibri" pitchFamily="34" charset="0"/>
                <a:cs typeface="Arial" charset="0"/>
              </a:rPr>
              <a:t>simple and focused action </a:t>
            </a:r>
            <a:r>
              <a:rPr lang="en-US" sz="1400" noProof="1">
                <a:solidFill>
                  <a:srgbClr val="000000"/>
                </a:solidFill>
                <a:latin typeface="Calibri" pitchFamily="34" charset="0"/>
                <a:cs typeface="Arial" charset="0"/>
              </a:rPr>
              <a:t>plan for </a:t>
            </a:r>
            <a:r>
              <a:rPr lang="en-US" sz="1400" noProof="1" smtClean="0">
                <a:solidFill>
                  <a:srgbClr val="000000"/>
                </a:solidFill>
                <a:latin typeface="Calibri" pitchFamily="34" charset="0"/>
                <a:cs typeface="Arial" charset="0"/>
              </a:rPr>
              <a:t>1-</a:t>
            </a:r>
            <a:r>
              <a:rPr lang="en-US" sz="1400" noProof="1">
                <a:solidFill>
                  <a:srgbClr val="000000"/>
                </a:solidFill>
                <a:latin typeface="Calibri" pitchFamily="34" charset="0"/>
                <a:cs typeface="Arial" charset="0"/>
              </a:rPr>
              <a:t>3 years</a:t>
            </a:r>
          </a:p>
          <a:p>
            <a:pPr marL="800100" lvl="1" indent="-342900">
              <a:spcBef>
                <a:spcPct val="20000"/>
              </a:spcBef>
              <a:buFont typeface="Courier New"/>
              <a:buChar char="o"/>
            </a:pPr>
            <a:r>
              <a:rPr lang="en-US" sz="1400" noProof="1" smtClean="0">
                <a:solidFill>
                  <a:srgbClr val="000000"/>
                </a:solidFill>
                <a:latin typeface="Calibri" pitchFamily="34" charset="0"/>
                <a:cs typeface="Arial" charset="0"/>
              </a:rPr>
              <a:t>Recognize the changed landscape from 9 years ago </a:t>
            </a:r>
          </a:p>
          <a:p>
            <a:pPr marL="1257300" lvl="2" indent="-342900">
              <a:spcBef>
                <a:spcPct val="20000"/>
              </a:spcBef>
              <a:buFont typeface="Courier New"/>
              <a:buChar char="o"/>
            </a:pPr>
            <a:r>
              <a:rPr lang="en-US" sz="1400" noProof="1" smtClean="0">
                <a:solidFill>
                  <a:srgbClr val="000000"/>
                </a:solidFill>
                <a:latin typeface="Calibri" pitchFamily="34" charset="0"/>
                <a:cs typeface="Arial" charset="0"/>
              </a:rPr>
              <a:t>Precarious funding</a:t>
            </a:r>
          </a:p>
          <a:p>
            <a:pPr marL="1257300" lvl="2" indent="-342900">
              <a:spcBef>
                <a:spcPct val="20000"/>
              </a:spcBef>
              <a:buFont typeface="Courier New"/>
              <a:buChar char="o"/>
            </a:pPr>
            <a:r>
              <a:rPr lang="en-US" sz="1400" noProof="1" smtClean="0">
                <a:solidFill>
                  <a:srgbClr val="000000"/>
                </a:solidFill>
                <a:latin typeface="Calibri" pitchFamily="34" charset="0"/>
                <a:cs typeface="Arial" charset="0"/>
              </a:rPr>
              <a:t>Increased role of CoCs</a:t>
            </a:r>
          </a:p>
          <a:p>
            <a:pPr lvl="1">
              <a:spcBef>
                <a:spcPct val="20000"/>
              </a:spcBef>
            </a:pPr>
            <a:endParaRPr lang="en-US" sz="1400" noProof="1" smtClean="0">
              <a:latin typeface="Calibri" pitchFamily="34" charset="0"/>
              <a:cs typeface="Arial" charset="0"/>
            </a:endParaRPr>
          </a:p>
          <a:p>
            <a:pPr marL="342900" indent="-342900" hangingPunct="1">
              <a:lnSpc>
                <a:spcPct val="100000"/>
              </a:lnSpc>
              <a:spcBef>
                <a:spcPct val="20000"/>
              </a:spcBef>
              <a:buClrTx/>
              <a:buSzTx/>
              <a:buFont typeface="+mj-lt"/>
              <a:buAutoNum type="arabicPeriod"/>
            </a:pPr>
            <a:r>
              <a:rPr lang="en-US" sz="1600" b="1" noProof="1" smtClean="0">
                <a:latin typeface="Calibri" pitchFamily="34" charset="0"/>
                <a:cs typeface="Arial" charset="0"/>
              </a:rPr>
              <a:t>Remain open to four counties</a:t>
            </a:r>
          </a:p>
          <a:p>
            <a:pPr marL="800100" lvl="1" indent="-342900">
              <a:spcBef>
                <a:spcPct val="20000"/>
              </a:spcBef>
              <a:buFont typeface="Courier New"/>
              <a:buChar char="o"/>
            </a:pPr>
            <a:r>
              <a:rPr lang="en-US" sz="1400" noProof="1" smtClean="0">
                <a:solidFill>
                  <a:srgbClr val="000000"/>
                </a:solidFill>
                <a:latin typeface="Calibri" pitchFamily="34" charset="0"/>
                <a:cs typeface="Arial" charset="0"/>
              </a:rPr>
              <a:t>But concentrate where there is interest, stakeholders and Network funding</a:t>
            </a:r>
          </a:p>
          <a:p>
            <a:pPr marL="800100" lvl="1" indent="-342900">
              <a:spcBef>
                <a:spcPct val="20000"/>
              </a:spcBef>
              <a:buFont typeface="Courier New"/>
              <a:buChar char="o"/>
            </a:pPr>
            <a:r>
              <a:rPr lang="en-US" sz="1400" noProof="1" smtClean="0">
                <a:solidFill>
                  <a:srgbClr val="000000"/>
                </a:solidFill>
                <a:latin typeface="Calibri" pitchFamily="34" charset="0"/>
                <a:cs typeface="Arial" charset="0"/>
              </a:rPr>
              <a:t>Offer video or phone meeting access for stakeholders from farther away, if there is interest</a:t>
            </a:r>
            <a:endParaRPr lang="en-US" sz="1300" noProof="1" smtClean="0">
              <a:solidFill>
                <a:srgbClr val="000000"/>
              </a:solidFill>
              <a:latin typeface="Calibri" pitchFamily="34" charset="0"/>
              <a:cs typeface="Arial" charset="0"/>
            </a:endParaRPr>
          </a:p>
          <a:p>
            <a:pPr hangingPunct="1">
              <a:lnSpc>
                <a:spcPct val="100000"/>
              </a:lnSpc>
              <a:spcBef>
                <a:spcPct val="20000"/>
              </a:spcBef>
              <a:buClrTx/>
              <a:buSzTx/>
            </a:pPr>
            <a:endParaRPr lang="en-US" sz="1300" noProof="1" smtClean="0">
              <a:latin typeface="Calibri" pitchFamily="34" charset="0"/>
              <a:cs typeface="Arial" charset="0"/>
            </a:endParaRPr>
          </a:p>
          <a:p>
            <a:pPr marL="342900" lvl="2" indent="-342900">
              <a:spcBef>
                <a:spcPct val="20000"/>
              </a:spcBef>
              <a:buFont typeface="+mj-lt"/>
              <a:buAutoNum type="arabicPeriod"/>
            </a:pPr>
            <a:endParaRPr lang="en-US" sz="1300" noProof="1">
              <a:latin typeface="Calibri" pitchFamily="34" charset="0"/>
              <a:cs typeface="Arial" charset="0"/>
            </a:endParaRPr>
          </a:p>
        </p:txBody>
      </p:sp>
      <p:sp>
        <p:nvSpPr>
          <p:cNvPr id="3" name="Slide Number Placeholder 2"/>
          <p:cNvSpPr>
            <a:spLocks noGrp="1"/>
          </p:cNvSpPr>
          <p:nvPr>
            <p:ph type="sldNum" sz="quarter" idx="12"/>
          </p:nvPr>
        </p:nvSpPr>
        <p:spPr/>
        <p:txBody>
          <a:bodyPr/>
          <a:lstStyle/>
          <a:p>
            <a:fld id="{43214956-9FEB-5045-85D9-9BFA4688D282}" type="slidenum">
              <a:rPr lang="en-US" smtClean="0"/>
              <a:t>5</a:t>
            </a:fld>
            <a:endParaRPr lang="en-US"/>
          </a:p>
        </p:txBody>
      </p:sp>
      <p:sp>
        <p:nvSpPr>
          <p:cNvPr id="6" name="TextBox 5"/>
          <p:cNvSpPr txBox="1"/>
          <p:nvPr/>
        </p:nvSpPr>
        <p:spPr bwMode="auto">
          <a:xfrm>
            <a:off x="457199" y="310274"/>
            <a:ext cx="8032645" cy="40011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buFont typeface="Times New Roman" pitchFamily="16" charset="0"/>
              <a:buNone/>
              <a:defRPr/>
            </a:pPr>
            <a:r>
              <a:rPr lang="en-US"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Recommendations </a:t>
            </a:r>
            <a:r>
              <a:rPr lang="mr-IN"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a:t>
            </a:r>
            <a:r>
              <a:rPr lang="en-US"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 General Themes</a:t>
            </a:r>
            <a:endParaRPr lang="en-US" sz="20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p:txBody>
      </p:sp>
      <p:sp>
        <p:nvSpPr>
          <p:cNvPr id="4" name="Date Placeholder 3"/>
          <p:cNvSpPr>
            <a:spLocks noGrp="1"/>
          </p:cNvSpPr>
          <p:nvPr>
            <p:ph type="dt" sz="half" idx="10"/>
          </p:nvPr>
        </p:nvSpPr>
        <p:spPr/>
        <p:txBody>
          <a:bodyPr/>
          <a:lstStyle/>
          <a:p>
            <a:r>
              <a:rPr lang="en-US" smtClean="0"/>
              <a:t>February 12, 2018</a:t>
            </a:r>
            <a:endParaRPr lang="en-US" dirty="0"/>
          </a:p>
        </p:txBody>
      </p:sp>
    </p:spTree>
    <p:extLst>
      <p:ext uri="{BB962C8B-B14F-4D97-AF65-F5344CB8AC3E}">
        <p14:creationId xmlns:p14="http://schemas.microsoft.com/office/powerpoint/2010/main" val="3126836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57200" y="924069"/>
            <a:ext cx="7931415" cy="523144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82945" tIns="41473" rIns="82945" bIns="41473"/>
          <a:lstStyle/>
          <a:p>
            <a:pPr>
              <a:buFont typeface="Times New Roman" charset="0"/>
              <a:buNone/>
              <a:defRPr/>
            </a:pPr>
            <a:endParaRPr lang="en-US"/>
          </a:p>
        </p:txBody>
      </p:sp>
      <p:sp>
        <p:nvSpPr>
          <p:cNvPr id="4105" name="TextBox 16"/>
          <p:cNvSpPr txBox="1">
            <a:spLocks noChangeArrowheads="1"/>
          </p:cNvSpPr>
          <p:nvPr/>
        </p:nvSpPr>
        <p:spPr bwMode="auto">
          <a:xfrm>
            <a:off x="897705" y="1091695"/>
            <a:ext cx="6732786" cy="5051269"/>
          </a:xfrm>
          <a:prstGeom prst="rect">
            <a:avLst/>
          </a:prstGeom>
          <a:noFill/>
          <a:ln w="9525">
            <a:noFill/>
            <a:miter lim="800000"/>
            <a:headEnd/>
            <a:tailEnd/>
          </a:ln>
        </p:spPr>
        <p:txBody>
          <a:bodyPr wrap="square" lIns="82945" tIns="41473" rIns="82945" bIns="41473">
            <a:spAutoFit/>
          </a:bodyPr>
          <a:lstStyle/>
          <a:p>
            <a:pPr>
              <a:spcBef>
                <a:spcPct val="20000"/>
              </a:spcBef>
            </a:pPr>
            <a:endParaRPr lang="en-US" sz="1400" noProof="1">
              <a:latin typeface="Calibri" pitchFamily="34" charset="0"/>
              <a:cs typeface="Arial" charset="0"/>
            </a:endParaRPr>
          </a:p>
          <a:p>
            <a:pPr marL="342900" lvl="1" indent="-342900">
              <a:spcBef>
                <a:spcPct val="20000"/>
              </a:spcBef>
              <a:buFont typeface="+mj-lt"/>
              <a:buAutoNum type="arabicPeriod"/>
            </a:pPr>
            <a:r>
              <a:rPr lang="en-US" sz="1600" b="1" noProof="1">
                <a:latin typeface="Calibri" pitchFamily="34" charset="0"/>
                <a:cs typeface="Arial" charset="0"/>
              </a:rPr>
              <a:t>Prioritize committees and frequency by interest and </a:t>
            </a:r>
            <a:r>
              <a:rPr lang="en-US" sz="1600" b="1" noProof="1" smtClean="0">
                <a:latin typeface="Calibri" pitchFamily="34" charset="0"/>
                <a:cs typeface="Arial" charset="0"/>
              </a:rPr>
              <a:t>impact, and within funding reality:</a:t>
            </a:r>
          </a:p>
          <a:p>
            <a:pPr marL="803275" lvl="2" indent="-342900">
              <a:spcBef>
                <a:spcPct val="20000"/>
              </a:spcBef>
              <a:buFont typeface="Courier New"/>
              <a:buChar char="o"/>
            </a:pPr>
            <a:r>
              <a:rPr lang="en-US" sz="1400" noProof="1" smtClean="0">
                <a:solidFill>
                  <a:srgbClr val="000000"/>
                </a:solidFill>
                <a:latin typeface="Calibri" pitchFamily="34" charset="0"/>
                <a:cs typeface="Arial" charset="0"/>
              </a:rPr>
              <a:t>Within committees, have members define: mission, goals, priorities, frequency</a:t>
            </a:r>
          </a:p>
          <a:p>
            <a:pPr marL="1260475" lvl="3" indent="-342900">
              <a:spcBef>
                <a:spcPct val="20000"/>
              </a:spcBef>
              <a:buFont typeface="Courier New"/>
              <a:buChar char="o"/>
            </a:pPr>
            <a:r>
              <a:rPr lang="en-US" sz="1400" noProof="1" smtClean="0">
                <a:latin typeface="Calibri" pitchFamily="34" charset="0"/>
                <a:cs typeface="Arial" charset="0"/>
              </a:rPr>
              <a:t>Family </a:t>
            </a:r>
            <a:r>
              <a:rPr lang="en-US" sz="1400" noProof="1">
                <a:latin typeface="Calibri" pitchFamily="34" charset="0"/>
                <a:cs typeface="Arial" charset="0"/>
              </a:rPr>
              <a:t>services</a:t>
            </a:r>
          </a:p>
          <a:p>
            <a:pPr marL="1260475" lvl="3" indent="-342900">
              <a:spcBef>
                <a:spcPct val="20000"/>
              </a:spcBef>
              <a:buFont typeface="Courier New"/>
              <a:buChar char="o"/>
            </a:pPr>
            <a:r>
              <a:rPr lang="en-US" sz="1400" noProof="1">
                <a:latin typeface="Calibri" pitchFamily="34" charset="0"/>
                <a:cs typeface="Arial" charset="0"/>
              </a:rPr>
              <a:t>Career services</a:t>
            </a:r>
          </a:p>
          <a:p>
            <a:pPr marL="1260475" lvl="3" indent="-342900">
              <a:spcBef>
                <a:spcPct val="20000"/>
              </a:spcBef>
              <a:buFont typeface="Courier New"/>
              <a:buChar char="o"/>
            </a:pPr>
            <a:r>
              <a:rPr lang="en-US" sz="1400" noProof="1" smtClean="0">
                <a:latin typeface="Calibri" pitchFamily="34" charset="0"/>
                <a:cs typeface="Arial" charset="0"/>
              </a:rPr>
              <a:t>Youth</a:t>
            </a:r>
            <a:endParaRPr lang="en-US" sz="1400" noProof="1">
              <a:latin typeface="Calibri" pitchFamily="34" charset="0"/>
              <a:cs typeface="Arial" charset="0"/>
            </a:endParaRPr>
          </a:p>
          <a:p>
            <a:pPr marL="1260475" lvl="3" indent="-342900">
              <a:spcBef>
                <a:spcPct val="20000"/>
              </a:spcBef>
              <a:buFont typeface="Courier New"/>
              <a:buChar char="o"/>
            </a:pPr>
            <a:r>
              <a:rPr lang="en-US" sz="1400" noProof="1">
                <a:latin typeface="Calibri" pitchFamily="34" charset="0"/>
                <a:cs typeface="Arial" charset="0"/>
              </a:rPr>
              <a:t>Veterans- reduce frequency given </a:t>
            </a:r>
            <a:r>
              <a:rPr lang="en-US" sz="1400" noProof="1" smtClean="0">
                <a:latin typeface="Calibri" pitchFamily="34" charset="0"/>
                <a:cs typeface="Arial" charset="0"/>
              </a:rPr>
              <a:t>CoC-Coordinated Entry?</a:t>
            </a:r>
            <a:endParaRPr lang="en-US" sz="1400" noProof="1">
              <a:latin typeface="Calibri" pitchFamily="34" charset="0"/>
              <a:cs typeface="Arial" charset="0"/>
            </a:endParaRPr>
          </a:p>
          <a:p>
            <a:pPr marL="1260475" lvl="3" indent="-342900">
              <a:spcBef>
                <a:spcPct val="20000"/>
              </a:spcBef>
              <a:buFont typeface="Courier New"/>
              <a:buChar char="o"/>
            </a:pPr>
            <a:r>
              <a:rPr lang="en-US" sz="1400" noProof="1">
                <a:latin typeface="Calibri" pitchFamily="34" charset="0"/>
                <a:cs typeface="Arial" charset="0"/>
              </a:rPr>
              <a:t>Individuals </a:t>
            </a:r>
            <a:r>
              <a:rPr lang="mr-IN" sz="1400" noProof="1">
                <a:latin typeface="Calibri" pitchFamily="34" charset="0"/>
                <a:cs typeface="Arial" charset="0"/>
              </a:rPr>
              <a:t>–</a:t>
            </a:r>
            <a:r>
              <a:rPr lang="en-US" sz="1400" noProof="1">
                <a:latin typeface="Calibri" pitchFamily="34" charset="0"/>
                <a:cs typeface="Arial" charset="0"/>
              </a:rPr>
              <a:t> reduce frequency given CoC-Coordinated Entry?</a:t>
            </a:r>
          </a:p>
          <a:p>
            <a:pPr marL="460375" lvl="2">
              <a:spcBef>
                <a:spcPct val="20000"/>
              </a:spcBef>
            </a:pPr>
            <a:endParaRPr lang="en-US" sz="1400" noProof="1">
              <a:latin typeface="Calibri" pitchFamily="34" charset="0"/>
              <a:cs typeface="Arial" charset="0"/>
            </a:endParaRPr>
          </a:p>
          <a:p>
            <a:pPr marL="342900" lvl="2" indent="-342900">
              <a:spcBef>
                <a:spcPct val="20000"/>
              </a:spcBef>
              <a:buFont typeface="+mj-lt"/>
              <a:buAutoNum type="arabicPeriod" startAt="2"/>
            </a:pPr>
            <a:r>
              <a:rPr lang="en-US" sz="1600" b="1" noProof="1" smtClean="0">
                <a:latin typeface="Calibri" pitchFamily="34" charset="0"/>
                <a:cs typeface="Arial" charset="0"/>
              </a:rPr>
              <a:t>Convene </a:t>
            </a:r>
            <a:r>
              <a:rPr lang="en-US" sz="1600" b="1" noProof="1">
                <a:latin typeface="Calibri" pitchFamily="34" charset="0"/>
                <a:cs typeface="Arial" charset="0"/>
              </a:rPr>
              <a:t>and help plan </a:t>
            </a:r>
            <a:r>
              <a:rPr lang="en-US" sz="1600" b="1" noProof="1" smtClean="0">
                <a:latin typeface="Calibri" pitchFamily="34" charset="0"/>
                <a:cs typeface="Arial" charset="0"/>
              </a:rPr>
              <a:t>state shelter procurement </a:t>
            </a:r>
            <a:r>
              <a:rPr lang="en-US" sz="1600" b="1" noProof="1">
                <a:latin typeface="Calibri" pitchFamily="34" charset="0"/>
                <a:cs typeface="Arial" charset="0"/>
              </a:rPr>
              <a:t>response </a:t>
            </a:r>
            <a:endParaRPr lang="en-US" sz="1600" b="1" noProof="1" smtClean="0">
              <a:latin typeface="Calibri" pitchFamily="34" charset="0"/>
              <a:cs typeface="Arial" charset="0"/>
            </a:endParaRPr>
          </a:p>
          <a:p>
            <a:pPr marL="800100" lvl="3" indent="-342900">
              <a:spcBef>
                <a:spcPct val="20000"/>
              </a:spcBef>
              <a:buFont typeface="Courier New"/>
              <a:buChar char="o"/>
            </a:pPr>
            <a:r>
              <a:rPr lang="en-US" sz="1400" noProof="1" smtClean="0">
                <a:latin typeface="Calibri" pitchFamily="34" charset="0"/>
                <a:cs typeface="Arial" charset="0"/>
              </a:rPr>
              <a:t>Opportunities for formal collaboration</a:t>
            </a:r>
          </a:p>
          <a:p>
            <a:pPr marL="800100" lvl="3" indent="-342900">
              <a:spcBef>
                <a:spcPct val="20000"/>
              </a:spcBef>
              <a:buFont typeface="Courier New"/>
              <a:buChar char="o"/>
            </a:pPr>
            <a:r>
              <a:rPr lang="en-US" sz="1400" noProof="1" smtClean="0">
                <a:latin typeface="Calibri" pitchFamily="34" charset="0"/>
                <a:cs typeface="Arial" charset="0"/>
              </a:rPr>
              <a:t>Best practice expectations</a:t>
            </a:r>
          </a:p>
          <a:p>
            <a:pPr marL="0" lvl="2">
              <a:spcBef>
                <a:spcPct val="20000"/>
              </a:spcBef>
            </a:pPr>
            <a:endParaRPr lang="en-US" sz="1400" noProof="1" smtClean="0">
              <a:latin typeface="Calibri" pitchFamily="34" charset="0"/>
              <a:cs typeface="Arial" charset="0"/>
            </a:endParaRPr>
          </a:p>
          <a:p>
            <a:pPr marL="342900" lvl="2" indent="-342900">
              <a:spcBef>
                <a:spcPct val="20000"/>
              </a:spcBef>
              <a:buFont typeface="+mj-lt"/>
              <a:buAutoNum type="arabicPeriod" startAt="2"/>
            </a:pPr>
            <a:r>
              <a:rPr lang="en-US" sz="1600" b="1" noProof="1" smtClean="0">
                <a:latin typeface="Calibri" pitchFamily="34" charset="0"/>
                <a:cs typeface="Arial" charset="0"/>
              </a:rPr>
              <a:t>Hold </a:t>
            </a:r>
            <a:r>
              <a:rPr lang="en-US" sz="1600" b="1" noProof="1">
                <a:latin typeface="Calibri" pitchFamily="34" charset="0"/>
                <a:cs typeface="Arial" charset="0"/>
              </a:rPr>
              <a:t>2-3 regional events per </a:t>
            </a:r>
            <a:r>
              <a:rPr lang="en-US" sz="1600" b="1" noProof="1" smtClean="0">
                <a:latin typeface="Calibri" pitchFamily="34" charset="0"/>
                <a:cs typeface="Arial" charset="0"/>
              </a:rPr>
              <a:t>year </a:t>
            </a:r>
            <a:r>
              <a:rPr lang="mr-IN" sz="1600" b="1" noProof="1" smtClean="0">
                <a:latin typeface="Calibri" pitchFamily="34" charset="0"/>
                <a:cs typeface="Arial" charset="0"/>
              </a:rPr>
              <a:t>–</a:t>
            </a:r>
            <a:r>
              <a:rPr lang="en-US" sz="1600" b="1" noProof="1" smtClean="0">
                <a:latin typeface="Calibri" pitchFamily="34" charset="0"/>
                <a:cs typeface="Arial" charset="0"/>
              </a:rPr>
              <a:t> for example:</a:t>
            </a:r>
            <a:endParaRPr lang="en-US" sz="1600" b="1" noProof="1">
              <a:latin typeface="Calibri" pitchFamily="34" charset="0"/>
              <a:cs typeface="Arial" charset="0"/>
            </a:endParaRPr>
          </a:p>
          <a:p>
            <a:pPr marL="800100" lvl="3" indent="-339725">
              <a:spcBef>
                <a:spcPct val="20000"/>
              </a:spcBef>
              <a:buFont typeface="Courier New"/>
              <a:buChar char="o"/>
            </a:pPr>
            <a:r>
              <a:rPr lang="en-US" sz="1400" noProof="1">
                <a:latin typeface="Calibri" pitchFamily="34" charset="0"/>
                <a:cs typeface="Arial" charset="0"/>
              </a:rPr>
              <a:t>Resource </a:t>
            </a:r>
            <a:r>
              <a:rPr lang="en-US" sz="1400" noProof="1" smtClean="0">
                <a:latin typeface="Calibri" pitchFamily="34" charset="0"/>
                <a:cs typeface="Arial" charset="0"/>
              </a:rPr>
              <a:t>fair</a:t>
            </a:r>
          </a:p>
          <a:p>
            <a:pPr marL="800100" lvl="3" indent="-339725">
              <a:spcBef>
                <a:spcPct val="20000"/>
              </a:spcBef>
              <a:buFont typeface="Courier New"/>
              <a:buChar char="o"/>
            </a:pPr>
            <a:r>
              <a:rPr lang="en-US" sz="1400" noProof="1" smtClean="0">
                <a:latin typeface="Calibri" pitchFamily="34" charset="0"/>
                <a:cs typeface="Arial" charset="0"/>
              </a:rPr>
              <a:t>Visibility event with legislators and homeless constituents</a:t>
            </a:r>
          </a:p>
          <a:p>
            <a:pPr marL="800100" lvl="3" indent="-339725">
              <a:spcBef>
                <a:spcPct val="20000"/>
              </a:spcBef>
              <a:buFont typeface="Courier New"/>
              <a:buChar char="o"/>
            </a:pPr>
            <a:r>
              <a:rPr lang="en-US" sz="1400" noProof="1" smtClean="0">
                <a:latin typeface="Calibri" pitchFamily="34" charset="0"/>
                <a:cs typeface="Arial" charset="0"/>
              </a:rPr>
              <a:t>General gathering to review impact, data, big picture themes</a:t>
            </a:r>
            <a:endParaRPr lang="en-US" sz="1400" noProof="1">
              <a:latin typeface="Calibri" pitchFamily="34" charset="0"/>
              <a:cs typeface="Arial" charset="0"/>
            </a:endParaRPr>
          </a:p>
          <a:p>
            <a:pPr marL="0" lvl="3">
              <a:spcBef>
                <a:spcPct val="20000"/>
              </a:spcBef>
            </a:pPr>
            <a:endParaRPr lang="en-US" sz="1400" noProof="1">
              <a:latin typeface="Calibri" pitchFamily="34" charset="0"/>
              <a:cs typeface="Arial" charset="0"/>
            </a:endParaRPr>
          </a:p>
        </p:txBody>
      </p:sp>
      <p:sp>
        <p:nvSpPr>
          <p:cNvPr id="3" name="Slide Number Placeholder 2"/>
          <p:cNvSpPr>
            <a:spLocks noGrp="1"/>
          </p:cNvSpPr>
          <p:nvPr>
            <p:ph type="sldNum" sz="quarter" idx="12"/>
          </p:nvPr>
        </p:nvSpPr>
        <p:spPr/>
        <p:txBody>
          <a:bodyPr/>
          <a:lstStyle/>
          <a:p>
            <a:fld id="{43214956-9FEB-5045-85D9-9BFA4688D282}" type="slidenum">
              <a:rPr lang="en-US" smtClean="0"/>
              <a:t>6</a:t>
            </a:fld>
            <a:endParaRPr lang="en-US" dirty="0"/>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10" name="TextBox 9"/>
          <p:cNvSpPr txBox="1"/>
          <p:nvPr/>
        </p:nvSpPr>
        <p:spPr bwMode="auto">
          <a:xfrm>
            <a:off x="457199" y="310274"/>
            <a:ext cx="8032645" cy="40011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buFont typeface="Times New Roman" pitchFamily="16" charset="0"/>
              <a:buNone/>
              <a:defRPr/>
            </a:pPr>
            <a:r>
              <a:rPr lang="en-US"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Recommendations - Specific</a:t>
            </a:r>
            <a:endParaRPr lang="en-US" sz="20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p:txBody>
      </p:sp>
    </p:spTree>
    <p:extLst>
      <p:ext uri="{BB962C8B-B14F-4D97-AF65-F5344CB8AC3E}">
        <p14:creationId xmlns:p14="http://schemas.microsoft.com/office/powerpoint/2010/main" val="4150371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57199" y="886847"/>
            <a:ext cx="7931415" cy="533436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82945" tIns="41473" rIns="82945" bIns="41473"/>
          <a:lstStyle/>
          <a:p>
            <a:pPr>
              <a:buFont typeface="Times New Roman" charset="0"/>
              <a:buNone/>
              <a:defRPr/>
            </a:pPr>
            <a:endParaRPr lang="en-US"/>
          </a:p>
        </p:txBody>
      </p:sp>
      <p:sp>
        <p:nvSpPr>
          <p:cNvPr id="4105" name="TextBox 16"/>
          <p:cNvSpPr txBox="1">
            <a:spLocks noChangeArrowheads="1"/>
          </p:cNvSpPr>
          <p:nvPr/>
        </p:nvSpPr>
        <p:spPr bwMode="auto">
          <a:xfrm>
            <a:off x="908652" y="1151480"/>
            <a:ext cx="6437201" cy="3453910"/>
          </a:xfrm>
          <a:prstGeom prst="rect">
            <a:avLst/>
          </a:prstGeom>
          <a:noFill/>
          <a:ln w="9525">
            <a:noFill/>
            <a:miter lim="800000"/>
            <a:headEnd/>
            <a:tailEnd/>
          </a:ln>
        </p:spPr>
        <p:txBody>
          <a:bodyPr wrap="square" lIns="82945" tIns="41473" rIns="82945" bIns="41473">
            <a:spAutoFit/>
          </a:bodyPr>
          <a:lstStyle/>
          <a:p>
            <a:pPr marL="0" lvl="3">
              <a:spcBef>
                <a:spcPct val="20000"/>
              </a:spcBef>
            </a:pPr>
            <a:endParaRPr lang="en-US" sz="1300" noProof="1">
              <a:latin typeface="Calibri" pitchFamily="34" charset="0"/>
              <a:cs typeface="Arial" charset="0"/>
            </a:endParaRPr>
          </a:p>
          <a:p>
            <a:pPr marL="342900" lvl="3" indent="-342900">
              <a:spcBef>
                <a:spcPct val="20000"/>
              </a:spcBef>
              <a:buFont typeface="+mj-lt"/>
              <a:buAutoNum type="arabicPeriod" startAt="4"/>
            </a:pPr>
            <a:r>
              <a:rPr lang="en-US" sz="1600" b="1" noProof="1" smtClean="0">
                <a:latin typeface="Calibri" pitchFamily="34" charset="0"/>
                <a:cs typeface="Arial" charset="0"/>
              </a:rPr>
              <a:t>Reduce or eliminate annual legislative advocacy</a:t>
            </a:r>
          </a:p>
          <a:p>
            <a:pPr marL="457200" lvl="4">
              <a:spcBef>
                <a:spcPct val="20000"/>
              </a:spcBef>
            </a:pPr>
            <a:endParaRPr lang="en-US" sz="1400" noProof="1" smtClean="0">
              <a:latin typeface="Calibri" pitchFamily="34" charset="0"/>
              <a:cs typeface="Arial" charset="0"/>
            </a:endParaRPr>
          </a:p>
          <a:p>
            <a:pPr marL="342900" lvl="3" indent="-342900">
              <a:spcBef>
                <a:spcPct val="20000"/>
              </a:spcBef>
              <a:buFont typeface="+mj-lt"/>
              <a:buAutoNum type="arabicPeriod" startAt="4"/>
            </a:pPr>
            <a:r>
              <a:rPr lang="en-US" sz="1600" b="1" noProof="1" smtClean="0">
                <a:latin typeface="Calibri" pitchFamily="34" charset="0"/>
                <a:cs typeface="Arial" charset="0"/>
              </a:rPr>
              <a:t>Revamp or eliminate Leadership Council</a:t>
            </a:r>
          </a:p>
          <a:p>
            <a:pPr marL="742950" lvl="4" indent="-285750">
              <a:spcBef>
                <a:spcPct val="20000"/>
              </a:spcBef>
              <a:buFont typeface="Courier New"/>
              <a:buChar char="o"/>
            </a:pPr>
            <a:r>
              <a:rPr lang="en-US" sz="1400" noProof="1" smtClean="0">
                <a:latin typeface="Calibri" pitchFamily="34" charset="0"/>
                <a:cs typeface="Arial" charset="0"/>
              </a:rPr>
              <a:t>How does this group add value?</a:t>
            </a:r>
          </a:p>
          <a:p>
            <a:pPr marL="742950" lvl="4" indent="-285750">
              <a:spcBef>
                <a:spcPct val="20000"/>
              </a:spcBef>
              <a:buFont typeface="Courier New"/>
              <a:buChar char="o"/>
            </a:pPr>
            <a:r>
              <a:rPr lang="en-US" sz="1400" noProof="1" smtClean="0">
                <a:latin typeface="Calibri" pitchFamily="34" charset="0"/>
                <a:cs typeface="Arial" charset="0"/>
              </a:rPr>
              <a:t>Replace with regional events as opportunity for large gathering of leaders and stakeholders and reporting on impact</a:t>
            </a:r>
          </a:p>
          <a:p>
            <a:pPr marL="742950" lvl="4" indent="-285750">
              <a:spcBef>
                <a:spcPct val="20000"/>
              </a:spcBef>
              <a:buFont typeface="Courier New"/>
              <a:buChar char="o"/>
            </a:pPr>
            <a:endParaRPr lang="en-US" sz="1400" noProof="1">
              <a:latin typeface="Calibri" pitchFamily="34" charset="0"/>
              <a:cs typeface="Arial" charset="0"/>
            </a:endParaRPr>
          </a:p>
          <a:p>
            <a:pPr marL="342900" lvl="4" indent="-342900">
              <a:spcBef>
                <a:spcPct val="20000"/>
              </a:spcBef>
              <a:buFont typeface="+mj-lt"/>
              <a:buAutoNum type="arabicPeriod" startAt="6"/>
            </a:pPr>
            <a:r>
              <a:rPr lang="en-US" sz="1600" b="1" noProof="1" smtClean="0">
                <a:latin typeface="Calibri" pitchFamily="34" charset="0"/>
                <a:cs typeface="Arial" charset="0"/>
              </a:rPr>
              <a:t>Create small steering committee for oversight and decisions</a:t>
            </a:r>
          </a:p>
          <a:p>
            <a:pPr marL="800100" lvl="5" indent="-342900">
              <a:spcBef>
                <a:spcPct val="20000"/>
              </a:spcBef>
              <a:buFont typeface="Courier New"/>
              <a:buChar char="o"/>
            </a:pPr>
            <a:r>
              <a:rPr lang="en-US" sz="1400" noProof="1" smtClean="0">
                <a:latin typeface="Calibri" pitchFamily="34" charset="0"/>
                <a:cs typeface="Arial" charset="0"/>
              </a:rPr>
              <a:t>Revisit membership</a:t>
            </a:r>
          </a:p>
          <a:p>
            <a:pPr marL="800100" lvl="5" indent="-342900">
              <a:spcBef>
                <a:spcPct val="20000"/>
              </a:spcBef>
              <a:buFont typeface="Courier New"/>
              <a:buChar char="o"/>
            </a:pPr>
            <a:r>
              <a:rPr lang="en-US" sz="1400" noProof="1" smtClean="0">
                <a:latin typeface="Calibri" pitchFamily="34" charset="0"/>
                <a:cs typeface="Arial" charset="0"/>
              </a:rPr>
              <a:t>Ensure buy-in about purpose</a:t>
            </a:r>
          </a:p>
          <a:p>
            <a:pPr marL="800100" lvl="5" indent="-342900">
              <a:spcBef>
                <a:spcPct val="20000"/>
              </a:spcBef>
              <a:buFont typeface="Courier New"/>
              <a:buChar char="o"/>
            </a:pPr>
            <a:r>
              <a:rPr lang="en-US" sz="1400" noProof="1" smtClean="0">
                <a:latin typeface="Calibri" pitchFamily="34" charset="0"/>
                <a:cs typeface="Arial" charset="0"/>
              </a:rPr>
              <a:t>Limit to quarterly meetings at most, available as-needed for decisions</a:t>
            </a:r>
            <a:endParaRPr lang="en-US" sz="1400" noProof="1">
              <a:latin typeface="Calibri" pitchFamily="34" charset="0"/>
              <a:cs typeface="Arial" charset="0"/>
            </a:endParaRPr>
          </a:p>
          <a:p>
            <a:pPr marL="230188" lvl="1" indent="-230188">
              <a:spcBef>
                <a:spcPct val="20000"/>
              </a:spcBef>
              <a:buFont typeface="Wingdings" charset="2"/>
              <a:buChar char="Ø"/>
            </a:pPr>
            <a:endParaRPr lang="en-US" sz="1400" noProof="1" smtClean="0">
              <a:latin typeface="Calibri" pitchFamily="34" charset="0"/>
              <a:cs typeface="Arial" charset="0"/>
            </a:endParaRPr>
          </a:p>
        </p:txBody>
      </p:sp>
      <p:sp>
        <p:nvSpPr>
          <p:cNvPr id="3" name="Slide Number Placeholder 2"/>
          <p:cNvSpPr>
            <a:spLocks noGrp="1"/>
          </p:cNvSpPr>
          <p:nvPr>
            <p:ph type="sldNum" sz="quarter" idx="12"/>
          </p:nvPr>
        </p:nvSpPr>
        <p:spPr/>
        <p:txBody>
          <a:bodyPr/>
          <a:lstStyle/>
          <a:p>
            <a:fld id="{43214956-9FEB-5045-85D9-9BFA4688D282}" type="slidenum">
              <a:rPr lang="en-US" smtClean="0"/>
              <a:t>7</a:t>
            </a:fld>
            <a:endParaRPr lang="en-US"/>
          </a:p>
        </p:txBody>
      </p:sp>
      <p:sp>
        <p:nvSpPr>
          <p:cNvPr id="4" name="Date Placeholder 3"/>
          <p:cNvSpPr>
            <a:spLocks noGrp="1"/>
          </p:cNvSpPr>
          <p:nvPr>
            <p:ph type="dt" sz="half" idx="10"/>
          </p:nvPr>
        </p:nvSpPr>
        <p:spPr/>
        <p:txBody>
          <a:bodyPr/>
          <a:lstStyle/>
          <a:p>
            <a:r>
              <a:rPr lang="en-US" smtClean="0"/>
              <a:t>February 12, 2018</a:t>
            </a:r>
            <a:endParaRPr lang="en-US"/>
          </a:p>
        </p:txBody>
      </p:sp>
      <p:sp>
        <p:nvSpPr>
          <p:cNvPr id="11" name="TextBox 10"/>
          <p:cNvSpPr txBox="1"/>
          <p:nvPr/>
        </p:nvSpPr>
        <p:spPr bwMode="auto">
          <a:xfrm>
            <a:off x="457199" y="310274"/>
            <a:ext cx="8032645" cy="40011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buFont typeface="Times New Roman" pitchFamily="16" charset="0"/>
              <a:buNone/>
              <a:defRPr/>
            </a:pPr>
            <a:r>
              <a:rPr lang="en-US"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Recommendations - Specific</a:t>
            </a:r>
            <a:endParaRPr lang="en-US" sz="20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p:txBody>
      </p:sp>
    </p:spTree>
    <p:extLst>
      <p:ext uri="{BB962C8B-B14F-4D97-AF65-F5344CB8AC3E}">
        <p14:creationId xmlns:p14="http://schemas.microsoft.com/office/powerpoint/2010/main" val="3314455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February 12, 2018</a:t>
            </a:r>
            <a:endParaRPr lang="en-US"/>
          </a:p>
        </p:txBody>
      </p:sp>
      <p:sp>
        <p:nvSpPr>
          <p:cNvPr id="3" name="Slide Number Placeholder 2"/>
          <p:cNvSpPr>
            <a:spLocks noGrp="1"/>
          </p:cNvSpPr>
          <p:nvPr>
            <p:ph type="sldNum" sz="quarter" idx="12"/>
          </p:nvPr>
        </p:nvSpPr>
        <p:spPr/>
        <p:txBody>
          <a:bodyPr/>
          <a:lstStyle/>
          <a:p>
            <a:fld id="{43214956-9FEB-5045-85D9-9BFA4688D282}" type="slidenum">
              <a:rPr lang="en-US" smtClean="0"/>
              <a:t>8</a:t>
            </a:fld>
            <a:endParaRPr lang="en-US"/>
          </a:p>
        </p:txBody>
      </p:sp>
      <p:sp>
        <p:nvSpPr>
          <p:cNvPr id="4" name="Rectangle 3"/>
          <p:cNvSpPr/>
          <p:nvPr/>
        </p:nvSpPr>
        <p:spPr bwMode="auto">
          <a:xfrm>
            <a:off x="457200" y="996333"/>
            <a:ext cx="8229600" cy="5360017"/>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lIns="82945" tIns="41473" rIns="82945" bIns="41473"/>
          <a:lstStyle/>
          <a:p>
            <a:pPr>
              <a:buFont typeface="Times New Roman" charset="0"/>
              <a:buNone/>
              <a:defRPr/>
            </a:pPr>
            <a:endParaRPr lang="en-US"/>
          </a:p>
        </p:txBody>
      </p:sp>
      <p:sp>
        <p:nvSpPr>
          <p:cNvPr id="5" name="TextBox 4"/>
          <p:cNvSpPr txBox="1"/>
          <p:nvPr/>
        </p:nvSpPr>
        <p:spPr bwMode="auto">
          <a:xfrm>
            <a:off x="457200" y="244429"/>
            <a:ext cx="8229600" cy="58477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buFont typeface="Times New Roman" pitchFamily="16" charset="0"/>
              <a:buNone/>
              <a:defRPr/>
            </a:pPr>
            <a:r>
              <a:rPr lang="en-US" sz="20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Stakeholders</a:t>
            </a:r>
          </a:p>
          <a:p>
            <a:pPr>
              <a:buFont typeface="Times New Roman" pitchFamily="16" charset="0"/>
              <a:buNone/>
              <a:defRPr/>
            </a:pPr>
            <a:r>
              <a:rPr lang="en-US" sz="1200" b="1" dirty="0" smtClean="0">
                <a:solidFill>
                  <a:schemeClr val="tx1">
                    <a:lumMod val="75000"/>
                    <a:lumOff val="25000"/>
                  </a:schemeClr>
                </a:solidFill>
                <a:effectLst>
                  <a:innerShdw blurRad="63500" dist="76200" dir="13500000">
                    <a:prstClr val="black">
                      <a:alpha val="38000"/>
                    </a:prstClr>
                  </a:innerShdw>
                </a:effectLst>
                <a:latin typeface="Verdana" pitchFamily="34" charset="0"/>
              </a:rPr>
              <a:t>47 people from the following gave input via interviews and/or written comments</a:t>
            </a:r>
            <a:endParaRPr lang="en-US" sz="1200" b="1" dirty="0">
              <a:solidFill>
                <a:schemeClr val="tx1">
                  <a:lumMod val="75000"/>
                  <a:lumOff val="25000"/>
                </a:schemeClr>
              </a:solidFill>
              <a:effectLst>
                <a:innerShdw blurRad="63500" dist="76200" dir="13500000">
                  <a:prstClr val="black">
                    <a:alpha val="38000"/>
                  </a:prstClr>
                </a:innerShdw>
              </a:effectLst>
              <a:latin typeface="Verdana" pitchFamily="34" charset="0"/>
            </a:endParaRPr>
          </a:p>
        </p:txBody>
      </p:sp>
      <p:sp>
        <p:nvSpPr>
          <p:cNvPr id="6" name="Rectangle 5"/>
          <p:cNvSpPr/>
          <p:nvPr/>
        </p:nvSpPr>
        <p:spPr>
          <a:xfrm>
            <a:off x="818631" y="1493735"/>
            <a:ext cx="7273220" cy="4708980"/>
          </a:xfrm>
          <a:prstGeom prst="rect">
            <a:avLst/>
          </a:prstGeom>
        </p:spPr>
        <p:txBody>
          <a:bodyPr wrap="square" numCol="2" spcCol="365760">
            <a:spAutoFit/>
          </a:bodyPr>
          <a:lstStyle/>
          <a:p>
            <a:r>
              <a:rPr lang="en-US" sz="1400" dirty="0"/>
              <a:t>Berkshire County Regional Housing Agency</a:t>
            </a:r>
          </a:p>
          <a:p>
            <a:r>
              <a:rPr lang="en-US" sz="1400" dirty="0" err="1" smtClean="0"/>
              <a:t>CareerPoint</a:t>
            </a:r>
            <a:endParaRPr lang="en-US" sz="1400" dirty="0" smtClean="0"/>
          </a:p>
          <a:p>
            <a:r>
              <a:rPr lang="en-US" sz="1400" dirty="0" smtClean="0"/>
              <a:t>Catholic </a:t>
            </a:r>
            <a:r>
              <a:rPr lang="en-US" sz="1400" dirty="0"/>
              <a:t>Charities </a:t>
            </a:r>
            <a:r>
              <a:rPr lang="en-US" sz="1400" dirty="0" smtClean="0"/>
              <a:t>Agency</a:t>
            </a:r>
            <a:endParaRPr lang="en-US" sz="1400" dirty="0"/>
          </a:p>
          <a:p>
            <a:pPr marL="230188" indent="-230188"/>
            <a:r>
              <a:rPr lang="en-US" sz="1400" dirty="0"/>
              <a:t>City of Springfield – Springfield/Hampden County CoC</a:t>
            </a:r>
          </a:p>
          <a:p>
            <a:r>
              <a:rPr lang="en-US" sz="1400" dirty="0"/>
              <a:t>Community Action</a:t>
            </a:r>
          </a:p>
          <a:p>
            <a:r>
              <a:rPr lang="en-US" sz="1400" dirty="0"/>
              <a:t>Construct Inc.</a:t>
            </a:r>
          </a:p>
          <a:p>
            <a:r>
              <a:rPr lang="en-US" sz="1400" dirty="0"/>
              <a:t>DIAL/SELF</a:t>
            </a:r>
          </a:p>
          <a:p>
            <a:r>
              <a:rPr lang="en-US" sz="1400" dirty="0"/>
              <a:t>Eliot </a:t>
            </a:r>
            <a:r>
              <a:rPr lang="en-US" sz="1400" dirty="0" smtClean="0"/>
              <a:t>Community Human Services</a:t>
            </a:r>
            <a:endParaRPr lang="en-US" sz="1400" dirty="0"/>
          </a:p>
          <a:p>
            <a:r>
              <a:rPr lang="en-US" sz="1400" dirty="0"/>
              <a:t>Elizabeth Freeman Center</a:t>
            </a:r>
          </a:p>
          <a:p>
            <a:r>
              <a:rPr lang="en-US" sz="1400" dirty="0"/>
              <a:t>Food Bank of Western Massachusetts</a:t>
            </a:r>
          </a:p>
          <a:p>
            <a:r>
              <a:rPr lang="en-US" sz="1400" dirty="0"/>
              <a:t>Formerly homeless constituent</a:t>
            </a:r>
          </a:p>
          <a:p>
            <a:pPr marL="230188" indent="-230188"/>
            <a:r>
              <a:rPr lang="en-US" sz="1400" dirty="0" smtClean="0"/>
              <a:t>Franklin County Regional Housing &amp; Redevelopment Authority</a:t>
            </a:r>
          </a:p>
          <a:p>
            <a:r>
              <a:rPr lang="en-US" sz="1400" dirty="0" smtClean="0"/>
              <a:t>Franklin Hampshire Career Center</a:t>
            </a:r>
          </a:p>
          <a:p>
            <a:r>
              <a:rPr lang="en-US" sz="1400" dirty="0" smtClean="0"/>
              <a:t>Friends </a:t>
            </a:r>
            <a:r>
              <a:rPr lang="en-US" sz="1400" dirty="0"/>
              <a:t>of the Homeless - Springfield</a:t>
            </a:r>
          </a:p>
          <a:p>
            <a:r>
              <a:rPr lang="en-US" sz="1400" dirty="0" err="1" smtClean="0"/>
              <a:t>Gandara</a:t>
            </a:r>
            <a:r>
              <a:rPr lang="en-US" sz="1400" dirty="0" smtClean="0"/>
              <a:t> Center</a:t>
            </a:r>
            <a:endParaRPr lang="en-US" sz="1400" dirty="0"/>
          </a:p>
          <a:p>
            <a:r>
              <a:rPr lang="en-US" sz="1400" dirty="0" err="1"/>
              <a:t>Hilltown</a:t>
            </a:r>
            <a:r>
              <a:rPr lang="en-US" sz="1400" dirty="0"/>
              <a:t> CDC – Three-County CoC</a:t>
            </a:r>
          </a:p>
          <a:p>
            <a:r>
              <a:rPr lang="en-US" sz="1400" dirty="0"/>
              <a:t>Holyoke Community College</a:t>
            </a:r>
          </a:p>
          <a:p>
            <a:r>
              <a:rPr lang="en-US" sz="1400" dirty="0"/>
              <a:t>Housing activist</a:t>
            </a:r>
          </a:p>
          <a:p>
            <a:r>
              <a:rPr lang="en-US" sz="1400" dirty="0" err="1"/>
              <a:t>Louison</a:t>
            </a:r>
            <a:r>
              <a:rPr lang="en-US" sz="1400" dirty="0"/>
              <a:t> </a:t>
            </a:r>
            <a:r>
              <a:rPr lang="en-US" sz="1400" dirty="0" smtClean="0"/>
              <a:t>House</a:t>
            </a:r>
            <a:endParaRPr lang="en-US" sz="1400" dirty="0"/>
          </a:p>
          <a:p>
            <a:r>
              <a:rPr lang="en-US" sz="1400" dirty="0"/>
              <a:t>MA Dept. of Public Health/BSAS </a:t>
            </a:r>
          </a:p>
          <a:p>
            <a:r>
              <a:rPr lang="en-US" sz="1400" dirty="0"/>
              <a:t>MA Dept. of Transitional Assistance/DV unit</a:t>
            </a:r>
          </a:p>
          <a:p>
            <a:r>
              <a:rPr lang="en-US" sz="1400" dirty="0" err="1"/>
              <a:t>PeoplesBank</a:t>
            </a:r>
            <a:endParaRPr lang="en-US" sz="1400" dirty="0"/>
          </a:p>
          <a:p>
            <a:r>
              <a:rPr lang="en-US" sz="1400" dirty="0"/>
              <a:t>Pioneer Valley Planning Commission</a:t>
            </a:r>
          </a:p>
          <a:p>
            <a:r>
              <a:rPr lang="en-US" sz="1400" dirty="0"/>
              <a:t>Safe Passage</a:t>
            </a:r>
          </a:p>
          <a:p>
            <a:r>
              <a:rPr lang="en-US" sz="1400" dirty="0" err="1"/>
              <a:t>ServiceNet</a:t>
            </a:r>
            <a:endParaRPr lang="en-US" sz="1400" dirty="0"/>
          </a:p>
          <a:p>
            <a:r>
              <a:rPr lang="en-US" sz="1400" dirty="0"/>
              <a:t>Soldier On</a:t>
            </a:r>
          </a:p>
          <a:p>
            <a:r>
              <a:rPr lang="en-US" sz="1400" dirty="0"/>
              <a:t>State Representative Aaron </a:t>
            </a:r>
            <a:r>
              <a:rPr lang="en-US" sz="1400" dirty="0" smtClean="0"/>
              <a:t>Vega</a:t>
            </a:r>
          </a:p>
          <a:p>
            <a:r>
              <a:rPr lang="en-US" sz="1400" dirty="0" smtClean="0"/>
              <a:t>Town of Northampton</a:t>
            </a:r>
          </a:p>
          <a:p>
            <a:r>
              <a:rPr lang="en-US" sz="1400" dirty="0" smtClean="0"/>
              <a:t>United </a:t>
            </a:r>
            <a:r>
              <a:rPr lang="en-US" sz="1400" dirty="0"/>
              <a:t>Way of Pioneer Valley</a:t>
            </a:r>
          </a:p>
          <a:p>
            <a:r>
              <a:rPr lang="en-US" sz="1400" dirty="0"/>
              <a:t>U.S. Dept. of Veterans Affairs (VA)</a:t>
            </a:r>
          </a:p>
          <a:p>
            <a:r>
              <a:rPr lang="en-US" sz="1400" dirty="0"/>
              <a:t>Valley Opportunity Council</a:t>
            </a:r>
          </a:p>
          <a:p>
            <a:r>
              <a:rPr lang="en-US" sz="1400" dirty="0"/>
              <a:t>Way Finders</a:t>
            </a:r>
          </a:p>
          <a:p>
            <a:r>
              <a:rPr lang="en-US" sz="1400" dirty="0" err="1"/>
              <a:t>Womanshelter</a:t>
            </a:r>
            <a:r>
              <a:rPr lang="en-US" sz="1400" dirty="0"/>
              <a:t>/</a:t>
            </a:r>
            <a:r>
              <a:rPr lang="en-US" sz="1400" dirty="0" err="1"/>
              <a:t>Compañeras</a:t>
            </a:r>
            <a:endParaRPr lang="en-US" sz="1400" dirty="0"/>
          </a:p>
          <a:p>
            <a:r>
              <a:rPr lang="en-US" sz="1400" dirty="0"/>
              <a:t/>
            </a:r>
            <a:br>
              <a:rPr lang="en-US" sz="1400" dirty="0"/>
            </a:br>
            <a:endParaRPr lang="en-US" sz="1400" dirty="0"/>
          </a:p>
        </p:txBody>
      </p:sp>
    </p:spTree>
    <p:extLst>
      <p:ext uri="{BB962C8B-B14F-4D97-AF65-F5344CB8AC3E}">
        <p14:creationId xmlns:p14="http://schemas.microsoft.com/office/powerpoint/2010/main" val="2374364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w="9525">
          <a:noFill/>
          <a:miter lim="800000"/>
          <a:headEnd/>
          <a:tailEnd/>
        </a:ln>
      </a:spPr>
      <a:bodyPr wrap="none" lIns="82945" tIns="41473" rIns="82945" bIns="41473">
        <a:spAutoFit/>
      </a:bodyPr>
      <a:lstStyle>
        <a:defPPr>
          <a:defRPr b="1" dirty="0" smtClean="0">
            <a:latin typeface="Calibri" pitchFamily="34" charset="0"/>
            <a:ea typeface="Calibri" pitchFamily="34" charset="0"/>
            <a:cs typeface="Calibri"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2176</TotalTime>
  <Words>870</Words>
  <Application>Microsoft Macintosh PowerPoint</Application>
  <PresentationFormat>On-screen Show (4:3)</PresentationFormat>
  <Paragraphs>196</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Joyce Tavon</dc:creator>
  <cp:lastModifiedBy>Pamela Schwartz</cp:lastModifiedBy>
  <cp:revision>85</cp:revision>
  <cp:lastPrinted>2018-02-06T21:47:55Z</cp:lastPrinted>
  <dcterms:created xsi:type="dcterms:W3CDTF">2018-01-30T15:19:38Z</dcterms:created>
  <dcterms:modified xsi:type="dcterms:W3CDTF">2018-02-15T16:37:40Z</dcterms:modified>
</cp:coreProperties>
</file>