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0"/>
  </p:notesMasterIdLst>
  <p:handoutMasterIdLst>
    <p:handoutMasterId r:id="rId31"/>
  </p:handoutMasterIdLst>
  <p:sldIdLst>
    <p:sldId id="256" r:id="rId2"/>
    <p:sldId id="280" r:id="rId3"/>
    <p:sldId id="257" r:id="rId4"/>
    <p:sldId id="269" r:id="rId5"/>
    <p:sldId id="271" r:id="rId6"/>
    <p:sldId id="276" r:id="rId7"/>
    <p:sldId id="278" r:id="rId8"/>
    <p:sldId id="273" r:id="rId9"/>
    <p:sldId id="277" r:id="rId10"/>
    <p:sldId id="274" r:id="rId11"/>
    <p:sldId id="262" r:id="rId12"/>
    <p:sldId id="279" r:id="rId13"/>
    <p:sldId id="263" r:id="rId14"/>
    <p:sldId id="265" r:id="rId15"/>
    <p:sldId id="287" r:id="rId16"/>
    <p:sldId id="286" r:id="rId17"/>
    <p:sldId id="282" r:id="rId18"/>
    <p:sldId id="281" r:id="rId19"/>
    <p:sldId id="285" r:id="rId20"/>
    <p:sldId id="268" r:id="rId21"/>
    <p:sldId id="270" r:id="rId22"/>
    <p:sldId id="288" r:id="rId23"/>
    <p:sldId id="289" r:id="rId24"/>
    <p:sldId id="275" r:id="rId25"/>
    <p:sldId id="260" r:id="rId26"/>
    <p:sldId id="261" r:id="rId27"/>
    <p:sldId id="264" r:id="rId28"/>
    <p:sldId id="258" r:id="rId2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339" autoAdjust="0"/>
    <p:restoredTop sz="94624" autoAdjust="0"/>
  </p:normalViewPr>
  <p:slideViewPr>
    <p:cSldViewPr>
      <p:cViewPr varScale="1">
        <p:scale>
          <a:sx n="74" d="100"/>
          <a:sy n="74" d="100"/>
        </p:scale>
        <p:origin x="-876"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55" d="100"/>
          <a:sy n="55" d="100"/>
        </p:scale>
        <p:origin x="-2892"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3176" tIns="46588" rIns="93176" bIns="46588"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6435"/>
          </a:xfrm>
          <a:prstGeom prst="rect">
            <a:avLst/>
          </a:prstGeom>
        </p:spPr>
        <p:txBody>
          <a:bodyPr vert="horz" lIns="93176" tIns="46588" rIns="93176" bIns="46588" rtlCol="0"/>
          <a:lstStyle>
            <a:lvl1pPr algn="r">
              <a:defRPr sz="1200"/>
            </a:lvl1pPr>
          </a:lstStyle>
          <a:p>
            <a:fld id="{5B696A50-A65C-47F7-810A-1E8DEB5CF4C2}" type="datetimeFigureOut">
              <a:rPr lang="en-US" smtClean="0"/>
              <a:t>6/14/2018</a:t>
            </a:fld>
            <a:endParaRPr lang="en-US"/>
          </a:p>
        </p:txBody>
      </p:sp>
      <p:sp>
        <p:nvSpPr>
          <p:cNvPr id="4" name="Footer Placeholder 3"/>
          <p:cNvSpPr>
            <a:spLocks noGrp="1"/>
          </p:cNvSpPr>
          <p:nvPr>
            <p:ph type="ftr" sz="quarter" idx="2"/>
          </p:nvPr>
        </p:nvSpPr>
        <p:spPr>
          <a:xfrm>
            <a:off x="0" y="8829968"/>
            <a:ext cx="3037840" cy="466434"/>
          </a:xfrm>
          <a:prstGeom prst="rect">
            <a:avLst/>
          </a:prstGeom>
        </p:spPr>
        <p:txBody>
          <a:bodyPr vert="horz" lIns="93176" tIns="46588" rIns="93176" bIns="46588"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8"/>
            <a:ext cx="3037840" cy="466434"/>
          </a:xfrm>
          <a:prstGeom prst="rect">
            <a:avLst/>
          </a:prstGeom>
        </p:spPr>
        <p:txBody>
          <a:bodyPr vert="horz" lIns="93176" tIns="46588" rIns="93176" bIns="46588" rtlCol="0" anchor="b"/>
          <a:lstStyle>
            <a:lvl1pPr algn="r">
              <a:defRPr sz="1200"/>
            </a:lvl1pPr>
          </a:lstStyle>
          <a:p>
            <a:fld id="{3C05B5AD-2564-40DE-A951-69AE349C6006}" type="slidenum">
              <a:rPr lang="en-US" smtClean="0"/>
              <a:t>‹#›</a:t>
            </a:fld>
            <a:endParaRPr lang="en-US"/>
          </a:p>
        </p:txBody>
      </p:sp>
    </p:spTree>
    <p:extLst>
      <p:ext uri="{BB962C8B-B14F-4D97-AF65-F5344CB8AC3E}">
        <p14:creationId xmlns:p14="http://schemas.microsoft.com/office/powerpoint/2010/main" val="30255293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6" tIns="46588" rIns="93176" bIns="46588"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76" tIns="46588" rIns="93176" bIns="46588" rtlCol="0"/>
          <a:lstStyle>
            <a:lvl1pPr algn="r">
              <a:defRPr sz="1200"/>
            </a:lvl1pPr>
          </a:lstStyle>
          <a:p>
            <a:fld id="{FB22875F-8B4F-412C-8FA3-3756996684EA}" type="datetimeFigureOut">
              <a:rPr lang="en-US" smtClean="0"/>
              <a:t>6/14/2018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6" tIns="46588" rIns="93176" bIns="46588" rtlCol="0" anchor="ctr"/>
          <a:lstStyle/>
          <a:p>
            <a:endParaRPr lang="en-US"/>
          </a:p>
        </p:txBody>
      </p:sp>
      <p:sp>
        <p:nvSpPr>
          <p:cNvPr id="5" name="Notes Placeholder 4"/>
          <p:cNvSpPr>
            <a:spLocks noGrp="1"/>
          </p:cNvSpPr>
          <p:nvPr>
            <p:ph type="body" sz="quarter" idx="3"/>
          </p:nvPr>
        </p:nvSpPr>
        <p:spPr>
          <a:xfrm>
            <a:off x="701041" y="4415791"/>
            <a:ext cx="5608320" cy="4183380"/>
          </a:xfrm>
          <a:prstGeom prst="rect">
            <a:avLst/>
          </a:prstGeom>
        </p:spPr>
        <p:txBody>
          <a:bodyPr vert="horz" lIns="93176" tIns="46588" rIns="93176" bIns="4658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6"/>
            <a:ext cx="3037840" cy="464820"/>
          </a:xfrm>
          <a:prstGeom prst="rect">
            <a:avLst/>
          </a:prstGeom>
        </p:spPr>
        <p:txBody>
          <a:bodyPr vert="horz" lIns="93176" tIns="46588" rIns="93176" bIns="46588"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6"/>
            <a:ext cx="3037840" cy="464820"/>
          </a:xfrm>
          <a:prstGeom prst="rect">
            <a:avLst/>
          </a:prstGeom>
        </p:spPr>
        <p:txBody>
          <a:bodyPr vert="horz" lIns="93176" tIns="46588" rIns="93176" bIns="46588" rtlCol="0" anchor="b"/>
          <a:lstStyle>
            <a:lvl1pPr algn="r">
              <a:defRPr sz="1200"/>
            </a:lvl1pPr>
          </a:lstStyle>
          <a:p>
            <a:fld id="{E246EB9E-F2A4-42E0-A7F1-B4928FEC4E1E}" type="slidenum">
              <a:rPr lang="en-US" smtClean="0"/>
              <a:t>‹#›</a:t>
            </a:fld>
            <a:endParaRPr lang="en-US"/>
          </a:p>
        </p:txBody>
      </p:sp>
    </p:spTree>
    <p:extLst>
      <p:ext uri="{BB962C8B-B14F-4D97-AF65-F5344CB8AC3E}">
        <p14:creationId xmlns:p14="http://schemas.microsoft.com/office/powerpoint/2010/main" val="3297946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Who is audience?</a:t>
            </a:r>
            <a:r>
              <a:rPr lang="en-US" baseline="0" dirty="0" smtClean="0"/>
              <a:t>   Where from/work?    Why are they here?</a:t>
            </a:r>
          </a:p>
          <a:p>
            <a:r>
              <a:rPr lang="en-US" baseline="0" dirty="0" smtClean="0"/>
              <a:t>Hold Questions—write down—time for questions at end</a:t>
            </a:r>
            <a:endParaRPr lang="en-US" dirty="0"/>
          </a:p>
        </p:txBody>
      </p:sp>
      <p:sp>
        <p:nvSpPr>
          <p:cNvPr id="4" name="Slide Number Placeholder 3"/>
          <p:cNvSpPr>
            <a:spLocks noGrp="1"/>
          </p:cNvSpPr>
          <p:nvPr>
            <p:ph type="sldNum" sz="quarter" idx="10"/>
          </p:nvPr>
        </p:nvSpPr>
        <p:spPr/>
        <p:txBody>
          <a:bodyPr/>
          <a:lstStyle/>
          <a:p>
            <a:fld id="{E246EB9E-F2A4-42E0-A7F1-B4928FEC4E1E}" type="slidenum">
              <a:rPr lang="en-US" smtClean="0"/>
              <a:t>1</a:t>
            </a:fld>
            <a:endParaRPr lang="en-US"/>
          </a:p>
        </p:txBody>
      </p:sp>
    </p:spTree>
    <p:extLst>
      <p:ext uri="{BB962C8B-B14F-4D97-AF65-F5344CB8AC3E}">
        <p14:creationId xmlns:p14="http://schemas.microsoft.com/office/powerpoint/2010/main" val="297834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46EB9E-F2A4-42E0-A7F1-B4928FEC4E1E}" type="slidenum">
              <a:rPr lang="en-US" smtClean="0"/>
              <a:t>10</a:t>
            </a:fld>
            <a:endParaRPr lang="en-US"/>
          </a:p>
        </p:txBody>
      </p:sp>
    </p:spTree>
    <p:extLst>
      <p:ext uri="{BB962C8B-B14F-4D97-AF65-F5344CB8AC3E}">
        <p14:creationId xmlns:p14="http://schemas.microsoft.com/office/powerpoint/2010/main" val="5356782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Who are the chronically homeless—living in the street, mental health, addiction,</a:t>
            </a:r>
            <a:r>
              <a:rPr lang="en-US" baseline="0" dirty="0" smtClean="0"/>
              <a:t> medical issues, CORI, DV, etc.—generational poverty</a:t>
            </a:r>
            <a:endParaRPr lang="en-US" dirty="0"/>
          </a:p>
        </p:txBody>
      </p:sp>
      <p:sp>
        <p:nvSpPr>
          <p:cNvPr id="4" name="Slide Number Placeholder 3"/>
          <p:cNvSpPr>
            <a:spLocks noGrp="1"/>
          </p:cNvSpPr>
          <p:nvPr>
            <p:ph type="sldNum" sz="quarter" idx="10"/>
          </p:nvPr>
        </p:nvSpPr>
        <p:spPr/>
        <p:txBody>
          <a:bodyPr/>
          <a:lstStyle/>
          <a:p>
            <a:fld id="{E246EB9E-F2A4-42E0-A7F1-B4928FEC4E1E}" type="slidenum">
              <a:rPr lang="en-US" smtClean="0"/>
              <a:t>11</a:t>
            </a:fld>
            <a:endParaRPr lang="en-US"/>
          </a:p>
        </p:txBody>
      </p:sp>
    </p:spTree>
    <p:extLst>
      <p:ext uri="{BB962C8B-B14F-4D97-AF65-F5344CB8AC3E}">
        <p14:creationId xmlns:p14="http://schemas.microsoft.com/office/powerpoint/2010/main" val="23303761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Who are the chronically homeless—living in the street, mental health, addiction,</a:t>
            </a:r>
            <a:r>
              <a:rPr lang="en-US" baseline="0" dirty="0" smtClean="0"/>
              <a:t> medical issues, CORI, DV, etc.—generational poverty</a:t>
            </a:r>
            <a:endParaRPr lang="en-US" dirty="0"/>
          </a:p>
        </p:txBody>
      </p:sp>
      <p:sp>
        <p:nvSpPr>
          <p:cNvPr id="4" name="Slide Number Placeholder 3"/>
          <p:cNvSpPr>
            <a:spLocks noGrp="1"/>
          </p:cNvSpPr>
          <p:nvPr>
            <p:ph type="sldNum" sz="quarter" idx="10"/>
          </p:nvPr>
        </p:nvSpPr>
        <p:spPr/>
        <p:txBody>
          <a:bodyPr/>
          <a:lstStyle/>
          <a:p>
            <a:fld id="{E246EB9E-F2A4-42E0-A7F1-B4928FEC4E1E}" type="slidenum">
              <a:rPr lang="en-US" smtClean="0"/>
              <a:t>12</a:t>
            </a:fld>
            <a:endParaRPr lang="en-US"/>
          </a:p>
        </p:txBody>
      </p:sp>
    </p:spTree>
    <p:extLst>
      <p:ext uri="{BB962C8B-B14F-4D97-AF65-F5344CB8AC3E}">
        <p14:creationId xmlns:p14="http://schemas.microsoft.com/office/powerpoint/2010/main" val="10088315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Transformative – in that it changes</a:t>
            </a:r>
            <a:r>
              <a:rPr lang="en-US" baseline="0" dirty="0" smtClean="0"/>
              <a:t> a system to prioritize those with the greatest needs to housing that best meets those needs</a:t>
            </a:r>
            <a:endParaRPr lang="en-US" dirty="0"/>
          </a:p>
        </p:txBody>
      </p:sp>
      <p:sp>
        <p:nvSpPr>
          <p:cNvPr id="4" name="Slide Number Placeholder 3"/>
          <p:cNvSpPr>
            <a:spLocks noGrp="1"/>
          </p:cNvSpPr>
          <p:nvPr>
            <p:ph type="sldNum" sz="quarter" idx="10"/>
          </p:nvPr>
        </p:nvSpPr>
        <p:spPr/>
        <p:txBody>
          <a:bodyPr/>
          <a:lstStyle/>
          <a:p>
            <a:fld id="{E246EB9E-F2A4-42E0-A7F1-B4928FEC4E1E}" type="slidenum">
              <a:rPr lang="en-US" smtClean="0"/>
              <a:t>14</a:t>
            </a:fld>
            <a:endParaRPr lang="en-US"/>
          </a:p>
        </p:txBody>
      </p:sp>
    </p:spTree>
    <p:extLst>
      <p:ext uri="{BB962C8B-B14F-4D97-AF65-F5344CB8AC3E}">
        <p14:creationId xmlns:p14="http://schemas.microsoft.com/office/powerpoint/2010/main" val="41936413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Transformative – in that it changes</a:t>
            </a:r>
            <a:r>
              <a:rPr lang="en-US" baseline="0" dirty="0" smtClean="0"/>
              <a:t> a system to prioritize those with the greatest needs to housing that best meets those needs</a:t>
            </a:r>
            <a:endParaRPr lang="en-US" dirty="0"/>
          </a:p>
        </p:txBody>
      </p:sp>
      <p:sp>
        <p:nvSpPr>
          <p:cNvPr id="4" name="Slide Number Placeholder 3"/>
          <p:cNvSpPr>
            <a:spLocks noGrp="1"/>
          </p:cNvSpPr>
          <p:nvPr>
            <p:ph type="sldNum" sz="quarter" idx="10"/>
          </p:nvPr>
        </p:nvSpPr>
        <p:spPr/>
        <p:txBody>
          <a:bodyPr/>
          <a:lstStyle/>
          <a:p>
            <a:fld id="{E246EB9E-F2A4-42E0-A7F1-B4928FEC4E1E}" type="slidenum">
              <a:rPr lang="en-US" smtClean="0"/>
              <a:t>15</a:t>
            </a:fld>
            <a:endParaRPr lang="en-US"/>
          </a:p>
        </p:txBody>
      </p:sp>
    </p:spTree>
    <p:extLst>
      <p:ext uri="{BB962C8B-B14F-4D97-AF65-F5344CB8AC3E}">
        <p14:creationId xmlns:p14="http://schemas.microsoft.com/office/powerpoint/2010/main" val="41936413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business </a:t>
            </a:r>
            <a:r>
              <a:rPr lang="en-US" smtClean="0"/>
              <a:t>cards available</a:t>
            </a:r>
            <a:endParaRPr lang="en-US" dirty="0"/>
          </a:p>
        </p:txBody>
      </p:sp>
      <p:sp>
        <p:nvSpPr>
          <p:cNvPr id="4" name="Slide Number Placeholder 3"/>
          <p:cNvSpPr>
            <a:spLocks noGrp="1"/>
          </p:cNvSpPr>
          <p:nvPr>
            <p:ph type="sldNum" sz="quarter" idx="10"/>
          </p:nvPr>
        </p:nvSpPr>
        <p:spPr/>
        <p:txBody>
          <a:bodyPr/>
          <a:lstStyle/>
          <a:p>
            <a:fld id="{E246EB9E-F2A4-42E0-A7F1-B4928FEC4E1E}" type="slidenum">
              <a:rPr lang="en-US" smtClean="0"/>
              <a:t>25</a:t>
            </a:fld>
            <a:endParaRPr lang="en-US"/>
          </a:p>
        </p:txBody>
      </p:sp>
    </p:spTree>
    <p:extLst>
      <p:ext uri="{BB962C8B-B14F-4D97-AF65-F5344CB8AC3E}">
        <p14:creationId xmlns:p14="http://schemas.microsoft.com/office/powerpoint/2010/main" val="23082048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46EB9E-F2A4-42E0-A7F1-B4928FEC4E1E}" type="slidenum">
              <a:rPr lang="en-US" smtClean="0"/>
              <a:t>27</a:t>
            </a:fld>
            <a:endParaRPr lang="en-US"/>
          </a:p>
        </p:txBody>
      </p:sp>
    </p:spTree>
    <p:extLst>
      <p:ext uri="{BB962C8B-B14F-4D97-AF65-F5344CB8AC3E}">
        <p14:creationId xmlns:p14="http://schemas.microsoft.com/office/powerpoint/2010/main" val="24213912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 to handout and talk about documentation and additional handout.  You may be asked for</a:t>
            </a:r>
            <a:r>
              <a:rPr lang="en-US" baseline="0" dirty="0" smtClean="0"/>
              <a:t> documentation</a:t>
            </a:r>
            <a:endParaRPr lang="en-US" dirty="0"/>
          </a:p>
        </p:txBody>
      </p:sp>
      <p:sp>
        <p:nvSpPr>
          <p:cNvPr id="4" name="Slide Number Placeholder 3"/>
          <p:cNvSpPr>
            <a:spLocks noGrp="1"/>
          </p:cNvSpPr>
          <p:nvPr>
            <p:ph type="sldNum" sz="quarter" idx="10"/>
          </p:nvPr>
        </p:nvSpPr>
        <p:spPr/>
        <p:txBody>
          <a:bodyPr/>
          <a:lstStyle/>
          <a:p>
            <a:fld id="{E246EB9E-F2A4-42E0-A7F1-B4928FEC4E1E}" type="slidenum">
              <a:rPr lang="en-US" smtClean="0"/>
              <a:t>28</a:t>
            </a:fld>
            <a:endParaRPr lang="en-US"/>
          </a:p>
        </p:txBody>
      </p:sp>
    </p:spTree>
    <p:extLst>
      <p:ext uri="{BB962C8B-B14F-4D97-AF65-F5344CB8AC3E}">
        <p14:creationId xmlns:p14="http://schemas.microsoft.com/office/powerpoint/2010/main" val="35558096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7C3DAC15-7BA9-4025-A495-FED57483F97A}" type="datetimeFigureOut">
              <a:rPr lang="en-US" smtClean="0"/>
              <a:t>6/14/2018</a:t>
            </a:fld>
            <a:endParaRPr lang="en-US"/>
          </a:p>
        </p:txBody>
      </p:sp>
      <p:sp>
        <p:nvSpPr>
          <p:cNvPr id="5" name="Footer Placeholder 4"/>
          <p:cNvSpPr>
            <a:spLocks noGrp="1"/>
          </p:cNvSpPr>
          <p:nvPr>
            <p:ph type="ftr" sz="quarter" idx="11"/>
          </p:nvPr>
        </p:nvSpPr>
        <p:spPr>
          <a:xfrm>
            <a:off x="1174044" y="5357592"/>
            <a:ext cx="5034845" cy="365125"/>
          </a:xfrm>
        </p:spPr>
        <p:txBody>
          <a:bodyPr/>
          <a:lstStyle/>
          <a:p>
            <a:endParaRPr lang="en-US"/>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CA5990AE-2950-4CE5-83FF-F7AA2028AFA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3DAC15-7BA9-4025-A495-FED57483F97A}" type="datetimeFigureOut">
              <a:rPr lang="en-US" smtClean="0"/>
              <a:t>6/14/2018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5990AE-2950-4CE5-83FF-F7AA2028AFA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3DAC15-7BA9-4025-A495-FED57483F97A}" type="datetimeFigureOut">
              <a:rPr lang="en-US" smtClean="0"/>
              <a:t>6/14/2018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5990AE-2950-4CE5-83FF-F7AA2028AFA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3DAC15-7BA9-4025-A495-FED57483F97A}" type="datetimeFigureOut">
              <a:rPr lang="en-US" smtClean="0"/>
              <a:t>6/14/2018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5990AE-2950-4CE5-83FF-F7AA2028AFA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3DAC15-7BA9-4025-A495-FED57483F97A}" type="datetimeFigureOut">
              <a:rPr lang="en-US" smtClean="0"/>
              <a:t>6/14/2018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5990AE-2950-4CE5-83FF-F7AA2028AFA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7C3DAC15-7BA9-4025-A495-FED57483F97A}" type="datetimeFigureOut">
              <a:rPr lang="en-US" smtClean="0"/>
              <a:t>6/14/2018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5990AE-2950-4CE5-83FF-F7AA2028AFAB}" type="slidenum">
              <a:rPr lang="en-US" smtClean="0"/>
              <a:t>‹#›</a:t>
            </a:fld>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7C3DAC15-7BA9-4025-A495-FED57483F97A}" type="datetimeFigureOut">
              <a:rPr lang="en-US" smtClean="0"/>
              <a:t>6/14/2018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5990AE-2950-4CE5-83FF-F7AA2028AFAB}" type="slidenum">
              <a:rPr lang="en-US" smtClean="0"/>
              <a:t>‹#›</a:t>
            </a:fld>
            <a:endParaRPr lang="en-US"/>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3DAC15-7BA9-4025-A495-FED57483F97A}" type="datetimeFigureOut">
              <a:rPr lang="en-US" smtClean="0"/>
              <a:t>6/14/2018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5990AE-2950-4CE5-83FF-F7AA2028AFA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3DAC15-7BA9-4025-A495-FED57483F97A}" type="datetimeFigureOut">
              <a:rPr lang="en-US" smtClean="0"/>
              <a:t>6/14/2018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5990AE-2950-4CE5-83FF-F7AA2028AFA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7C3DAC15-7BA9-4025-A495-FED57483F97A}" type="datetimeFigureOut">
              <a:rPr lang="en-US" smtClean="0"/>
              <a:t>6/14/2018</a:t>
            </a:fld>
            <a:endParaRPr lang="en-US"/>
          </a:p>
        </p:txBody>
      </p:sp>
      <p:sp>
        <p:nvSpPr>
          <p:cNvPr id="6" name="Footer Placeholder 5"/>
          <p:cNvSpPr>
            <a:spLocks noGrp="1"/>
          </p:cNvSpPr>
          <p:nvPr>
            <p:ph type="ftr" sz="quarter" idx="11"/>
          </p:nvPr>
        </p:nvSpPr>
        <p:spPr>
          <a:xfrm rot="-60000">
            <a:off x="914554" y="5829261"/>
            <a:ext cx="3522607" cy="365125"/>
          </a:xfrm>
        </p:spPr>
        <p:txBody>
          <a:bodyPr/>
          <a:lstStyle/>
          <a:p>
            <a:endParaRPr lang="en-US"/>
          </a:p>
        </p:txBody>
      </p:sp>
      <p:sp>
        <p:nvSpPr>
          <p:cNvPr id="7" name="Slide Number Placeholder 6"/>
          <p:cNvSpPr>
            <a:spLocks noGrp="1"/>
          </p:cNvSpPr>
          <p:nvPr>
            <p:ph type="sldNum" sz="quarter" idx="12"/>
          </p:nvPr>
        </p:nvSpPr>
        <p:spPr>
          <a:xfrm rot="60000">
            <a:off x="7557313" y="5896961"/>
            <a:ext cx="554023" cy="365125"/>
          </a:xfrm>
        </p:spPr>
        <p:txBody>
          <a:bodyPr/>
          <a:lstStyle/>
          <a:p>
            <a:fld id="{CA5990AE-2950-4CE5-83FF-F7AA2028AFA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7C3DAC15-7BA9-4025-A495-FED57483F97A}" type="datetimeFigureOut">
              <a:rPr lang="en-US" smtClean="0"/>
              <a:t>6/14/2018</a:t>
            </a:fld>
            <a:endParaRPr lang="en-US"/>
          </a:p>
        </p:txBody>
      </p:sp>
      <p:sp>
        <p:nvSpPr>
          <p:cNvPr id="6" name="Footer Placeholder 5"/>
          <p:cNvSpPr>
            <a:spLocks noGrp="1"/>
          </p:cNvSpPr>
          <p:nvPr>
            <p:ph type="ftr" sz="quarter" idx="11"/>
          </p:nvPr>
        </p:nvSpPr>
        <p:spPr>
          <a:xfrm rot="-60000">
            <a:off x="914569" y="5831037"/>
            <a:ext cx="3319043" cy="365125"/>
          </a:xfrm>
        </p:spPr>
        <p:txBody>
          <a:bodyPr/>
          <a:lstStyle/>
          <a:p>
            <a:endParaRPr lang="en-US"/>
          </a:p>
        </p:txBody>
      </p:sp>
      <p:sp>
        <p:nvSpPr>
          <p:cNvPr id="7" name="Slide Number Placeholder 6"/>
          <p:cNvSpPr>
            <a:spLocks noGrp="1"/>
          </p:cNvSpPr>
          <p:nvPr>
            <p:ph type="sldNum" sz="quarter" idx="12"/>
          </p:nvPr>
        </p:nvSpPr>
        <p:spPr>
          <a:xfrm rot="60000">
            <a:off x="7562089" y="5900026"/>
            <a:ext cx="554023" cy="365125"/>
          </a:xfrm>
        </p:spPr>
        <p:txBody>
          <a:bodyPr/>
          <a:lstStyle/>
          <a:p>
            <a:fld id="{CA5990AE-2950-4CE5-83FF-F7AA2028AFA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7C3DAC15-7BA9-4025-A495-FED57483F97A}" type="datetimeFigureOut">
              <a:rPr lang="en-US" smtClean="0"/>
              <a:t>6/14/2018</a:t>
            </a:fld>
            <a:endParaRPr lang="en-US"/>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CA5990AE-2950-4CE5-83FF-F7AA2028AFA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mailto:eforbush@servicenet.org" TargetMode="External"/><Relationship Id="rId7"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mailto:jhumason@csoinc.org" TargetMode="External"/><Relationship Id="rId5" Type="http://schemas.openxmlformats.org/officeDocument/2006/relationships/hyperlink" Target="mailto:ebienz@servicenet.org" TargetMode="External"/><Relationship Id="rId4" Type="http://schemas.openxmlformats.org/officeDocument/2006/relationships/hyperlink" Target="mailto:kmiernecki@servicenet.org"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1.emf"/><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27201" y="1295401"/>
            <a:ext cx="5723468" cy="761999"/>
          </a:xfrm>
        </p:spPr>
        <p:txBody>
          <a:bodyPr>
            <a:normAutofit fontScale="90000"/>
          </a:bodyPr>
          <a:lstStyle/>
          <a:p>
            <a:r>
              <a:rPr lang="en-US" dirty="0">
                <a:solidFill>
                  <a:schemeClr val="tx2">
                    <a:lumMod val="60000"/>
                    <a:lumOff val="40000"/>
                  </a:schemeClr>
                </a:solidFill>
              </a:rPr>
              <a:t>Chronically Homeless</a:t>
            </a:r>
            <a:endParaRPr lang="en-US" u="sng" dirty="0">
              <a:solidFill>
                <a:schemeClr val="tx2">
                  <a:lumMod val="60000"/>
                  <a:lumOff val="40000"/>
                </a:schemeClr>
              </a:solidFill>
            </a:endParaRPr>
          </a:p>
        </p:txBody>
      </p:sp>
      <p:sp>
        <p:nvSpPr>
          <p:cNvPr id="3" name="Subtitle 2"/>
          <p:cNvSpPr>
            <a:spLocks noGrp="1"/>
          </p:cNvSpPr>
          <p:nvPr>
            <p:ph type="subTitle" idx="1"/>
          </p:nvPr>
        </p:nvSpPr>
        <p:spPr>
          <a:xfrm>
            <a:off x="1066800" y="2209800"/>
            <a:ext cx="7010400" cy="3581400"/>
          </a:xfrm>
        </p:spPr>
        <p:txBody>
          <a:bodyPr>
            <a:noAutofit/>
          </a:bodyPr>
          <a:lstStyle/>
          <a:p>
            <a:r>
              <a:rPr lang="en-US" sz="3200" dirty="0"/>
              <a:t>Presented by:</a:t>
            </a:r>
          </a:p>
          <a:p>
            <a:endParaRPr lang="en-US" sz="900" dirty="0"/>
          </a:p>
          <a:p>
            <a:r>
              <a:rPr lang="en-US" dirty="0"/>
              <a:t>Erin </a:t>
            </a:r>
            <a:r>
              <a:rPr lang="en-US" dirty="0" err="1"/>
              <a:t>Forbush</a:t>
            </a:r>
            <a:endParaRPr lang="en-US" dirty="0"/>
          </a:p>
          <a:p>
            <a:r>
              <a:rPr lang="en-US" dirty="0"/>
              <a:t>Katie </a:t>
            </a:r>
            <a:r>
              <a:rPr lang="en-US" dirty="0" err="1"/>
              <a:t>Miernecki</a:t>
            </a:r>
            <a:endParaRPr lang="en-US" dirty="0"/>
          </a:p>
          <a:p>
            <a:r>
              <a:rPr lang="en-US" dirty="0"/>
              <a:t>Elizabeth </a:t>
            </a:r>
            <a:r>
              <a:rPr lang="en-US" dirty="0" err="1"/>
              <a:t>Bienz</a:t>
            </a:r>
            <a:endParaRPr lang="en-US" dirty="0"/>
          </a:p>
          <a:p>
            <a:r>
              <a:rPr lang="en-US" sz="2000" dirty="0" err="1"/>
              <a:t>ServiceNet</a:t>
            </a:r>
            <a:r>
              <a:rPr lang="en-US" sz="2000" dirty="0"/>
              <a:t>, Inc.</a:t>
            </a:r>
          </a:p>
          <a:p>
            <a:endParaRPr lang="en-US" sz="900" dirty="0"/>
          </a:p>
          <a:p>
            <a:r>
              <a:rPr lang="en-US" dirty="0"/>
              <a:t>Janice Humason</a:t>
            </a:r>
          </a:p>
          <a:p>
            <a:r>
              <a:rPr lang="en-US" sz="2000" dirty="0"/>
              <a:t>Friends of the Homeless/Clinical &amp; Support Options</a:t>
            </a:r>
          </a:p>
        </p:txBody>
      </p:sp>
    </p:spTree>
    <p:extLst>
      <p:ext uri="{BB962C8B-B14F-4D97-AF65-F5344CB8AC3E}">
        <p14:creationId xmlns:p14="http://schemas.microsoft.com/office/powerpoint/2010/main" val="25162675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3"/>
            <a:ext cx="6965245" cy="858817"/>
          </a:xfrm>
        </p:spPr>
        <p:txBody>
          <a:bodyPr>
            <a:normAutofit/>
          </a:bodyPr>
          <a:lstStyle/>
          <a:p>
            <a:r>
              <a:rPr lang="en-US" sz="4000" dirty="0">
                <a:solidFill>
                  <a:schemeClr val="accent1"/>
                </a:solidFill>
              </a:rPr>
              <a:t>2018 PIT Count by </a:t>
            </a:r>
            <a:r>
              <a:rPr lang="en-US" sz="4000" dirty="0" err="1">
                <a:solidFill>
                  <a:schemeClr val="accent1"/>
                </a:solidFill>
              </a:rPr>
              <a:t>CoC</a:t>
            </a:r>
            <a:endParaRPr lang="en-US" sz="4000" dirty="0">
              <a:solidFill>
                <a:schemeClr val="accent1"/>
              </a:solidFill>
            </a:endParaRPr>
          </a:p>
        </p:txBody>
      </p:sp>
      <p:sp>
        <p:nvSpPr>
          <p:cNvPr id="3" name="Content Placeholder 2"/>
          <p:cNvSpPr>
            <a:spLocks noGrp="1"/>
          </p:cNvSpPr>
          <p:nvPr>
            <p:ph idx="1"/>
          </p:nvPr>
        </p:nvSpPr>
        <p:spPr>
          <a:xfrm>
            <a:off x="1066800" y="1676400"/>
            <a:ext cx="7086600" cy="4572000"/>
          </a:xfrm>
        </p:spPr>
        <p:txBody>
          <a:bodyPr>
            <a:normAutofit/>
          </a:bodyPr>
          <a:lstStyle/>
          <a:p>
            <a:pPr marL="0" indent="0">
              <a:buNone/>
            </a:pPr>
            <a:r>
              <a:rPr lang="en-US" dirty="0" smtClean="0"/>
              <a:t> </a:t>
            </a:r>
            <a:r>
              <a:rPr lang="en-US" sz="3200" dirty="0" smtClean="0"/>
              <a:t>3 County </a:t>
            </a:r>
            <a:r>
              <a:rPr lang="en-US" sz="3200" dirty="0" err="1" smtClean="0"/>
              <a:t>CoC</a:t>
            </a:r>
            <a:endParaRPr lang="en-US" sz="3200" dirty="0"/>
          </a:p>
          <a:p>
            <a:pPr lvl="1"/>
            <a:r>
              <a:rPr lang="en-US" sz="2400" dirty="0" smtClean="0"/>
              <a:t>72 chronically homeless individuals </a:t>
            </a:r>
          </a:p>
          <a:p>
            <a:pPr lvl="1"/>
            <a:r>
              <a:rPr lang="en-US" sz="2400" dirty="0" smtClean="0"/>
              <a:t>0 chronically homeless families</a:t>
            </a:r>
          </a:p>
          <a:p>
            <a:pPr lvl="1"/>
            <a:r>
              <a:rPr lang="en-US" sz="2400" dirty="0" smtClean="0"/>
              <a:t>651 homeless persons</a:t>
            </a:r>
          </a:p>
          <a:p>
            <a:pPr lvl="2"/>
            <a:r>
              <a:rPr lang="en-US" dirty="0" smtClean="0"/>
              <a:t>404 Individuals/247 Families</a:t>
            </a:r>
          </a:p>
          <a:p>
            <a:pPr marL="0" indent="0">
              <a:buNone/>
            </a:pPr>
            <a:r>
              <a:rPr lang="en-US" sz="2800" dirty="0"/>
              <a:t> </a:t>
            </a:r>
            <a:r>
              <a:rPr lang="en-US" sz="2800" dirty="0" smtClean="0"/>
              <a:t>Springfield-Hampden County </a:t>
            </a:r>
            <a:r>
              <a:rPr lang="en-US" sz="2800" dirty="0" err="1" smtClean="0"/>
              <a:t>CoC</a:t>
            </a:r>
            <a:r>
              <a:rPr lang="en-US" sz="2800" dirty="0" smtClean="0"/>
              <a:t> </a:t>
            </a:r>
          </a:p>
          <a:p>
            <a:pPr lvl="1"/>
            <a:r>
              <a:rPr lang="en-US" sz="2400" dirty="0" smtClean="0"/>
              <a:t>59 chronically homeless individuals</a:t>
            </a:r>
          </a:p>
          <a:p>
            <a:pPr lvl="1"/>
            <a:r>
              <a:rPr lang="en-US" sz="2400" dirty="0" smtClean="0"/>
              <a:t>39 chronically homeless families (157 people) </a:t>
            </a:r>
          </a:p>
          <a:p>
            <a:pPr lvl="1"/>
            <a:r>
              <a:rPr lang="en-US" sz="2400" dirty="0" smtClean="0"/>
              <a:t>2,321 homeless persons (includes 1,047 disaster placements from PR)</a:t>
            </a:r>
          </a:p>
          <a:p>
            <a:pPr lvl="1"/>
            <a:endParaRPr lang="en-US" sz="2400" dirty="0" smtClean="0"/>
          </a:p>
          <a:p>
            <a:pPr>
              <a:buFont typeface="Wingdings" panose="05000000000000000000" pitchFamily="2" charset="2"/>
              <a:buChar char="ü"/>
            </a:pPr>
            <a:endParaRPr lang="en-US" dirty="0" smtClean="0"/>
          </a:p>
          <a:p>
            <a:pPr lvl="1">
              <a:buFont typeface="Calibri" panose="020F0502020204030204" pitchFamily="34" charset="0"/>
              <a:buChar char="⌂"/>
            </a:pPr>
            <a:endParaRPr lang="en-US" dirty="0" smtClean="0"/>
          </a:p>
        </p:txBody>
      </p:sp>
    </p:spTree>
    <p:extLst>
      <p:ext uri="{BB962C8B-B14F-4D97-AF65-F5344CB8AC3E}">
        <p14:creationId xmlns:p14="http://schemas.microsoft.com/office/powerpoint/2010/main" val="34247200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2">
                    <a:lumMod val="60000"/>
                    <a:lumOff val="40000"/>
                  </a:schemeClr>
                </a:solidFill>
              </a:rPr>
              <a:t>Why Prioritize </a:t>
            </a:r>
            <a:br>
              <a:rPr lang="en-US" dirty="0" smtClean="0">
                <a:solidFill>
                  <a:schemeClr val="tx2">
                    <a:lumMod val="60000"/>
                    <a:lumOff val="40000"/>
                  </a:schemeClr>
                </a:solidFill>
              </a:rPr>
            </a:br>
            <a:r>
              <a:rPr lang="en-US" dirty="0" smtClean="0">
                <a:solidFill>
                  <a:schemeClr val="tx2">
                    <a:lumMod val="60000"/>
                    <a:lumOff val="40000"/>
                  </a:schemeClr>
                </a:solidFill>
              </a:rPr>
              <a:t>Chronic Homeless?</a:t>
            </a:r>
            <a:endParaRPr lang="en-US" dirty="0">
              <a:solidFill>
                <a:schemeClr val="tx2">
                  <a:lumMod val="60000"/>
                  <a:lumOff val="40000"/>
                </a:schemeClr>
              </a:solidFill>
            </a:endParaRPr>
          </a:p>
        </p:txBody>
      </p:sp>
      <p:sp>
        <p:nvSpPr>
          <p:cNvPr id="3" name="Content Placeholder 2"/>
          <p:cNvSpPr>
            <a:spLocks noGrp="1"/>
          </p:cNvSpPr>
          <p:nvPr>
            <p:ph idx="1"/>
          </p:nvPr>
        </p:nvSpPr>
        <p:spPr/>
        <p:txBody>
          <a:bodyPr/>
          <a:lstStyle/>
          <a:p>
            <a:pPr marL="0" indent="0" algn="ctr">
              <a:buNone/>
            </a:pPr>
            <a:endParaRPr lang="en-US" dirty="0"/>
          </a:p>
        </p:txBody>
      </p:sp>
      <p:pic>
        <p:nvPicPr>
          <p:cNvPr id="5123" name="Picture 3" descr="C:\Users\Erin\AppData\Local\Microsoft\Windows\INetCache\IE\KM5WDWWB\wordle_on_homelessness[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7645" y="2119257"/>
            <a:ext cx="7620000" cy="3657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9422811"/>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1"/>
                </a:solidFill>
              </a:rPr>
              <a:t>Why Prioritize</a:t>
            </a:r>
            <a:br>
              <a:rPr lang="en-US" dirty="0" smtClean="0">
                <a:solidFill>
                  <a:schemeClr val="accent1"/>
                </a:solidFill>
              </a:rPr>
            </a:br>
            <a:r>
              <a:rPr lang="en-US" dirty="0" smtClean="0">
                <a:solidFill>
                  <a:schemeClr val="accent1"/>
                </a:solidFill>
              </a:rPr>
              <a:t>Chronic Homeless?</a:t>
            </a:r>
            <a:endParaRPr lang="en-US" dirty="0">
              <a:solidFill>
                <a:schemeClr val="accent1"/>
              </a:solidFill>
            </a:endParaRPr>
          </a:p>
        </p:txBody>
      </p:sp>
      <p:sp>
        <p:nvSpPr>
          <p:cNvPr id="3" name="Content Placeholder 2"/>
          <p:cNvSpPr>
            <a:spLocks noGrp="1"/>
          </p:cNvSpPr>
          <p:nvPr>
            <p:ph idx="1"/>
          </p:nvPr>
        </p:nvSpPr>
        <p:spPr>
          <a:xfrm>
            <a:off x="1463040" y="2514600"/>
            <a:ext cx="6196405" cy="3352800"/>
          </a:xfrm>
        </p:spPr>
        <p:txBody>
          <a:bodyPr>
            <a:noAutofit/>
          </a:bodyPr>
          <a:lstStyle/>
          <a:p>
            <a:r>
              <a:rPr lang="en-US" dirty="0" smtClean="0"/>
              <a:t>The </a:t>
            </a:r>
            <a:r>
              <a:rPr lang="en-US" dirty="0" err="1"/>
              <a:t>CoC</a:t>
            </a:r>
            <a:r>
              <a:rPr lang="en-US" dirty="0"/>
              <a:t> Program Interim </a:t>
            </a:r>
            <a:r>
              <a:rPr lang="en-US" dirty="0" smtClean="0"/>
              <a:t>Rule requires all </a:t>
            </a:r>
            <a:r>
              <a:rPr lang="en-US" dirty="0" err="1" smtClean="0"/>
              <a:t>CoCs</a:t>
            </a:r>
            <a:r>
              <a:rPr lang="en-US" dirty="0" smtClean="0"/>
              <a:t> to establish a Coordinated Entry System to prioritize those most in need of housing assistance </a:t>
            </a:r>
          </a:p>
          <a:p>
            <a:endParaRPr lang="en-US" sz="1600" dirty="0"/>
          </a:p>
          <a:p>
            <a:r>
              <a:rPr lang="en-US" dirty="0" smtClean="0"/>
              <a:t>Many </a:t>
            </a:r>
            <a:r>
              <a:rPr lang="en-US" dirty="0" err="1" smtClean="0"/>
              <a:t>CoCs</a:t>
            </a:r>
            <a:r>
              <a:rPr lang="en-US" dirty="0" smtClean="0"/>
              <a:t> prioritize chronically homeless for permanent supportive housing (PSH)</a:t>
            </a:r>
            <a:endParaRPr lang="en-US" dirty="0"/>
          </a:p>
        </p:txBody>
      </p:sp>
    </p:spTree>
    <p:extLst>
      <p:ext uri="{BB962C8B-B14F-4D97-AF65-F5344CB8AC3E}">
        <p14:creationId xmlns:p14="http://schemas.microsoft.com/office/powerpoint/2010/main" val="25071612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2"/>
                </a:solidFill>
              </a:rPr>
              <a:t>Reducing and Ending </a:t>
            </a:r>
            <a:br>
              <a:rPr lang="en-US" dirty="0" smtClean="0">
                <a:solidFill>
                  <a:schemeClr val="tx2"/>
                </a:solidFill>
              </a:rPr>
            </a:br>
            <a:r>
              <a:rPr lang="en-US" dirty="0" smtClean="0">
                <a:solidFill>
                  <a:schemeClr val="tx2"/>
                </a:solidFill>
              </a:rPr>
              <a:t>Chronic Homelessness</a:t>
            </a:r>
            <a:endParaRPr lang="en-US" dirty="0">
              <a:solidFill>
                <a:schemeClr val="tx2"/>
              </a:solidFill>
            </a:endParaRPr>
          </a:p>
        </p:txBody>
      </p:sp>
      <p:sp>
        <p:nvSpPr>
          <p:cNvPr id="3" name="Content Placeholder 2"/>
          <p:cNvSpPr>
            <a:spLocks noGrp="1"/>
          </p:cNvSpPr>
          <p:nvPr>
            <p:ph idx="1"/>
          </p:nvPr>
        </p:nvSpPr>
        <p:spPr>
          <a:xfrm>
            <a:off x="1463040" y="2119256"/>
            <a:ext cx="6196405" cy="4129144"/>
          </a:xfrm>
        </p:spPr>
        <p:txBody>
          <a:bodyPr>
            <a:normAutofit/>
          </a:bodyPr>
          <a:lstStyle/>
          <a:p>
            <a:pPr marL="0" indent="0" algn="ctr">
              <a:buNone/>
            </a:pPr>
            <a:r>
              <a:rPr lang="en-US" sz="4000" dirty="0" smtClean="0">
                <a:solidFill>
                  <a:schemeClr val="accent1"/>
                </a:solidFill>
              </a:rPr>
              <a:t>How?</a:t>
            </a:r>
          </a:p>
          <a:p>
            <a:pPr marL="0" indent="0" algn="ctr">
              <a:buNone/>
            </a:pPr>
            <a:endParaRPr lang="en-US" sz="3200" u="sng" dirty="0" smtClean="0">
              <a:solidFill>
                <a:schemeClr val="accent1"/>
              </a:solidFill>
            </a:endParaRPr>
          </a:p>
          <a:p>
            <a:pPr marL="0" indent="0" algn="ctr">
              <a:buNone/>
            </a:pPr>
            <a:endParaRPr lang="en-US" sz="3200" u="sng" dirty="0" smtClean="0">
              <a:solidFill>
                <a:schemeClr val="accent1"/>
              </a:solidFill>
            </a:endParaRPr>
          </a:p>
          <a:p>
            <a:pPr marL="0" indent="0" algn="ctr">
              <a:buNone/>
            </a:pPr>
            <a:endParaRPr lang="en-US" sz="3200" u="sng" dirty="0">
              <a:solidFill>
                <a:schemeClr val="accent1"/>
              </a:solidFill>
            </a:endParaRPr>
          </a:p>
          <a:p>
            <a:pPr marL="0" indent="0" algn="ctr">
              <a:buNone/>
            </a:pPr>
            <a:r>
              <a:rPr lang="en-US" sz="4400" dirty="0" smtClean="0">
                <a:solidFill>
                  <a:schemeClr val="tx2"/>
                </a:solidFill>
              </a:rPr>
              <a:t>Coordinated Entry System</a:t>
            </a:r>
          </a:p>
        </p:txBody>
      </p:sp>
      <p:pic>
        <p:nvPicPr>
          <p:cNvPr id="4098" name="Picture 2" descr="C:\Users\eforbush\AppData\Local\Microsoft\Windows\Temporary Internet Files\Content.IE5\CXQ3IX8Y\arrow_curved_blue[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2800" y="3048000"/>
            <a:ext cx="2362200" cy="1269466"/>
          </a:xfrm>
          <a:prstGeom prst="rect">
            <a:avLst/>
          </a:prstGeom>
        </p:spPr>
        <p:style>
          <a:lnRef idx="2">
            <a:schemeClr val="dk1">
              <a:shade val="50000"/>
            </a:schemeClr>
          </a:lnRef>
          <a:fillRef idx="1">
            <a:schemeClr val="dk1"/>
          </a:fillRef>
          <a:effectRef idx="0">
            <a:schemeClr val="dk1"/>
          </a:effectRef>
          <a:fontRef idx="minor">
            <a:schemeClr val="lt1"/>
          </a:fontRef>
        </p:style>
      </p:pic>
    </p:spTree>
    <p:extLst>
      <p:ext uri="{BB962C8B-B14F-4D97-AF65-F5344CB8AC3E}">
        <p14:creationId xmlns:p14="http://schemas.microsoft.com/office/powerpoint/2010/main" val="30252623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2"/>
            <a:ext cx="6965245" cy="858817"/>
          </a:xfrm>
        </p:spPr>
        <p:txBody>
          <a:bodyPr>
            <a:normAutofit/>
          </a:bodyPr>
          <a:lstStyle/>
          <a:p>
            <a:r>
              <a:rPr lang="en-US" dirty="0" smtClean="0">
                <a:solidFill>
                  <a:schemeClr val="accent1"/>
                </a:solidFill>
              </a:rPr>
              <a:t>What is Coordinated Entry</a:t>
            </a:r>
            <a:endParaRPr lang="en-US" dirty="0">
              <a:solidFill>
                <a:schemeClr val="accent1"/>
              </a:solidFill>
            </a:endParaRPr>
          </a:p>
        </p:txBody>
      </p:sp>
      <p:sp>
        <p:nvSpPr>
          <p:cNvPr id="3" name="Content Placeholder 2"/>
          <p:cNvSpPr>
            <a:spLocks noGrp="1"/>
          </p:cNvSpPr>
          <p:nvPr>
            <p:ph idx="1"/>
          </p:nvPr>
        </p:nvSpPr>
        <p:spPr>
          <a:xfrm>
            <a:off x="990600" y="1905000"/>
            <a:ext cx="7086600" cy="3810000"/>
          </a:xfrm>
        </p:spPr>
        <p:txBody>
          <a:bodyPr>
            <a:normAutofit fontScale="92500" lnSpcReduction="10000"/>
          </a:bodyPr>
          <a:lstStyle/>
          <a:p>
            <a:pPr marL="0" indent="0" algn="ctr">
              <a:buNone/>
            </a:pPr>
            <a:r>
              <a:rPr lang="en-US" dirty="0" smtClean="0"/>
              <a:t> </a:t>
            </a:r>
            <a:r>
              <a:rPr lang="en-US" sz="3200" dirty="0" smtClean="0"/>
              <a:t>Transformative</a:t>
            </a:r>
          </a:p>
          <a:p>
            <a:pPr marL="0" indent="0" algn="ctr">
              <a:buNone/>
            </a:pPr>
            <a:r>
              <a:rPr lang="en-US" sz="3200" dirty="0" smtClean="0"/>
              <a:t>Client centered</a:t>
            </a:r>
          </a:p>
          <a:p>
            <a:pPr marL="0" indent="0" algn="ctr">
              <a:buNone/>
            </a:pPr>
            <a:r>
              <a:rPr lang="en-US" sz="3200" dirty="0" smtClean="0"/>
              <a:t>Housing focused</a:t>
            </a:r>
          </a:p>
          <a:p>
            <a:pPr marL="0" indent="0" algn="ctr">
              <a:buNone/>
            </a:pPr>
            <a:r>
              <a:rPr lang="en-US" sz="3200" dirty="0" smtClean="0"/>
              <a:t>Data driven</a:t>
            </a:r>
          </a:p>
          <a:p>
            <a:pPr marL="0" indent="0" algn="ctr">
              <a:buNone/>
            </a:pPr>
            <a:r>
              <a:rPr lang="en-US" sz="3200" dirty="0" smtClean="0"/>
              <a:t>Efficient</a:t>
            </a:r>
          </a:p>
          <a:p>
            <a:pPr marL="0" indent="0" algn="ctr">
              <a:buNone/>
            </a:pPr>
            <a:r>
              <a:rPr lang="en-US" sz="3200" dirty="0" smtClean="0"/>
              <a:t>Effective</a:t>
            </a:r>
          </a:p>
          <a:p>
            <a:pPr marL="0" indent="0" algn="ctr">
              <a:buNone/>
            </a:pPr>
            <a:r>
              <a:rPr lang="en-US" sz="3200" dirty="0" smtClean="0"/>
              <a:t>Evolving </a:t>
            </a:r>
            <a:r>
              <a:rPr lang="en-US" dirty="0" smtClean="0"/>
              <a:t> </a:t>
            </a:r>
            <a:endParaRPr lang="en-US" dirty="0"/>
          </a:p>
        </p:txBody>
      </p:sp>
    </p:spTree>
    <p:extLst>
      <p:ext uri="{BB962C8B-B14F-4D97-AF65-F5344CB8AC3E}">
        <p14:creationId xmlns:p14="http://schemas.microsoft.com/office/powerpoint/2010/main" val="41798735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chemeClr val="accent2"/>
                </a:solidFill>
              </a:rPr>
              <a:t>Difference in Focus Before and After Coordinated Entry Implementation</a:t>
            </a:r>
            <a:endParaRPr lang="en-US" sz="3200" dirty="0">
              <a:solidFill>
                <a:schemeClr val="accent2"/>
              </a:solidFill>
            </a:endParaRPr>
          </a:p>
        </p:txBody>
      </p:sp>
      <p:sp>
        <p:nvSpPr>
          <p:cNvPr id="4" name="Text Placeholder 3"/>
          <p:cNvSpPr>
            <a:spLocks noGrp="1"/>
          </p:cNvSpPr>
          <p:nvPr>
            <p:ph type="body" idx="1"/>
          </p:nvPr>
        </p:nvSpPr>
        <p:spPr>
          <a:xfrm>
            <a:off x="1557869" y="1981200"/>
            <a:ext cx="2939521" cy="762000"/>
          </a:xfrm>
        </p:spPr>
        <p:txBody>
          <a:bodyPr/>
          <a:lstStyle/>
          <a:p>
            <a:r>
              <a:rPr lang="en-US" dirty="0" smtClean="0"/>
              <a:t>Before Coordinated Entry Implementation</a:t>
            </a:r>
            <a:endParaRPr lang="en-US" dirty="0"/>
          </a:p>
        </p:txBody>
      </p:sp>
      <p:sp>
        <p:nvSpPr>
          <p:cNvPr id="5" name="Text Placeholder 4"/>
          <p:cNvSpPr>
            <a:spLocks noGrp="1"/>
          </p:cNvSpPr>
          <p:nvPr>
            <p:ph type="body" sz="quarter" idx="3"/>
          </p:nvPr>
        </p:nvSpPr>
        <p:spPr>
          <a:xfrm>
            <a:off x="4910669" y="1981201"/>
            <a:ext cx="2944368" cy="762000"/>
          </a:xfrm>
        </p:spPr>
        <p:txBody>
          <a:bodyPr/>
          <a:lstStyle/>
          <a:p>
            <a:r>
              <a:rPr lang="en-US" dirty="0" smtClean="0"/>
              <a:t>After Coordinated Entry Implementation</a:t>
            </a:r>
            <a:endParaRPr lang="en-US" dirty="0"/>
          </a:p>
        </p:txBody>
      </p:sp>
      <p:sp>
        <p:nvSpPr>
          <p:cNvPr id="3" name="Content Placeholder 2"/>
          <p:cNvSpPr>
            <a:spLocks noGrp="1"/>
          </p:cNvSpPr>
          <p:nvPr>
            <p:ph sz="quarter" idx="13"/>
          </p:nvPr>
        </p:nvSpPr>
        <p:spPr/>
        <p:txBody>
          <a:bodyPr>
            <a:normAutofit fontScale="55000" lnSpcReduction="20000"/>
          </a:bodyPr>
          <a:lstStyle/>
          <a:p>
            <a:pPr marL="0" indent="0" algn="ctr">
              <a:buNone/>
            </a:pPr>
            <a:r>
              <a:rPr lang="en-US" i="1" dirty="0"/>
              <a:t>Should we accept this person into our project? </a:t>
            </a:r>
            <a:endParaRPr lang="en-US" i="1" dirty="0" smtClean="0"/>
          </a:p>
          <a:p>
            <a:pPr marL="0" indent="0" algn="ctr">
              <a:buNone/>
            </a:pPr>
            <a:endParaRPr lang="en-US" dirty="0" smtClean="0"/>
          </a:p>
          <a:p>
            <a:r>
              <a:rPr lang="en-US" dirty="0" smtClean="0"/>
              <a:t>Project-centric </a:t>
            </a:r>
          </a:p>
          <a:p>
            <a:r>
              <a:rPr lang="en-US" dirty="0" smtClean="0"/>
              <a:t>Different </a:t>
            </a:r>
            <a:r>
              <a:rPr lang="en-US" dirty="0"/>
              <a:t>forms and assessment for each organization or small subgroup of projects </a:t>
            </a:r>
            <a:endParaRPr lang="en-US" dirty="0" smtClean="0"/>
          </a:p>
          <a:p>
            <a:r>
              <a:rPr lang="en-US" dirty="0" smtClean="0"/>
              <a:t>Project-specific </a:t>
            </a:r>
            <a:r>
              <a:rPr lang="en-US" dirty="0"/>
              <a:t>decision-making </a:t>
            </a:r>
            <a:endParaRPr lang="en-US" dirty="0" smtClean="0"/>
          </a:p>
          <a:p>
            <a:r>
              <a:rPr lang="en-US" dirty="0" smtClean="0"/>
              <a:t>Ad </a:t>
            </a:r>
            <a:r>
              <a:rPr lang="en-US" dirty="0"/>
              <a:t>hoc referral process between projects </a:t>
            </a:r>
            <a:endParaRPr lang="en-US" dirty="0" smtClean="0"/>
          </a:p>
          <a:p>
            <a:r>
              <a:rPr lang="en-US" dirty="0" smtClean="0"/>
              <a:t>Uneven </a:t>
            </a:r>
            <a:r>
              <a:rPr lang="en-US" dirty="0"/>
              <a:t>knowledge about available housing and service interventions in the </a:t>
            </a:r>
            <a:r>
              <a:rPr lang="en-US" dirty="0" err="1"/>
              <a:t>CoC’s</a:t>
            </a:r>
            <a:r>
              <a:rPr lang="en-US" dirty="0"/>
              <a:t> geographic area</a:t>
            </a:r>
          </a:p>
        </p:txBody>
      </p:sp>
      <p:sp>
        <p:nvSpPr>
          <p:cNvPr id="6" name="Content Placeholder 5"/>
          <p:cNvSpPr>
            <a:spLocks noGrp="1"/>
          </p:cNvSpPr>
          <p:nvPr>
            <p:ph sz="quarter" idx="14"/>
          </p:nvPr>
        </p:nvSpPr>
        <p:spPr/>
        <p:txBody>
          <a:bodyPr>
            <a:normAutofit fontScale="55000" lnSpcReduction="20000"/>
          </a:bodyPr>
          <a:lstStyle/>
          <a:p>
            <a:pPr marL="0" indent="0" algn="ctr">
              <a:buNone/>
            </a:pPr>
            <a:r>
              <a:rPr lang="en-US" i="1" dirty="0"/>
              <a:t>What housing and service assistance strategy among all available is best for this household? </a:t>
            </a:r>
            <a:endParaRPr lang="en-US" i="1" dirty="0" smtClean="0"/>
          </a:p>
          <a:p>
            <a:endParaRPr lang="en-US" dirty="0" smtClean="0"/>
          </a:p>
          <a:p>
            <a:r>
              <a:rPr lang="en-US" dirty="0" smtClean="0"/>
              <a:t>Person-centric </a:t>
            </a:r>
          </a:p>
          <a:p>
            <a:r>
              <a:rPr lang="en-US" dirty="0" smtClean="0"/>
              <a:t>Standard </a:t>
            </a:r>
            <a:r>
              <a:rPr lang="en-US" dirty="0"/>
              <a:t>forms and assessment used by every project for every participant </a:t>
            </a:r>
            <a:endParaRPr lang="en-US" dirty="0" smtClean="0"/>
          </a:p>
          <a:p>
            <a:r>
              <a:rPr lang="en-US" dirty="0" smtClean="0"/>
              <a:t>Community </a:t>
            </a:r>
            <a:r>
              <a:rPr lang="en-US" dirty="0"/>
              <a:t>agreement on how to triage based on the household’s </a:t>
            </a:r>
            <a:r>
              <a:rPr lang="en-US" dirty="0" smtClean="0"/>
              <a:t>needs</a:t>
            </a:r>
          </a:p>
          <a:p>
            <a:r>
              <a:rPr lang="en-US" dirty="0" smtClean="0"/>
              <a:t>Coordinated </a:t>
            </a:r>
            <a:r>
              <a:rPr lang="en-US" dirty="0"/>
              <a:t>referral process across the </a:t>
            </a:r>
            <a:r>
              <a:rPr lang="en-US" dirty="0" err="1"/>
              <a:t>CoC’s</a:t>
            </a:r>
            <a:r>
              <a:rPr lang="en-US" dirty="0"/>
              <a:t> geographic area based on written standards for administering </a:t>
            </a:r>
            <a:r>
              <a:rPr lang="en-US" dirty="0" err="1"/>
              <a:t>CoC</a:t>
            </a:r>
            <a:r>
              <a:rPr lang="en-US" dirty="0"/>
              <a:t> assistance</a:t>
            </a:r>
          </a:p>
        </p:txBody>
      </p:sp>
    </p:spTree>
    <p:extLst>
      <p:ext uri="{BB962C8B-B14F-4D97-AF65-F5344CB8AC3E}">
        <p14:creationId xmlns:p14="http://schemas.microsoft.com/office/powerpoint/2010/main" val="34864143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2"/>
            <a:ext cx="6965245" cy="858817"/>
          </a:xfrm>
        </p:spPr>
        <p:txBody>
          <a:bodyPr>
            <a:normAutofit/>
          </a:bodyPr>
          <a:lstStyle/>
          <a:p>
            <a:r>
              <a:rPr lang="en-US" dirty="0" smtClean="0">
                <a:solidFill>
                  <a:schemeClr val="accent1"/>
                </a:solidFill>
              </a:rPr>
              <a:t>What is Coordinated Entry</a:t>
            </a:r>
            <a:endParaRPr lang="en-US" dirty="0">
              <a:solidFill>
                <a:schemeClr val="accent1"/>
              </a:solidFill>
            </a:endParaRPr>
          </a:p>
        </p:txBody>
      </p:sp>
      <p:sp>
        <p:nvSpPr>
          <p:cNvPr id="3" name="Content Placeholder 2"/>
          <p:cNvSpPr>
            <a:spLocks noGrp="1"/>
          </p:cNvSpPr>
          <p:nvPr>
            <p:ph idx="1"/>
          </p:nvPr>
        </p:nvSpPr>
        <p:spPr>
          <a:xfrm>
            <a:off x="990600" y="2133600"/>
            <a:ext cx="7086600" cy="4114800"/>
          </a:xfrm>
        </p:spPr>
        <p:txBody>
          <a:bodyPr>
            <a:normAutofit fontScale="92500" lnSpcReduction="10000"/>
          </a:bodyPr>
          <a:lstStyle/>
          <a:p>
            <a:r>
              <a:rPr lang="en-US" sz="3200" dirty="0" smtClean="0"/>
              <a:t>In </a:t>
            </a:r>
            <a:r>
              <a:rPr lang="en-US" sz="3200" dirty="0"/>
              <a:t>HUD’s vision, the coordinated entry process is an approach to coordination and management of a crisis response system’s resources that allows users to make consistent decisions from available information to efficiently and effectively connect people to interventions that will rapidly end their homelessness. </a:t>
            </a:r>
            <a:endParaRPr lang="en-US" sz="4800" dirty="0" smtClean="0"/>
          </a:p>
        </p:txBody>
      </p:sp>
    </p:spTree>
    <p:extLst>
      <p:ext uri="{BB962C8B-B14F-4D97-AF65-F5344CB8AC3E}">
        <p14:creationId xmlns:p14="http://schemas.microsoft.com/office/powerpoint/2010/main" val="19079809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2"/>
            <a:ext cx="6965245" cy="1163617"/>
          </a:xfrm>
        </p:spPr>
        <p:txBody>
          <a:bodyPr>
            <a:noAutofit/>
          </a:bodyPr>
          <a:lstStyle/>
          <a:p>
            <a:r>
              <a:rPr lang="en-US" sz="3600" dirty="0" smtClean="0">
                <a:solidFill>
                  <a:schemeClr val="accent2"/>
                </a:solidFill>
              </a:rPr>
              <a:t>How Coordinated Entry Works</a:t>
            </a:r>
            <a:br>
              <a:rPr lang="en-US" sz="3600" dirty="0" smtClean="0">
                <a:solidFill>
                  <a:schemeClr val="accent2"/>
                </a:solidFill>
              </a:rPr>
            </a:br>
            <a:r>
              <a:rPr lang="en-US" sz="3600" dirty="0" smtClean="0">
                <a:solidFill>
                  <a:schemeClr val="accent2"/>
                </a:solidFill>
              </a:rPr>
              <a:t>Core Elements</a:t>
            </a:r>
            <a:endParaRPr lang="en-US" sz="3600" dirty="0">
              <a:solidFill>
                <a:schemeClr val="accent2"/>
              </a:solidFill>
            </a:endParaRPr>
          </a:p>
        </p:txBody>
      </p:sp>
      <p:sp>
        <p:nvSpPr>
          <p:cNvPr id="3" name="Content Placeholder 2"/>
          <p:cNvSpPr>
            <a:spLocks noGrp="1"/>
          </p:cNvSpPr>
          <p:nvPr>
            <p:ph idx="1"/>
          </p:nvPr>
        </p:nvSpPr>
        <p:spPr>
          <a:xfrm>
            <a:off x="1066800" y="2362200"/>
            <a:ext cx="7162800" cy="3733800"/>
          </a:xfrm>
        </p:spPr>
        <p:txBody>
          <a:bodyPr>
            <a:normAutofit fontScale="70000" lnSpcReduction="20000"/>
          </a:bodyPr>
          <a:lstStyle/>
          <a:p>
            <a:r>
              <a:rPr lang="en-US" sz="4100" dirty="0" smtClean="0"/>
              <a:t>Access - identify access points </a:t>
            </a:r>
          </a:p>
          <a:p>
            <a:r>
              <a:rPr lang="en-US" sz="4100" dirty="0" smtClean="0"/>
              <a:t>Assessment – standardized assessment tool and process</a:t>
            </a:r>
          </a:p>
          <a:p>
            <a:r>
              <a:rPr lang="en-US" sz="4100" dirty="0" smtClean="0"/>
              <a:t>Prioritization – managing prioritized lists such as By Name Lists (BNL)</a:t>
            </a:r>
          </a:p>
          <a:p>
            <a:r>
              <a:rPr lang="en-US" sz="4100" dirty="0" smtClean="0"/>
              <a:t>By Name Lists &amp; Data </a:t>
            </a:r>
          </a:p>
          <a:p>
            <a:r>
              <a:rPr lang="en-US" sz="4100" dirty="0" smtClean="0"/>
              <a:t>Referral - to appropriate housing and supportive services </a:t>
            </a:r>
          </a:p>
          <a:p>
            <a:r>
              <a:rPr lang="en-US" sz="4100" dirty="0" smtClean="0"/>
              <a:t>Management &amp; Leadership </a:t>
            </a:r>
          </a:p>
          <a:p>
            <a:pPr>
              <a:buFont typeface="Wingdings" panose="05000000000000000000" pitchFamily="2" charset="2"/>
              <a:buChar char="v"/>
            </a:pPr>
            <a:endParaRPr lang="en-US" sz="5000" dirty="0" smtClean="0"/>
          </a:p>
        </p:txBody>
      </p:sp>
    </p:spTree>
    <p:extLst>
      <p:ext uri="{BB962C8B-B14F-4D97-AF65-F5344CB8AC3E}">
        <p14:creationId xmlns:p14="http://schemas.microsoft.com/office/powerpoint/2010/main" val="36461890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smtClean="0">
                <a:solidFill>
                  <a:schemeClr val="accent1"/>
                </a:solidFill>
              </a:rPr>
              <a:t>Coordinated Entry Access</a:t>
            </a:r>
            <a:endParaRPr lang="en-US" dirty="0">
              <a:solidFill>
                <a:schemeClr val="accent1"/>
              </a:solidFill>
            </a:endParaRPr>
          </a:p>
        </p:txBody>
      </p:sp>
      <p:sp>
        <p:nvSpPr>
          <p:cNvPr id="2" name="Content Placeholder 1"/>
          <p:cNvSpPr>
            <a:spLocks noGrp="1"/>
          </p:cNvSpPr>
          <p:nvPr>
            <p:ph idx="1"/>
          </p:nvPr>
        </p:nvSpPr>
        <p:spPr/>
        <p:txBody>
          <a:bodyPr/>
          <a:lstStyle/>
          <a:p>
            <a:r>
              <a:rPr lang="en-US" dirty="0" smtClean="0"/>
              <a:t>Determine access points in </a:t>
            </a:r>
            <a:r>
              <a:rPr lang="en-US" dirty="0" err="1" smtClean="0"/>
              <a:t>CoC</a:t>
            </a:r>
            <a:endParaRPr lang="en-US" dirty="0" smtClean="0"/>
          </a:p>
          <a:p>
            <a:pPr lvl="1"/>
            <a:r>
              <a:rPr lang="en-US" dirty="0" smtClean="0"/>
              <a:t>Street Outreach – outreach workers and community stakeholders </a:t>
            </a:r>
          </a:p>
          <a:p>
            <a:pPr lvl="1"/>
            <a:r>
              <a:rPr lang="en-US" dirty="0" smtClean="0"/>
              <a:t>Resource Center/Drop-in Centers</a:t>
            </a:r>
            <a:endParaRPr lang="en-US" dirty="0"/>
          </a:p>
          <a:p>
            <a:pPr lvl="1"/>
            <a:r>
              <a:rPr lang="en-US" dirty="0" smtClean="0"/>
              <a:t>Emergency Shelters </a:t>
            </a:r>
          </a:p>
          <a:p>
            <a:pPr lvl="1"/>
            <a:r>
              <a:rPr lang="en-US" dirty="0" smtClean="0"/>
              <a:t>Hotlines </a:t>
            </a:r>
          </a:p>
        </p:txBody>
      </p:sp>
    </p:spTree>
    <p:extLst>
      <p:ext uri="{BB962C8B-B14F-4D97-AF65-F5344CB8AC3E}">
        <p14:creationId xmlns:p14="http://schemas.microsoft.com/office/powerpoint/2010/main" val="30994515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2"/>
            <a:ext cx="6965245" cy="1163617"/>
          </a:xfrm>
        </p:spPr>
        <p:txBody>
          <a:bodyPr>
            <a:normAutofit/>
          </a:bodyPr>
          <a:lstStyle/>
          <a:p>
            <a:r>
              <a:rPr lang="en-US" sz="3600" dirty="0" smtClean="0">
                <a:solidFill>
                  <a:schemeClr val="accent2"/>
                </a:solidFill>
              </a:rPr>
              <a:t>Coordinated Entry Assessment</a:t>
            </a:r>
            <a:endParaRPr lang="en-US" sz="3600" dirty="0">
              <a:solidFill>
                <a:schemeClr val="accent2"/>
              </a:solidFill>
            </a:endParaRPr>
          </a:p>
        </p:txBody>
      </p:sp>
      <p:sp>
        <p:nvSpPr>
          <p:cNvPr id="3" name="Content Placeholder 2"/>
          <p:cNvSpPr>
            <a:spLocks noGrp="1"/>
          </p:cNvSpPr>
          <p:nvPr>
            <p:ph idx="1"/>
          </p:nvPr>
        </p:nvSpPr>
        <p:spPr>
          <a:xfrm>
            <a:off x="1066800" y="2057399"/>
            <a:ext cx="7162800" cy="4038601"/>
          </a:xfrm>
        </p:spPr>
        <p:txBody>
          <a:bodyPr>
            <a:normAutofit fontScale="70000" lnSpcReduction="20000"/>
          </a:bodyPr>
          <a:lstStyle/>
          <a:p>
            <a:r>
              <a:rPr lang="en-US" sz="3200" dirty="0" smtClean="0"/>
              <a:t>Utilize standardized assessment tool and consent form </a:t>
            </a:r>
          </a:p>
          <a:p>
            <a:pPr lvl="1"/>
            <a:r>
              <a:rPr lang="en-US" sz="3200" dirty="0" smtClean="0"/>
              <a:t>Valid</a:t>
            </a:r>
          </a:p>
          <a:p>
            <a:pPr lvl="1"/>
            <a:r>
              <a:rPr lang="en-US" sz="3200" dirty="0" smtClean="0"/>
              <a:t>Reliable</a:t>
            </a:r>
          </a:p>
          <a:p>
            <a:pPr lvl="1"/>
            <a:r>
              <a:rPr lang="en-US" sz="3200" dirty="0" smtClean="0"/>
              <a:t>Inclusive</a:t>
            </a:r>
          </a:p>
          <a:p>
            <a:pPr lvl="1"/>
            <a:r>
              <a:rPr lang="en-US" sz="3200" dirty="0" smtClean="0"/>
              <a:t>Person-centered</a:t>
            </a:r>
          </a:p>
          <a:p>
            <a:pPr lvl="1"/>
            <a:r>
              <a:rPr lang="en-US" sz="3200" dirty="0" smtClean="0"/>
              <a:t>User friendly</a:t>
            </a:r>
          </a:p>
          <a:p>
            <a:pPr lvl="1"/>
            <a:r>
              <a:rPr lang="en-US" sz="3200" dirty="0" smtClean="0"/>
              <a:t>Strengths based</a:t>
            </a:r>
          </a:p>
          <a:p>
            <a:pPr lvl="1"/>
            <a:r>
              <a:rPr lang="en-US" sz="3200" dirty="0" smtClean="0"/>
              <a:t>Housing first orientation</a:t>
            </a:r>
          </a:p>
          <a:p>
            <a:pPr lvl="1"/>
            <a:r>
              <a:rPr lang="en-US" sz="3200" dirty="0" smtClean="0"/>
              <a:t>Sensitive to lived experience</a:t>
            </a:r>
          </a:p>
          <a:p>
            <a:pPr lvl="1"/>
            <a:r>
              <a:rPr lang="en-US" sz="3200" dirty="0" smtClean="0"/>
              <a:t>Transparent </a:t>
            </a:r>
          </a:p>
          <a:p>
            <a:pPr lvl="1">
              <a:buFont typeface="Wingdings" panose="05000000000000000000" pitchFamily="2" charset="2"/>
              <a:buChar char="v"/>
            </a:pPr>
            <a:endParaRPr lang="en-US" sz="3200" dirty="0" smtClean="0"/>
          </a:p>
        </p:txBody>
      </p:sp>
    </p:spTree>
    <p:extLst>
      <p:ext uri="{BB962C8B-B14F-4D97-AF65-F5344CB8AC3E}">
        <p14:creationId xmlns:p14="http://schemas.microsoft.com/office/powerpoint/2010/main" val="37648674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1"/>
                </a:solidFill>
              </a:rPr>
              <a:t>Overview of this workshop on Chronically Homeless</a:t>
            </a:r>
            <a:endParaRPr lang="en-US" dirty="0">
              <a:solidFill>
                <a:schemeClr val="accent1"/>
              </a:solidFill>
            </a:endParaRPr>
          </a:p>
        </p:txBody>
      </p:sp>
      <p:sp>
        <p:nvSpPr>
          <p:cNvPr id="3" name="Content Placeholder 2"/>
          <p:cNvSpPr>
            <a:spLocks noGrp="1"/>
          </p:cNvSpPr>
          <p:nvPr>
            <p:ph idx="1"/>
          </p:nvPr>
        </p:nvSpPr>
        <p:spPr/>
        <p:txBody>
          <a:bodyPr>
            <a:normAutofit fontScale="92500"/>
          </a:bodyPr>
          <a:lstStyle/>
          <a:p>
            <a:r>
              <a:rPr lang="en-US" dirty="0" smtClean="0"/>
              <a:t>Who – is this subpopulation/HUD definition of chronic homeless </a:t>
            </a:r>
          </a:p>
          <a:p>
            <a:r>
              <a:rPr lang="en-US" dirty="0" smtClean="0"/>
              <a:t>What – </a:t>
            </a:r>
            <a:r>
              <a:rPr lang="en-US" dirty="0" err="1" smtClean="0"/>
              <a:t>CoC</a:t>
            </a:r>
            <a:r>
              <a:rPr lang="en-US" dirty="0" smtClean="0"/>
              <a:t> and other resources to reduce and end chronic homelessness </a:t>
            </a:r>
          </a:p>
          <a:p>
            <a:r>
              <a:rPr lang="en-US" dirty="0" smtClean="0"/>
              <a:t>When – “Real time” matching of prioritized chronic homeless to available housing (PSH)</a:t>
            </a:r>
          </a:p>
          <a:p>
            <a:r>
              <a:rPr lang="en-US" dirty="0" smtClean="0"/>
              <a:t>Where – Western MA region </a:t>
            </a:r>
            <a:r>
              <a:rPr lang="en-US" dirty="0" err="1" smtClean="0"/>
              <a:t>CoCs</a:t>
            </a:r>
            <a:endParaRPr lang="en-US" dirty="0" smtClean="0"/>
          </a:p>
          <a:p>
            <a:r>
              <a:rPr lang="en-US" dirty="0" smtClean="0"/>
              <a:t>Why – Required /</a:t>
            </a:r>
            <a:r>
              <a:rPr lang="en-US" dirty="0" err="1" smtClean="0"/>
              <a:t>CoC</a:t>
            </a:r>
            <a:r>
              <a:rPr lang="en-US" dirty="0" smtClean="0"/>
              <a:t> Program Interim Rule </a:t>
            </a:r>
          </a:p>
          <a:p>
            <a:r>
              <a:rPr lang="en-US" dirty="0" smtClean="0"/>
              <a:t>How – Coordinated Entry and how it works </a:t>
            </a:r>
            <a:endParaRPr lang="en-US" dirty="0"/>
          </a:p>
        </p:txBody>
      </p:sp>
    </p:spTree>
    <p:extLst>
      <p:ext uri="{BB962C8B-B14F-4D97-AF65-F5344CB8AC3E}">
        <p14:creationId xmlns:p14="http://schemas.microsoft.com/office/powerpoint/2010/main" val="20721311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762001"/>
            <a:ext cx="6965245" cy="762000"/>
          </a:xfrm>
        </p:spPr>
        <p:txBody>
          <a:bodyPr>
            <a:normAutofit/>
          </a:bodyPr>
          <a:lstStyle/>
          <a:p>
            <a:r>
              <a:rPr lang="en-US" sz="3600" dirty="0" smtClean="0">
                <a:solidFill>
                  <a:schemeClr val="accent1"/>
                </a:solidFill>
              </a:rPr>
              <a:t>Coordinated Entry Prioritization</a:t>
            </a:r>
            <a:endParaRPr lang="en-US" sz="3600" dirty="0">
              <a:solidFill>
                <a:schemeClr val="accent1"/>
              </a:solidFill>
            </a:endParaRPr>
          </a:p>
        </p:txBody>
      </p:sp>
      <p:sp>
        <p:nvSpPr>
          <p:cNvPr id="3" name="Content Placeholder 2"/>
          <p:cNvSpPr>
            <a:spLocks noGrp="1"/>
          </p:cNvSpPr>
          <p:nvPr>
            <p:ph idx="1"/>
          </p:nvPr>
        </p:nvSpPr>
        <p:spPr>
          <a:xfrm>
            <a:off x="838200" y="1600200"/>
            <a:ext cx="7467600" cy="4648199"/>
          </a:xfrm>
        </p:spPr>
        <p:txBody>
          <a:bodyPr>
            <a:normAutofit fontScale="92500" lnSpcReduction="10000"/>
          </a:bodyPr>
          <a:lstStyle/>
          <a:p>
            <a:r>
              <a:rPr lang="en-US" dirty="0" smtClean="0"/>
              <a:t>Case Conference Meetings to review by name list (BNL), assign navigators and discuss various aspects of client housing plans</a:t>
            </a:r>
          </a:p>
          <a:p>
            <a:r>
              <a:rPr lang="en-US" dirty="0" smtClean="0"/>
              <a:t>Service Provider and community stakeholders </a:t>
            </a:r>
          </a:p>
          <a:p>
            <a:pPr lvl="1"/>
            <a:r>
              <a:rPr lang="en-US" dirty="0" smtClean="0"/>
              <a:t>Shelter Providers</a:t>
            </a:r>
          </a:p>
          <a:p>
            <a:pPr lvl="1"/>
            <a:r>
              <a:rPr lang="en-US" dirty="0" smtClean="0"/>
              <a:t>Housing Providers</a:t>
            </a:r>
          </a:p>
          <a:p>
            <a:pPr lvl="1"/>
            <a:r>
              <a:rPr lang="en-US" dirty="0" smtClean="0"/>
              <a:t>Hospitals</a:t>
            </a:r>
          </a:p>
          <a:p>
            <a:pPr lvl="1"/>
            <a:r>
              <a:rPr lang="en-US" dirty="0" smtClean="0"/>
              <a:t>Behavioral Health Providers</a:t>
            </a:r>
          </a:p>
          <a:p>
            <a:pPr lvl="1"/>
            <a:r>
              <a:rPr lang="en-US" dirty="0" smtClean="0"/>
              <a:t>Alcohol and Drug Treatment Providers</a:t>
            </a:r>
          </a:p>
          <a:p>
            <a:pPr lvl="1"/>
            <a:r>
              <a:rPr lang="en-US" dirty="0" smtClean="0"/>
              <a:t>Department of Mental Health</a:t>
            </a:r>
          </a:p>
          <a:p>
            <a:pPr lvl="1"/>
            <a:r>
              <a:rPr lang="en-US" dirty="0" smtClean="0"/>
              <a:t>Department of Developmental Disabilities</a:t>
            </a:r>
          </a:p>
          <a:p>
            <a:pPr lvl="1"/>
            <a:r>
              <a:rPr lang="en-US" dirty="0" smtClean="0"/>
              <a:t>Churches  </a:t>
            </a:r>
          </a:p>
          <a:p>
            <a:pPr lvl="1"/>
            <a:r>
              <a:rPr lang="en-US" dirty="0" smtClean="0"/>
              <a:t>Any and all interested parties</a:t>
            </a:r>
            <a:endParaRPr lang="en-US" dirty="0"/>
          </a:p>
          <a:p>
            <a:pPr marL="0" indent="0">
              <a:buNone/>
            </a:pPr>
            <a:endParaRPr lang="en-US" dirty="0"/>
          </a:p>
        </p:txBody>
      </p:sp>
    </p:spTree>
    <p:extLst>
      <p:ext uri="{BB962C8B-B14F-4D97-AF65-F5344CB8AC3E}">
        <p14:creationId xmlns:p14="http://schemas.microsoft.com/office/powerpoint/2010/main" val="39656222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3"/>
            <a:ext cx="6965245" cy="782618"/>
          </a:xfrm>
        </p:spPr>
        <p:txBody>
          <a:bodyPr>
            <a:normAutofit/>
          </a:bodyPr>
          <a:lstStyle/>
          <a:p>
            <a:r>
              <a:rPr lang="en-US" sz="3600" dirty="0" smtClean="0">
                <a:solidFill>
                  <a:schemeClr val="tx2"/>
                </a:solidFill>
              </a:rPr>
              <a:t>By Name Lists &amp; Data</a:t>
            </a:r>
            <a:endParaRPr lang="en-US" sz="3600" dirty="0">
              <a:solidFill>
                <a:schemeClr val="tx2"/>
              </a:solidFill>
            </a:endParaRPr>
          </a:p>
        </p:txBody>
      </p:sp>
      <p:sp>
        <p:nvSpPr>
          <p:cNvPr id="3" name="Content Placeholder 2"/>
          <p:cNvSpPr>
            <a:spLocks noGrp="1"/>
          </p:cNvSpPr>
          <p:nvPr>
            <p:ph idx="1"/>
          </p:nvPr>
        </p:nvSpPr>
        <p:spPr>
          <a:xfrm>
            <a:off x="1463040" y="1828800"/>
            <a:ext cx="6196405" cy="3894269"/>
          </a:xfrm>
        </p:spPr>
        <p:txBody>
          <a:bodyPr>
            <a:normAutofit fontScale="40000" lnSpcReduction="20000"/>
          </a:bodyPr>
          <a:lstStyle/>
          <a:p>
            <a:r>
              <a:rPr lang="en-US" sz="5100" dirty="0" smtClean="0"/>
              <a:t>Data  </a:t>
            </a:r>
          </a:p>
          <a:p>
            <a:pPr lvl="1"/>
            <a:r>
              <a:rPr lang="en-US" sz="4900" dirty="0" smtClean="0"/>
              <a:t>A </a:t>
            </a:r>
            <a:r>
              <a:rPr lang="en-US" sz="4900" u="sng" dirty="0"/>
              <a:t>real time </a:t>
            </a:r>
            <a:r>
              <a:rPr lang="en-US" sz="4900" dirty="0"/>
              <a:t>registry of everyone experiencing homelessness that can then create a by name list (BNL) of those who are chronic </a:t>
            </a:r>
          </a:p>
          <a:p>
            <a:pPr lvl="2"/>
            <a:r>
              <a:rPr lang="en-US" sz="4900" dirty="0"/>
              <a:t>Inflow – outreach, drop ins, resource center, emergency shelters</a:t>
            </a:r>
          </a:p>
          <a:p>
            <a:pPr lvl="2"/>
            <a:r>
              <a:rPr lang="en-US" sz="4900" dirty="0"/>
              <a:t>Outflow – navigators, housing providers </a:t>
            </a:r>
          </a:p>
          <a:p>
            <a:r>
              <a:rPr lang="en-US" sz="5100" dirty="0" smtClean="0"/>
              <a:t>By Name List (BNL)</a:t>
            </a:r>
          </a:p>
          <a:p>
            <a:pPr lvl="1"/>
            <a:r>
              <a:rPr lang="en-US" sz="4900" dirty="0" smtClean="0"/>
              <a:t>Able to produce a real time BNL of chronic homeless which </a:t>
            </a:r>
            <a:r>
              <a:rPr lang="en-US" sz="4900" dirty="0"/>
              <a:t>prioritizes the area’s most vulnerable based on </a:t>
            </a:r>
            <a:r>
              <a:rPr lang="en-US" sz="4900" dirty="0" smtClean="0"/>
              <a:t>prioritization criteria such as assessment scores</a:t>
            </a:r>
            <a:endParaRPr lang="en-US" dirty="0"/>
          </a:p>
          <a:p>
            <a:pPr marL="0" indent="0">
              <a:buNone/>
            </a:pPr>
            <a:endParaRPr lang="en-US" dirty="0"/>
          </a:p>
        </p:txBody>
      </p:sp>
    </p:spTree>
    <p:extLst>
      <p:ext uri="{BB962C8B-B14F-4D97-AF65-F5344CB8AC3E}">
        <p14:creationId xmlns:p14="http://schemas.microsoft.com/office/powerpoint/2010/main" val="14649386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3"/>
            <a:ext cx="6965245" cy="782618"/>
          </a:xfrm>
        </p:spPr>
        <p:txBody>
          <a:bodyPr>
            <a:normAutofit/>
          </a:bodyPr>
          <a:lstStyle/>
          <a:p>
            <a:r>
              <a:rPr lang="en-US" sz="3600" dirty="0">
                <a:solidFill>
                  <a:schemeClr val="accent1"/>
                </a:solidFill>
              </a:rPr>
              <a:t>Coordinated </a:t>
            </a:r>
            <a:r>
              <a:rPr lang="en-US" sz="3600" dirty="0" smtClean="0">
                <a:solidFill>
                  <a:schemeClr val="accent1"/>
                </a:solidFill>
              </a:rPr>
              <a:t>Entry Referral</a:t>
            </a:r>
            <a:endParaRPr lang="en-US" sz="3600" dirty="0">
              <a:solidFill>
                <a:schemeClr val="accent1"/>
              </a:solidFill>
            </a:endParaRPr>
          </a:p>
        </p:txBody>
      </p:sp>
      <p:sp>
        <p:nvSpPr>
          <p:cNvPr id="3" name="Content Placeholder 2"/>
          <p:cNvSpPr>
            <a:spLocks noGrp="1"/>
          </p:cNvSpPr>
          <p:nvPr>
            <p:ph idx="1"/>
          </p:nvPr>
        </p:nvSpPr>
        <p:spPr>
          <a:xfrm>
            <a:off x="1463040" y="1600201"/>
            <a:ext cx="6196405" cy="4190999"/>
          </a:xfrm>
        </p:spPr>
        <p:txBody>
          <a:bodyPr>
            <a:noAutofit/>
          </a:bodyPr>
          <a:lstStyle/>
          <a:p>
            <a:r>
              <a:rPr lang="en-US" sz="2000" dirty="0" smtClean="0"/>
              <a:t>Housing referrals</a:t>
            </a:r>
          </a:p>
          <a:p>
            <a:pPr lvl="1"/>
            <a:r>
              <a:rPr lang="en-US" sz="2000" dirty="0" smtClean="0"/>
              <a:t>Prioritized individuals are matched to vacancies based on prioritized criteria</a:t>
            </a:r>
          </a:p>
          <a:p>
            <a:r>
              <a:rPr lang="en-US" sz="2000" dirty="0"/>
              <a:t>Various types of housing and assistance</a:t>
            </a:r>
          </a:p>
          <a:p>
            <a:pPr lvl="1"/>
            <a:r>
              <a:rPr lang="en-US" sz="2000" dirty="0"/>
              <a:t>Permanent supportive housing (PSH)</a:t>
            </a:r>
          </a:p>
          <a:p>
            <a:pPr lvl="1"/>
            <a:r>
              <a:rPr lang="en-US" sz="2000" dirty="0"/>
              <a:t>Rapid Rehousing (RRH</a:t>
            </a:r>
            <a:r>
              <a:rPr lang="en-US" sz="2000" dirty="0" smtClean="0"/>
              <a:t>)</a:t>
            </a:r>
          </a:p>
          <a:p>
            <a:pPr lvl="1"/>
            <a:r>
              <a:rPr lang="en-US" sz="2000" dirty="0" smtClean="0"/>
              <a:t>Quickly match vacancy with individual or household from the BNL</a:t>
            </a:r>
          </a:p>
          <a:p>
            <a:pPr lvl="2"/>
            <a:r>
              <a:rPr lang="en-US" sz="1800" dirty="0"/>
              <a:t>Example: individuals who are chronic are referred to permanent supportive housing (PSH) based on level of need and length of homelessness. </a:t>
            </a:r>
          </a:p>
          <a:p>
            <a:pPr lvl="1">
              <a:buFont typeface="Wingdings" panose="05000000000000000000" pitchFamily="2" charset="2"/>
              <a:buChar char="v"/>
            </a:pPr>
            <a:endParaRPr lang="en-US" sz="2000" dirty="0"/>
          </a:p>
          <a:p>
            <a:pPr marL="0" indent="0">
              <a:buNone/>
            </a:pPr>
            <a:endParaRPr lang="en-US" sz="2000" dirty="0"/>
          </a:p>
        </p:txBody>
      </p:sp>
    </p:spTree>
    <p:extLst>
      <p:ext uri="{BB962C8B-B14F-4D97-AF65-F5344CB8AC3E}">
        <p14:creationId xmlns:p14="http://schemas.microsoft.com/office/powerpoint/2010/main" val="39133980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3"/>
            <a:ext cx="6965245" cy="782618"/>
          </a:xfrm>
        </p:spPr>
        <p:txBody>
          <a:bodyPr>
            <a:normAutofit/>
          </a:bodyPr>
          <a:lstStyle/>
          <a:p>
            <a:r>
              <a:rPr lang="en-US" sz="3600" dirty="0" smtClean="0">
                <a:solidFill>
                  <a:schemeClr val="tx2"/>
                </a:solidFill>
              </a:rPr>
              <a:t>Management &amp; Leadership</a:t>
            </a:r>
            <a:endParaRPr lang="en-US" sz="3600" dirty="0">
              <a:solidFill>
                <a:schemeClr val="tx2"/>
              </a:solidFill>
            </a:endParaRPr>
          </a:p>
        </p:txBody>
      </p:sp>
      <p:sp>
        <p:nvSpPr>
          <p:cNvPr id="3" name="Content Placeholder 2"/>
          <p:cNvSpPr>
            <a:spLocks noGrp="1"/>
          </p:cNvSpPr>
          <p:nvPr>
            <p:ph idx="1"/>
          </p:nvPr>
        </p:nvSpPr>
        <p:spPr>
          <a:xfrm>
            <a:off x="1463040" y="2133600"/>
            <a:ext cx="6196405" cy="2895600"/>
          </a:xfrm>
        </p:spPr>
        <p:txBody>
          <a:bodyPr>
            <a:normAutofit fontScale="55000" lnSpcReduction="20000"/>
          </a:bodyPr>
          <a:lstStyle/>
          <a:p>
            <a:pPr marL="0" indent="0">
              <a:buNone/>
            </a:pPr>
            <a:r>
              <a:rPr lang="en-US" sz="3000" dirty="0" smtClean="0"/>
              <a:t>Leadership </a:t>
            </a:r>
          </a:p>
          <a:p>
            <a:r>
              <a:rPr lang="en-US" sz="3200" dirty="0" err="1" smtClean="0"/>
              <a:t>CoC</a:t>
            </a:r>
            <a:r>
              <a:rPr lang="en-US" sz="3200" dirty="0" smtClean="0"/>
              <a:t> Administrator </a:t>
            </a:r>
          </a:p>
          <a:p>
            <a:pPr lvl="2"/>
            <a:r>
              <a:rPr lang="en-US" sz="2800" dirty="0" smtClean="0"/>
              <a:t>Funding</a:t>
            </a:r>
          </a:p>
          <a:p>
            <a:pPr lvl="2"/>
            <a:r>
              <a:rPr lang="en-US" sz="2800" dirty="0" smtClean="0"/>
              <a:t>Planning and Development</a:t>
            </a:r>
          </a:p>
          <a:p>
            <a:r>
              <a:rPr lang="en-US" sz="3200" dirty="0" smtClean="0"/>
              <a:t>Provider network </a:t>
            </a:r>
          </a:p>
          <a:p>
            <a:pPr lvl="1"/>
            <a:r>
              <a:rPr lang="en-US" sz="3000" dirty="0" smtClean="0"/>
              <a:t>Coordinated Entry P&amp;P</a:t>
            </a:r>
          </a:p>
          <a:p>
            <a:r>
              <a:rPr lang="en-US" sz="3200" dirty="0" smtClean="0"/>
              <a:t>Management</a:t>
            </a:r>
          </a:p>
          <a:p>
            <a:pPr lvl="1"/>
            <a:r>
              <a:rPr lang="en-US" sz="3000" dirty="0" smtClean="0"/>
              <a:t>Case management/Housing navigation</a:t>
            </a:r>
          </a:p>
          <a:p>
            <a:pPr lvl="1"/>
            <a:r>
              <a:rPr lang="en-US" sz="3000" dirty="0" smtClean="0"/>
              <a:t>Case Conference meetings and follow up</a:t>
            </a:r>
          </a:p>
          <a:p>
            <a:pPr lvl="1"/>
            <a:r>
              <a:rPr lang="en-US" sz="3000" dirty="0" smtClean="0"/>
              <a:t>Goals to reduce and end chronic homelessness </a:t>
            </a:r>
          </a:p>
          <a:p>
            <a:pPr lvl="1">
              <a:buFont typeface="Wingdings" panose="05000000000000000000" pitchFamily="2" charset="2"/>
              <a:buChar char="v"/>
            </a:pPr>
            <a:endParaRPr lang="en-US" sz="3000" dirty="0" smtClean="0"/>
          </a:p>
          <a:p>
            <a:pPr>
              <a:buFont typeface="Wingdings" panose="05000000000000000000" pitchFamily="2" charset="2"/>
              <a:buChar char="v"/>
            </a:pPr>
            <a:endParaRPr lang="en-US" sz="3200" dirty="0" smtClean="0"/>
          </a:p>
          <a:p>
            <a:pPr lvl="1">
              <a:buFont typeface="Wingdings" panose="05000000000000000000" pitchFamily="2" charset="2"/>
              <a:buChar char="v"/>
            </a:pPr>
            <a:endParaRPr lang="en-US" sz="3000" dirty="0" smtClean="0"/>
          </a:p>
          <a:p>
            <a:pPr marL="0" indent="0">
              <a:buNone/>
            </a:pPr>
            <a:endParaRPr lang="en-US" dirty="0"/>
          </a:p>
        </p:txBody>
      </p:sp>
    </p:spTree>
    <p:extLst>
      <p:ext uri="{BB962C8B-B14F-4D97-AF65-F5344CB8AC3E}">
        <p14:creationId xmlns:p14="http://schemas.microsoft.com/office/powerpoint/2010/main" val="15692909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solidFill>
                  <a:schemeClr val="accent1"/>
                </a:solidFill>
              </a:rPr>
              <a:t>Results:</a:t>
            </a:r>
            <a:br>
              <a:rPr lang="en-US" sz="4000" dirty="0" smtClean="0">
                <a:solidFill>
                  <a:schemeClr val="accent1"/>
                </a:solidFill>
              </a:rPr>
            </a:br>
            <a:r>
              <a:rPr lang="en-US" sz="4000" dirty="0" smtClean="0">
                <a:solidFill>
                  <a:schemeClr val="accent1"/>
                </a:solidFill>
              </a:rPr>
              <a:t>Reducing </a:t>
            </a:r>
            <a:r>
              <a:rPr lang="en-US" sz="4000" dirty="0">
                <a:solidFill>
                  <a:schemeClr val="accent1"/>
                </a:solidFill>
              </a:rPr>
              <a:t>C</a:t>
            </a:r>
            <a:r>
              <a:rPr lang="en-US" sz="4000" dirty="0" smtClean="0">
                <a:solidFill>
                  <a:schemeClr val="accent1"/>
                </a:solidFill>
              </a:rPr>
              <a:t>hronically </a:t>
            </a:r>
            <a:r>
              <a:rPr lang="en-US" sz="4000" dirty="0">
                <a:solidFill>
                  <a:schemeClr val="accent1"/>
                </a:solidFill>
              </a:rPr>
              <a:t>H</a:t>
            </a:r>
            <a:r>
              <a:rPr lang="en-US" sz="4000" dirty="0" smtClean="0">
                <a:solidFill>
                  <a:schemeClr val="accent1"/>
                </a:solidFill>
              </a:rPr>
              <a:t>omeless</a:t>
            </a:r>
            <a:endParaRPr lang="en-US" sz="4000" dirty="0">
              <a:solidFill>
                <a:schemeClr val="accent1"/>
              </a:solidFill>
            </a:endParaRPr>
          </a:p>
        </p:txBody>
      </p:sp>
      <p:sp>
        <p:nvSpPr>
          <p:cNvPr id="3" name="Content Placeholder 2"/>
          <p:cNvSpPr>
            <a:spLocks noGrp="1"/>
          </p:cNvSpPr>
          <p:nvPr>
            <p:ph idx="1"/>
          </p:nvPr>
        </p:nvSpPr>
        <p:spPr/>
        <p:txBody>
          <a:bodyPr/>
          <a:lstStyle/>
          <a:p>
            <a:endParaRPr lang="en-US"/>
          </a:p>
        </p:txBody>
      </p:sp>
      <p:pic>
        <p:nvPicPr>
          <p:cNvPr id="4" name="Picture 1"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981200"/>
            <a:ext cx="7362825" cy="4094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50194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solidFill>
              </a:rPr>
              <a:t>Chronic Homelessness</a:t>
            </a:r>
            <a:endParaRPr lang="en-US" dirty="0">
              <a:solidFill>
                <a:schemeClr val="accent2"/>
              </a:solidFill>
            </a:endParaRPr>
          </a:p>
        </p:txBody>
      </p:sp>
      <p:sp>
        <p:nvSpPr>
          <p:cNvPr id="3" name="Content Placeholder 2"/>
          <p:cNvSpPr>
            <a:spLocks noGrp="1"/>
          </p:cNvSpPr>
          <p:nvPr>
            <p:ph idx="1"/>
          </p:nvPr>
        </p:nvSpPr>
        <p:spPr/>
        <p:txBody>
          <a:bodyPr/>
          <a:lstStyle/>
          <a:p>
            <a:pPr marL="0" indent="0" algn="ctr">
              <a:buNone/>
            </a:pPr>
            <a:r>
              <a:rPr lang="en-US" u="sng" dirty="0" smtClean="0"/>
              <a:t>Contacts:</a:t>
            </a:r>
          </a:p>
          <a:p>
            <a:pPr marL="0" indent="0" algn="ctr">
              <a:buNone/>
            </a:pPr>
            <a:endParaRPr lang="en-US" sz="900" u="sng" dirty="0" smtClean="0">
              <a:solidFill>
                <a:schemeClr val="tx2">
                  <a:lumMod val="60000"/>
                  <a:lumOff val="40000"/>
                </a:schemeClr>
              </a:solidFill>
            </a:endParaRPr>
          </a:p>
          <a:p>
            <a:pPr marL="0" indent="0">
              <a:buNone/>
            </a:pPr>
            <a:r>
              <a:rPr lang="en-US" sz="2000" dirty="0" smtClean="0"/>
              <a:t>Erin </a:t>
            </a:r>
            <a:r>
              <a:rPr lang="en-US" sz="2000" dirty="0" err="1" smtClean="0"/>
              <a:t>Forbush</a:t>
            </a:r>
            <a:r>
              <a:rPr lang="en-US" sz="2000" dirty="0" smtClean="0"/>
              <a:t> at </a:t>
            </a:r>
            <a:r>
              <a:rPr lang="en-US" sz="2000" dirty="0" smtClean="0">
                <a:hlinkClick r:id="rId3"/>
              </a:rPr>
              <a:t>eforbush@servicenet.org</a:t>
            </a:r>
            <a:endParaRPr lang="en-US" sz="2000" dirty="0" smtClean="0"/>
          </a:p>
          <a:p>
            <a:pPr marL="0" indent="0">
              <a:buNone/>
            </a:pPr>
            <a:r>
              <a:rPr lang="en-US" sz="2000" dirty="0"/>
              <a:t> </a:t>
            </a:r>
            <a:r>
              <a:rPr lang="en-US" sz="2000" dirty="0" smtClean="0"/>
              <a:t>                       413.448.5358  x119</a:t>
            </a:r>
          </a:p>
          <a:p>
            <a:pPr marL="0" indent="0">
              <a:buNone/>
            </a:pPr>
            <a:r>
              <a:rPr lang="en-US" sz="2000" dirty="0" smtClean="0"/>
              <a:t>Katie </a:t>
            </a:r>
            <a:r>
              <a:rPr lang="en-US" sz="2000" dirty="0" err="1" smtClean="0"/>
              <a:t>Miernecki</a:t>
            </a:r>
            <a:r>
              <a:rPr lang="en-US" sz="2000" dirty="0" smtClean="0"/>
              <a:t> at </a:t>
            </a:r>
            <a:r>
              <a:rPr lang="en-US" sz="2000" dirty="0" smtClean="0">
                <a:hlinkClick r:id="rId4"/>
              </a:rPr>
              <a:t>kmiernecki@servicenet.org</a:t>
            </a:r>
            <a:endParaRPr lang="en-US" sz="2000" dirty="0" smtClean="0"/>
          </a:p>
          <a:p>
            <a:pPr marL="0" indent="0">
              <a:buNone/>
            </a:pPr>
            <a:r>
              <a:rPr lang="en-US" sz="2000" dirty="0"/>
              <a:t>	</a:t>
            </a:r>
            <a:r>
              <a:rPr lang="en-US" sz="2000" dirty="0" smtClean="0"/>
              <a:t>	413.585.1398</a:t>
            </a:r>
          </a:p>
          <a:p>
            <a:pPr marL="0" indent="0">
              <a:buNone/>
            </a:pPr>
            <a:r>
              <a:rPr lang="en-US" sz="2000" dirty="0" smtClean="0"/>
              <a:t>Elizabeth </a:t>
            </a:r>
            <a:r>
              <a:rPr lang="en-US" sz="2000" dirty="0" err="1" smtClean="0"/>
              <a:t>Bienz</a:t>
            </a:r>
            <a:r>
              <a:rPr lang="en-US" sz="2000" dirty="0" smtClean="0"/>
              <a:t> at </a:t>
            </a:r>
            <a:r>
              <a:rPr lang="en-US" sz="2000" dirty="0" smtClean="0">
                <a:hlinkClick r:id="rId5"/>
              </a:rPr>
              <a:t>ebienz@servicenet.org</a:t>
            </a:r>
            <a:endParaRPr lang="en-US" sz="2000" dirty="0" smtClean="0"/>
          </a:p>
          <a:p>
            <a:pPr marL="0" indent="0">
              <a:buNone/>
            </a:pPr>
            <a:r>
              <a:rPr lang="en-US" sz="2000" dirty="0" smtClean="0"/>
              <a:t>		</a:t>
            </a:r>
            <a:r>
              <a:rPr lang="en-US" sz="2000" dirty="0" smtClean="0"/>
              <a:t>413.772.6100  x206</a:t>
            </a:r>
            <a:endParaRPr lang="en-US" sz="2000" dirty="0" smtClean="0"/>
          </a:p>
          <a:p>
            <a:pPr marL="0" indent="0">
              <a:buNone/>
            </a:pPr>
            <a:r>
              <a:rPr lang="en-US" sz="2000" dirty="0" smtClean="0"/>
              <a:t>Janice </a:t>
            </a:r>
            <a:r>
              <a:rPr lang="en-US" sz="2000" dirty="0"/>
              <a:t>Humason </a:t>
            </a:r>
            <a:r>
              <a:rPr lang="en-US" sz="2000" dirty="0" smtClean="0"/>
              <a:t>at </a:t>
            </a:r>
            <a:r>
              <a:rPr lang="en-US" sz="2000" dirty="0" smtClean="0">
                <a:hlinkClick r:id="rId6"/>
              </a:rPr>
              <a:t>jhumason@csoinc.org</a:t>
            </a:r>
            <a:endParaRPr lang="en-US" sz="2000" dirty="0" smtClean="0"/>
          </a:p>
          <a:p>
            <a:pPr marL="0" indent="0">
              <a:buNone/>
            </a:pPr>
            <a:r>
              <a:rPr lang="en-US" sz="2000" dirty="0"/>
              <a:t>	</a:t>
            </a:r>
            <a:r>
              <a:rPr lang="en-US" sz="2000" dirty="0" smtClean="0"/>
              <a:t>	 413.732.3069</a:t>
            </a:r>
          </a:p>
          <a:p>
            <a:pPr marL="0" indent="0">
              <a:buNone/>
            </a:pPr>
            <a:endParaRPr lang="en-US" sz="2000" dirty="0" smtClean="0"/>
          </a:p>
          <a:p>
            <a:pPr marL="0" indent="0">
              <a:buNone/>
            </a:pPr>
            <a:endParaRPr lang="en-US" sz="2000" dirty="0"/>
          </a:p>
        </p:txBody>
      </p:sp>
      <p:pic>
        <p:nvPicPr>
          <p:cNvPr id="6147" name="Picture 3" descr="C:\Users\Erin\AppData\Local\Microsoft\Windows\INetCache\IE\KM5WDWWB\contacto[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29400" y="4940121"/>
            <a:ext cx="1752600" cy="1304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77842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Chronic Homelessness</a:t>
            </a:r>
            <a:endParaRPr lang="en-US" dirty="0">
              <a:solidFill>
                <a:schemeClr val="accent1"/>
              </a:solidFill>
            </a:endParaRPr>
          </a:p>
        </p:txBody>
      </p:sp>
      <p:sp>
        <p:nvSpPr>
          <p:cNvPr id="3" name="Content Placeholder 2"/>
          <p:cNvSpPr>
            <a:spLocks noGrp="1"/>
          </p:cNvSpPr>
          <p:nvPr>
            <p:ph idx="1"/>
          </p:nvPr>
        </p:nvSpPr>
        <p:spPr>
          <a:xfrm>
            <a:off x="1409969" y="2266681"/>
            <a:ext cx="6196405" cy="3295919"/>
          </a:xfrm>
        </p:spPr>
        <p:txBody>
          <a:bodyPr>
            <a:normAutofit/>
          </a:bodyPr>
          <a:lstStyle/>
          <a:p>
            <a:pPr marL="0" indent="0" algn="ctr">
              <a:buNone/>
            </a:pPr>
            <a:r>
              <a:rPr lang="en-US" sz="3200" dirty="0" smtClean="0"/>
              <a:t>Thank you for your attention!</a:t>
            </a:r>
          </a:p>
          <a:p>
            <a:pPr marL="0" indent="0" algn="ctr">
              <a:buNone/>
            </a:pPr>
            <a:endParaRPr lang="en-US" sz="4000" dirty="0"/>
          </a:p>
          <a:p>
            <a:pPr marL="0" indent="0" algn="ctr">
              <a:buNone/>
            </a:pPr>
            <a:r>
              <a:rPr lang="en-US" sz="4800" dirty="0" smtClean="0"/>
              <a:t>Questions?</a:t>
            </a:r>
          </a:p>
          <a:p>
            <a:pPr marL="0" indent="0" algn="ctr">
              <a:buNone/>
            </a:pPr>
            <a:r>
              <a:rPr lang="en-US" sz="4800" dirty="0" smtClean="0"/>
              <a:t>Comments?</a:t>
            </a:r>
            <a:endParaRPr lang="en-US" sz="4800" dirty="0"/>
          </a:p>
        </p:txBody>
      </p:sp>
      <p:pic>
        <p:nvPicPr>
          <p:cNvPr id="3076" name="Picture 4" descr="C:\Users\Erin\AppData\Local\Microsoft\Windows\INetCache\IE\CV5GW0XQ\Question_Mark_Icon[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4648200"/>
            <a:ext cx="1333616" cy="1333616"/>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Erin\AppData\Local\Microsoft\Windows\INetCache\IE\CV5GW0XQ\Question_Mark_Icon[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4648200"/>
            <a:ext cx="1333616" cy="1333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98706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solidFill>
              </a:rPr>
              <a:t>Chronic Homelessness</a:t>
            </a:r>
            <a:endParaRPr lang="en-US" dirty="0">
              <a:solidFill>
                <a:schemeClr val="accent2"/>
              </a:solidFill>
            </a:endParaRPr>
          </a:p>
        </p:txBody>
      </p:sp>
      <p:sp>
        <p:nvSpPr>
          <p:cNvPr id="3" name="Content Placeholder 2"/>
          <p:cNvSpPr>
            <a:spLocks noGrp="1"/>
          </p:cNvSpPr>
          <p:nvPr>
            <p:ph idx="1"/>
          </p:nvPr>
        </p:nvSpPr>
        <p:spPr>
          <a:xfrm>
            <a:off x="914400" y="1905000"/>
            <a:ext cx="7315200" cy="4343399"/>
          </a:xfrm>
        </p:spPr>
        <p:txBody>
          <a:bodyPr>
            <a:normAutofit fontScale="85000" lnSpcReduction="20000"/>
          </a:bodyPr>
          <a:lstStyle/>
          <a:p>
            <a:pPr marL="0" indent="0" algn="ctr">
              <a:buNone/>
            </a:pPr>
            <a:r>
              <a:rPr lang="en-US" sz="3100" dirty="0" smtClean="0">
                <a:solidFill>
                  <a:schemeClr val="accent1"/>
                </a:solidFill>
              </a:rPr>
              <a:t>Coordinated Entry/</a:t>
            </a:r>
            <a:r>
              <a:rPr lang="en-US" sz="3100" dirty="0" err="1" smtClean="0">
                <a:solidFill>
                  <a:schemeClr val="accent1"/>
                </a:solidFill>
              </a:rPr>
              <a:t>CoC</a:t>
            </a:r>
            <a:endParaRPr lang="en-US" sz="3100" dirty="0" smtClean="0">
              <a:solidFill>
                <a:schemeClr val="accent1"/>
              </a:solidFill>
            </a:endParaRPr>
          </a:p>
          <a:p>
            <a:pPr marL="0" indent="0" algn="ctr">
              <a:buNone/>
            </a:pPr>
            <a:endParaRPr lang="en-US" dirty="0" smtClean="0"/>
          </a:p>
          <a:p>
            <a:r>
              <a:rPr lang="en-US" dirty="0" smtClean="0"/>
              <a:t> 3 County Continuum of Care (</a:t>
            </a:r>
            <a:r>
              <a:rPr lang="en-US" dirty="0" err="1" smtClean="0"/>
              <a:t>CoC</a:t>
            </a:r>
            <a:r>
              <a:rPr lang="en-US" dirty="0" smtClean="0"/>
              <a:t>)</a:t>
            </a:r>
          </a:p>
          <a:p>
            <a:pPr lvl="1"/>
            <a:r>
              <a:rPr lang="en-US" dirty="0"/>
              <a:t> </a:t>
            </a:r>
            <a:r>
              <a:rPr lang="en-US" dirty="0" smtClean="0"/>
              <a:t>Berkshire, Franklin, and Hampshire</a:t>
            </a:r>
          </a:p>
          <a:p>
            <a:pPr lvl="1"/>
            <a:r>
              <a:rPr lang="en-US" dirty="0"/>
              <a:t> </a:t>
            </a:r>
            <a:r>
              <a:rPr lang="en-US" dirty="0" smtClean="0"/>
              <a:t>Funding U.S. Dept. of Housing and Urban Development (HUD)</a:t>
            </a:r>
          </a:p>
          <a:p>
            <a:pPr lvl="1"/>
            <a:r>
              <a:rPr lang="en-US" dirty="0" smtClean="0"/>
              <a:t> Hotline:  1-888-413-WMAS (9627)</a:t>
            </a:r>
          </a:p>
          <a:p>
            <a:pPr marL="365760" lvl="1" indent="0">
              <a:buNone/>
            </a:pPr>
            <a:endParaRPr lang="en-US" dirty="0" smtClean="0"/>
          </a:p>
          <a:p>
            <a:r>
              <a:rPr lang="en-US" dirty="0"/>
              <a:t> </a:t>
            </a:r>
            <a:r>
              <a:rPr lang="en-US" dirty="0" smtClean="0"/>
              <a:t>Weekly Meetings in each County</a:t>
            </a:r>
          </a:p>
          <a:p>
            <a:pPr lvl="1"/>
            <a:r>
              <a:rPr lang="en-US" dirty="0" smtClean="0"/>
              <a:t>Pittsfield—Wednesdays 2pm, 141 North Street</a:t>
            </a:r>
          </a:p>
          <a:p>
            <a:pPr lvl="1"/>
            <a:r>
              <a:rPr lang="en-US" dirty="0" smtClean="0"/>
              <a:t>Greenfield—Tuesdays 1pm, 60 Wells Street</a:t>
            </a:r>
          </a:p>
          <a:p>
            <a:pPr lvl="1"/>
            <a:r>
              <a:rPr lang="en-US" dirty="0" smtClean="0"/>
              <a:t>Northampton—Mondays 1pm, 43 Center Street</a:t>
            </a:r>
          </a:p>
          <a:p>
            <a:endParaRPr lang="en-US" dirty="0" smtClean="0"/>
          </a:p>
          <a:p>
            <a:r>
              <a:rPr lang="en-US" dirty="0" smtClean="0"/>
              <a:t>Currently there are 85 CH on the list since February 2018. </a:t>
            </a:r>
          </a:p>
          <a:p>
            <a:pPr marL="0" indent="0">
              <a:buNone/>
            </a:pPr>
            <a:endParaRPr lang="en-US" dirty="0"/>
          </a:p>
        </p:txBody>
      </p:sp>
    </p:spTree>
    <p:extLst>
      <p:ext uri="{BB962C8B-B14F-4D97-AF65-F5344CB8AC3E}">
        <p14:creationId xmlns:p14="http://schemas.microsoft.com/office/powerpoint/2010/main" val="15145807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810693287"/>
              </p:ext>
            </p:extLst>
          </p:nvPr>
        </p:nvGraphicFramePr>
        <p:xfrm>
          <a:off x="838200" y="762000"/>
          <a:ext cx="7543800" cy="5829300"/>
        </p:xfrm>
        <a:graphic>
          <a:graphicData uri="http://schemas.openxmlformats.org/presentationml/2006/ole">
            <mc:AlternateContent xmlns:mc="http://schemas.openxmlformats.org/markup-compatibility/2006">
              <mc:Choice xmlns:v="urn:schemas-microsoft-com:vml" Requires="v">
                <p:oleObj spid="_x0000_s1082" name="Acrobat Document" r:id="rId4" imgW="7543441" imgH="5829159" progId="AcroExch.Document.7">
                  <p:embed/>
                </p:oleObj>
              </mc:Choice>
              <mc:Fallback>
                <p:oleObj name="Acrobat Document" r:id="rId4" imgW="7543441" imgH="5829159" progId="AcroExch.Document.7">
                  <p:embed/>
                  <p:pic>
                    <p:nvPicPr>
                      <p:cNvPr id="0" name=""/>
                      <p:cNvPicPr/>
                      <p:nvPr/>
                    </p:nvPicPr>
                    <p:blipFill>
                      <a:blip r:embed="rId5"/>
                      <a:stretch>
                        <a:fillRect/>
                      </a:stretch>
                    </p:blipFill>
                    <p:spPr>
                      <a:xfrm>
                        <a:off x="838200" y="762000"/>
                        <a:ext cx="7543800" cy="5829300"/>
                      </a:xfrm>
                      <a:prstGeom prst="rect">
                        <a:avLst/>
                      </a:prstGeom>
                    </p:spPr>
                  </p:pic>
                </p:oleObj>
              </mc:Fallback>
            </mc:AlternateContent>
          </a:graphicData>
        </a:graphic>
      </p:graphicFrame>
    </p:spTree>
    <p:extLst>
      <p:ext uri="{BB962C8B-B14F-4D97-AF65-F5344CB8AC3E}">
        <p14:creationId xmlns:p14="http://schemas.microsoft.com/office/powerpoint/2010/main" val="37067723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1" y="817583"/>
            <a:ext cx="7239000" cy="935018"/>
          </a:xfrm>
        </p:spPr>
        <p:txBody>
          <a:bodyPr>
            <a:noAutofit/>
          </a:bodyPr>
          <a:lstStyle/>
          <a:p>
            <a:r>
              <a:rPr lang="en-US" sz="3200" dirty="0" smtClean="0">
                <a:solidFill>
                  <a:schemeClr val="tx2">
                    <a:lumMod val="60000"/>
                    <a:lumOff val="40000"/>
                  </a:schemeClr>
                </a:solidFill>
              </a:rPr>
              <a:t>HUD Definition of Chronic Homeless</a:t>
            </a:r>
            <a:endParaRPr lang="en-US" sz="3200" dirty="0">
              <a:solidFill>
                <a:schemeClr val="tx2">
                  <a:lumMod val="60000"/>
                  <a:lumOff val="40000"/>
                </a:schemeClr>
              </a:solidFill>
            </a:endParaRPr>
          </a:p>
        </p:txBody>
      </p:sp>
      <p:sp>
        <p:nvSpPr>
          <p:cNvPr id="3" name="Content Placeholder 2"/>
          <p:cNvSpPr>
            <a:spLocks noGrp="1"/>
          </p:cNvSpPr>
          <p:nvPr>
            <p:ph idx="1"/>
          </p:nvPr>
        </p:nvSpPr>
        <p:spPr>
          <a:xfrm>
            <a:off x="1447800" y="1600201"/>
            <a:ext cx="6196405" cy="4267200"/>
          </a:xfrm>
        </p:spPr>
        <p:txBody>
          <a:bodyPr>
            <a:normAutofit fontScale="47500" lnSpcReduction="20000"/>
          </a:bodyPr>
          <a:lstStyle/>
          <a:p>
            <a:pPr marL="0" indent="0">
              <a:buNone/>
            </a:pPr>
            <a:endParaRPr lang="en-US" dirty="0" smtClean="0"/>
          </a:p>
          <a:p>
            <a:pPr marL="0" indent="0">
              <a:buNone/>
            </a:pPr>
            <a:r>
              <a:rPr lang="en-US" sz="2900" dirty="0"/>
              <a:t>The US Department of Housing and Urban Development (HUD) defines an </a:t>
            </a:r>
            <a:r>
              <a:rPr lang="en-US" sz="2900" dirty="0" smtClean="0"/>
              <a:t>INDIVIDUAL </a:t>
            </a:r>
            <a:r>
              <a:rPr lang="en-US" sz="2900" dirty="0"/>
              <a:t>as chronically homeless if they have </a:t>
            </a:r>
            <a:r>
              <a:rPr lang="en-US" sz="2900" dirty="0" smtClean="0"/>
              <a:t>a:</a:t>
            </a:r>
            <a:endParaRPr lang="en-US" sz="2900" dirty="0"/>
          </a:p>
          <a:p>
            <a:r>
              <a:rPr lang="en-US" sz="2900" dirty="0"/>
              <a:t>Disability </a:t>
            </a:r>
          </a:p>
          <a:p>
            <a:r>
              <a:rPr lang="en-US" sz="2900" dirty="0"/>
              <a:t>Homeless living in a shelter, safe haven, or place not meant for human habitation for </a:t>
            </a:r>
            <a:endParaRPr lang="en-US" sz="2900" dirty="0" smtClean="0"/>
          </a:p>
          <a:p>
            <a:pPr lvl="1"/>
            <a:r>
              <a:rPr lang="en-US" sz="2900" dirty="0" smtClean="0"/>
              <a:t>12 </a:t>
            </a:r>
            <a:r>
              <a:rPr lang="en-US" sz="2900" dirty="0"/>
              <a:t>continuous months or </a:t>
            </a:r>
          </a:p>
          <a:p>
            <a:pPr lvl="1"/>
            <a:r>
              <a:rPr lang="en-US" sz="2900" dirty="0"/>
              <a:t>Four separate occasions in the last three years (must total 12 months). </a:t>
            </a:r>
          </a:p>
          <a:p>
            <a:pPr marL="0" indent="0">
              <a:buNone/>
            </a:pPr>
            <a:endParaRPr lang="en-US" sz="2900" dirty="0"/>
          </a:p>
          <a:p>
            <a:pPr marL="0" indent="0">
              <a:buNone/>
            </a:pPr>
            <a:r>
              <a:rPr lang="en-US" sz="2900" dirty="0"/>
              <a:t>Breaks in homelessness, while the individual is residing in an institutional care facility will not count as a break in homelessness. </a:t>
            </a:r>
            <a:endParaRPr lang="en-US" sz="2900" dirty="0" smtClean="0"/>
          </a:p>
          <a:p>
            <a:pPr marL="0" indent="0">
              <a:buNone/>
            </a:pPr>
            <a:endParaRPr lang="en-US" sz="2900" dirty="0"/>
          </a:p>
          <a:p>
            <a:pPr marL="0" indent="0">
              <a:buNone/>
            </a:pPr>
            <a:r>
              <a:rPr lang="en-US" sz="2900" dirty="0" smtClean="0"/>
              <a:t>Additionally</a:t>
            </a:r>
            <a:r>
              <a:rPr lang="en-US" sz="2900" dirty="0"/>
              <a:t>, an individual who is currently residing in an institutional care facility for less than 90 days and meets the above criteria for chronic homelessness may also be considered chronically homeless. </a:t>
            </a:r>
          </a:p>
          <a:p>
            <a:pPr marL="0" indent="0">
              <a:buNone/>
            </a:pPr>
            <a:endParaRPr lang="en-US" sz="2900" dirty="0"/>
          </a:p>
          <a:p>
            <a:pPr marL="0" indent="0">
              <a:buNone/>
            </a:pPr>
            <a:r>
              <a:rPr lang="en-US" sz="2900" dirty="0"/>
              <a:t>Lastly, a FAMILY with an adult/minor head of household who meets the above mentioned criteria may also be considered chronically homeless, despite changes in family composition (unless the chronically homeless head of household leaves the family).</a:t>
            </a:r>
          </a:p>
          <a:p>
            <a:pPr marL="0" indent="0">
              <a:buNone/>
            </a:pPr>
            <a:endParaRPr lang="en-US" dirty="0" smtClean="0"/>
          </a:p>
        </p:txBody>
      </p:sp>
    </p:spTree>
    <p:extLst>
      <p:ext uri="{BB962C8B-B14F-4D97-AF65-F5344CB8AC3E}">
        <p14:creationId xmlns:p14="http://schemas.microsoft.com/office/powerpoint/2010/main" val="2373170476"/>
      </p:ext>
    </p:extLst>
  </p:cSld>
  <p:clrMapOvr>
    <a:masterClrMapping/>
  </p:clrMapOvr>
  <p:transition spd="slow">
    <p:pu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3"/>
            <a:ext cx="6965245" cy="935018"/>
          </a:xfrm>
        </p:spPr>
        <p:txBody>
          <a:bodyPr/>
          <a:lstStyle/>
          <a:p>
            <a:r>
              <a:rPr lang="en-US" dirty="0" smtClean="0">
                <a:solidFill>
                  <a:schemeClr val="accent1"/>
                </a:solidFill>
              </a:rPr>
              <a:t>Chronic Homelessness</a:t>
            </a:r>
            <a:endParaRPr lang="en-US" dirty="0">
              <a:solidFill>
                <a:schemeClr val="accent1"/>
              </a:solidFill>
            </a:endParaRPr>
          </a:p>
        </p:txBody>
      </p:sp>
      <p:sp>
        <p:nvSpPr>
          <p:cNvPr id="3" name="Content Placeholder 2"/>
          <p:cNvSpPr>
            <a:spLocks noGrp="1"/>
          </p:cNvSpPr>
          <p:nvPr>
            <p:ph idx="1"/>
          </p:nvPr>
        </p:nvSpPr>
        <p:spPr>
          <a:xfrm>
            <a:off x="1463040" y="1905000"/>
            <a:ext cx="6196405" cy="3818069"/>
          </a:xfrm>
        </p:spPr>
        <p:txBody>
          <a:bodyPr>
            <a:normAutofit/>
          </a:bodyPr>
          <a:lstStyle/>
          <a:p>
            <a:pPr marL="0" indent="0">
              <a:buNone/>
            </a:pPr>
            <a:r>
              <a:rPr lang="en-US" dirty="0" smtClean="0">
                <a:solidFill>
                  <a:schemeClr val="accent2"/>
                </a:solidFill>
              </a:rPr>
              <a:t>Disability</a:t>
            </a:r>
            <a:r>
              <a:rPr lang="en-US" dirty="0" smtClean="0"/>
              <a:t> can include one or more of the following:  </a:t>
            </a:r>
          </a:p>
          <a:p>
            <a:pPr lvl="1"/>
            <a:r>
              <a:rPr lang="en-US" dirty="0" smtClean="0"/>
              <a:t>Substance Use </a:t>
            </a:r>
            <a:r>
              <a:rPr lang="en-US" dirty="0"/>
              <a:t>D</a:t>
            </a:r>
            <a:r>
              <a:rPr lang="en-US" dirty="0" smtClean="0"/>
              <a:t>isorder</a:t>
            </a:r>
            <a:r>
              <a:rPr lang="en-US" dirty="0"/>
              <a:t>, </a:t>
            </a:r>
            <a:endParaRPr lang="en-US" dirty="0" smtClean="0"/>
          </a:p>
          <a:p>
            <a:pPr lvl="1"/>
            <a:r>
              <a:rPr lang="en-US" dirty="0"/>
              <a:t>S</a:t>
            </a:r>
            <a:r>
              <a:rPr lang="en-US" dirty="0" smtClean="0"/>
              <a:t>erious </a:t>
            </a:r>
            <a:r>
              <a:rPr lang="en-US" dirty="0"/>
              <a:t>M</a:t>
            </a:r>
            <a:r>
              <a:rPr lang="en-US" dirty="0" smtClean="0"/>
              <a:t>ental </a:t>
            </a:r>
            <a:r>
              <a:rPr lang="en-US" dirty="0"/>
              <a:t>I</a:t>
            </a:r>
            <a:r>
              <a:rPr lang="en-US" dirty="0" smtClean="0"/>
              <a:t>llness, </a:t>
            </a:r>
          </a:p>
          <a:p>
            <a:pPr lvl="1"/>
            <a:r>
              <a:rPr lang="en-US" dirty="0"/>
              <a:t>D</a:t>
            </a:r>
            <a:r>
              <a:rPr lang="en-US" dirty="0" smtClean="0"/>
              <a:t>evelopmental Disability, </a:t>
            </a:r>
          </a:p>
          <a:p>
            <a:pPr lvl="1"/>
            <a:r>
              <a:rPr lang="en-US" dirty="0"/>
              <a:t>P</a:t>
            </a:r>
            <a:r>
              <a:rPr lang="en-US" dirty="0" smtClean="0"/>
              <a:t>osttraumatic Stress </a:t>
            </a:r>
            <a:r>
              <a:rPr lang="en-US" dirty="0"/>
              <a:t>D</a:t>
            </a:r>
            <a:r>
              <a:rPr lang="en-US" dirty="0" smtClean="0"/>
              <a:t>isorder</a:t>
            </a:r>
            <a:r>
              <a:rPr lang="en-US" dirty="0"/>
              <a:t>, </a:t>
            </a:r>
            <a:endParaRPr lang="en-US" dirty="0" smtClean="0"/>
          </a:p>
          <a:p>
            <a:pPr lvl="1"/>
            <a:r>
              <a:rPr lang="en-US" dirty="0" smtClean="0"/>
              <a:t>Cognitive Impairments </a:t>
            </a:r>
            <a:r>
              <a:rPr lang="en-US" dirty="0"/>
              <a:t>R</a:t>
            </a:r>
            <a:r>
              <a:rPr lang="en-US" dirty="0" smtClean="0"/>
              <a:t>esulting </a:t>
            </a:r>
            <a:r>
              <a:rPr lang="en-US" dirty="0"/>
              <a:t>F</a:t>
            </a:r>
            <a:r>
              <a:rPr lang="en-US" dirty="0" smtClean="0"/>
              <a:t>rom 	Brain </a:t>
            </a:r>
            <a:r>
              <a:rPr lang="en-US" dirty="0"/>
              <a:t>I</a:t>
            </a:r>
            <a:r>
              <a:rPr lang="en-US" dirty="0" smtClean="0"/>
              <a:t>njury</a:t>
            </a:r>
            <a:r>
              <a:rPr lang="en-US" dirty="0"/>
              <a:t>,</a:t>
            </a:r>
          </a:p>
          <a:p>
            <a:pPr lvl="1"/>
            <a:r>
              <a:rPr lang="en-US" dirty="0"/>
              <a:t>C</a:t>
            </a:r>
            <a:r>
              <a:rPr lang="en-US" dirty="0" smtClean="0"/>
              <a:t>hronic </a:t>
            </a:r>
            <a:r>
              <a:rPr lang="en-US" dirty="0"/>
              <a:t>P</a:t>
            </a:r>
            <a:r>
              <a:rPr lang="en-US" dirty="0" smtClean="0"/>
              <a:t>hysical </a:t>
            </a:r>
            <a:r>
              <a:rPr lang="en-US" dirty="0"/>
              <a:t>I</a:t>
            </a:r>
            <a:r>
              <a:rPr lang="en-US" dirty="0" smtClean="0"/>
              <a:t>llness</a:t>
            </a:r>
            <a:endParaRPr lang="en-US" dirty="0"/>
          </a:p>
        </p:txBody>
      </p:sp>
    </p:spTree>
    <p:extLst>
      <p:ext uri="{BB962C8B-B14F-4D97-AF65-F5344CB8AC3E}">
        <p14:creationId xmlns:p14="http://schemas.microsoft.com/office/powerpoint/2010/main" val="29629647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3"/>
            <a:ext cx="6965245" cy="1011218"/>
          </a:xfrm>
        </p:spPr>
        <p:txBody>
          <a:bodyPr>
            <a:normAutofit/>
          </a:bodyPr>
          <a:lstStyle/>
          <a:p>
            <a:r>
              <a:rPr lang="en-US" dirty="0">
                <a:solidFill>
                  <a:schemeClr val="accent2"/>
                </a:solidFill>
              </a:rPr>
              <a:t>Chronic </a:t>
            </a:r>
            <a:r>
              <a:rPr lang="en-US" dirty="0" smtClean="0">
                <a:solidFill>
                  <a:schemeClr val="accent2"/>
                </a:solidFill>
              </a:rPr>
              <a:t>Verification</a:t>
            </a:r>
            <a:endParaRPr lang="en-US" dirty="0">
              <a:solidFill>
                <a:schemeClr val="accent2"/>
              </a:solidFill>
            </a:endParaRPr>
          </a:p>
        </p:txBody>
      </p:sp>
      <p:sp>
        <p:nvSpPr>
          <p:cNvPr id="3" name="Content Placeholder 2"/>
          <p:cNvSpPr>
            <a:spLocks noGrp="1"/>
          </p:cNvSpPr>
          <p:nvPr>
            <p:ph idx="1"/>
          </p:nvPr>
        </p:nvSpPr>
        <p:spPr>
          <a:xfrm>
            <a:off x="1066800" y="1828802"/>
            <a:ext cx="7086600" cy="4343398"/>
          </a:xfrm>
        </p:spPr>
        <p:txBody>
          <a:bodyPr>
            <a:normAutofit/>
          </a:bodyPr>
          <a:lstStyle/>
          <a:p>
            <a:pPr marL="0" indent="0">
              <a:buNone/>
            </a:pPr>
            <a:r>
              <a:rPr lang="en-US" dirty="0" smtClean="0">
                <a:solidFill>
                  <a:schemeClr val="accent1"/>
                </a:solidFill>
              </a:rPr>
              <a:t>Documentation required for verifying disability:</a:t>
            </a:r>
          </a:p>
          <a:p>
            <a:pPr marL="0" indent="0">
              <a:buNone/>
            </a:pPr>
            <a:endParaRPr lang="en-US" sz="1000" dirty="0">
              <a:solidFill>
                <a:schemeClr val="accent1"/>
              </a:solidFill>
            </a:endParaRPr>
          </a:p>
          <a:p>
            <a:r>
              <a:rPr lang="en-US" dirty="0" smtClean="0"/>
              <a:t>Written </a:t>
            </a:r>
            <a:r>
              <a:rPr lang="en-US" dirty="0"/>
              <a:t>verification from a </a:t>
            </a:r>
            <a:r>
              <a:rPr lang="en-US" dirty="0" smtClean="0"/>
              <a:t>licensed professional to </a:t>
            </a:r>
            <a:r>
              <a:rPr lang="en-US" dirty="0"/>
              <a:t>diagnose and treat t</a:t>
            </a:r>
            <a:r>
              <a:rPr lang="en-US" dirty="0" smtClean="0"/>
              <a:t>he </a:t>
            </a:r>
            <a:r>
              <a:rPr lang="en-US" dirty="0"/>
              <a:t>disability and certification that the </a:t>
            </a:r>
            <a:r>
              <a:rPr lang="en-US" dirty="0" smtClean="0"/>
              <a:t>disability is expected to be long-continuing or of indefinite duration and substantially impedes the individual’s ability to live independently</a:t>
            </a:r>
          </a:p>
          <a:p>
            <a:r>
              <a:rPr lang="en-US" dirty="0" smtClean="0"/>
              <a:t>Written </a:t>
            </a:r>
            <a:r>
              <a:rPr lang="en-US" dirty="0"/>
              <a:t>verification from SSA</a:t>
            </a:r>
          </a:p>
          <a:p>
            <a:r>
              <a:rPr lang="en-US" dirty="0" smtClean="0"/>
              <a:t>The </a:t>
            </a:r>
            <a:r>
              <a:rPr lang="en-US" dirty="0"/>
              <a:t>receipt of a disability check</a:t>
            </a:r>
          </a:p>
          <a:p>
            <a:endParaRPr lang="en-US" dirty="0"/>
          </a:p>
          <a:p>
            <a:pPr marL="0" indent="0">
              <a:buNone/>
            </a:pPr>
            <a:endParaRPr lang="en-US" dirty="0"/>
          </a:p>
        </p:txBody>
      </p:sp>
    </p:spTree>
    <p:extLst>
      <p:ext uri="{BB962C8B-B14F-4D97-AF65-F5344CB8AC3E}">
        <p14:creationId xmlns:p14="http://schemas.microsoft.com/office/powerpoint/2010/main" val="39414425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Chronic </a:t>
            </a:r>
            <a:r>
              <a:rPr lang="en-US" dirty="0" smtClean="0">
                <a:solidFill>
                  <a:schemeClr val="accent1"/>
                </a:solidFill>
              </a:rPr>
              <a:t>Verification</a:t>
            </a:r>
            <a:endParaRPr lang="en-US" dirty="0"/>
          </a:p>
        </p:txBody>
      </p:sp>
      <p:sp>
        <p:nvSpPr>
          <p:cNvPr id="3" name="Content Placeholder 2"/>
          <p:cNvSpPr>
            <a:spLocks noGrp="1"/>
          </p:cNvSpPr>
          <p:nvPr>
            <p:ph idx="1"/>
          </p:nvPr>
        </p:nvSpPr>
        <p:spPr>
          <a:xfrm>
            <a:off x="1463040" y="1905000"/>
            <a:ext cx="6196405" cy="3818069"/>
          </a:xfrm>
        </p:spPr>
        <p:txBody>
          <a:bodyPr>
            <a:normAutofit fontScale="92500" lnSpcReduction="10000"/>
          </a:bodyPr>
          <a:lstStyle/>
          <a:p>
            <a:pPr marL="0" indent="0">
              <a:buNone/>
            </a:pPr>
            <a:r>
              <a:rPr lang="en-US" dirty="0" smtClean="0">
                <a:solidFill>
                  <a:schemeClr val="accent2"/>
                </a:solidFill>
              </a:rPr>
              <a:t>Documentation required for verifying homelessness:</a:t>
            </a:r>
          </a:p>
          <a:p>
            <a:r>
              <a:rPr lang="en-US" dirty="0" smtClean="0"/>
              <a:t>Documentation from HMIS/Comparable database</a:t>
            </a:r>
          </a:p>
          <a:p>
            <a:r>
              <a:rPr lang="en-US" dirty="0" smtClean="0"/>
              <a:t>Written observation by outreach worker or referral by another housing or service provider </a:t>
            </a:r>
          </a:p>
          <a:p>
            <a:r>
              <a:rPr lang="en-US" dirty="0" smtClean="0"/>
              <a:t>Documentation from institutions such as hospitals, correctional facilities, etc. </a:t>
            </a:r>
          </a:p>
          <a:p>
            <a:r>
              <a:rPr lang="en-US" dirty="0" smtClean="0"/>
              <a:t>Self certification (3 months of the 12 month verification) </a:t>
            </a:r>
          </a:p>
          <a:p>
            <a:endParaRPr lang="en-US" dirty="0"/>
          </a:p>
        </p:txBody>
      </p:sp>
    </p:spTree>
    <p:extLst>
      <p:ext uri="{BB962C8B-B14F-4D97-AF65-F5344CB8AC3E}">
        <p14:creationId xmlns:p14="http://schemas.microsoft.com/office/powerpoint/2010/main" val="26832802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095023" y="685800"/>
            <a:ext cx="6965245" cy="1219200"/>
          </a:xfrm>
        </p:spPr>
        <p:txBody>
          <a:bodyPr>
            <a:normAutofit fontScale="90000"/>
          </a:bodyPr>
          <a:lstStyle/>
          <a:p>
            <a:r>
              <a:rPr lang="en-US" dirty="0" smtClean="0">
                <a:solidFill>
                  <a:schemeClr val="accent2"/>
                </a:solidFill>
              </a:rPr>
              <a:t>Homeless in our communities in western MA</a:t>
            </a:r>
            <a:endParaRPr lang="en-US" dirty="0">
              <a:solidFill>
                <a:schemeClr val="accent2"/>
              </a:solidFill>
            </a:endParaRPr>
          </a:p>
        </p:txBody>
      </p:sp>
      <p:pic>
        <p:nvPicPr>
          <p:cNvPr id="8" name="Content Placeholder 7"/>
          <p:cNvPicPr>
            <a:picLocks noGrp="1" noChangeAspect="1"/>
          </p:cNvPicPr>
          <p:nvPr>
            <p:ph idx="1"/>
          </p:nvPr>
        </p:nvPicPr>
        <p:blipFill>
          <a:blip r:embed="rId2"/>
          <a:stretch>
            <a:fillRect/>
          </a:stretch>
        </p:blipFill>
        <p:spPr>
          <a:xfrm>
            <a:off x="1676400" y="1905000"/>
            <a:ext cx="5943599" cy="3962399"/>
          </a:xfrm>
          <a:prstGeom prst="rect">
            <a:avLst/>
          </a:prstGeom>
        </p:spPr>
      </p:pic>
    </p:spTree>
    <p:extLst>
      <p:ext uri="{BB962C8B-B14F-4D97-AF65-F5344CB8AC3E}">
        <p14:creationId xmlns:p14="http://schemas.microsoft.com/office/powerpoint/2010/main" val="15654920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chemeClr val="accent1"/>
                </a:solidFill>
              </a:rPr>
              <a:t>Where are Chronic Homeless </a:t>
            </a:r>
            <a:r>
              <a:rPr lang="en-US" sz="3600" dirty="0">
                <a:solidFill>
                  <a:schemeClr val="accent1"/>
                </a:solidFill>
              </a:rPr>
              <a:t>S</a:t>
            </a:r>
            <a:r>
              <a:rPr lang="en-US" sz="3600" dirty="0" smtClean="0">
                <a:solidFill>
                  <a:schemeClr val="accent1"/>
                </a:solidFill>
              </a:rPr>
              <a:t>erved in </a:t>
            </a:r>
            <a:r>
              <a:rPr lang="en-US" sz="3600" dirty="0">
                <a:solidFill>
                  <a:schemeClr val="accent1"/>
                </a:solidFill>
              </a:rPr>
              <a:t>W</a:t>
            </a:r>
            <a:r>
              <a:rPr lang="en-US" sz="3600" dirty="0" smtClean="0">
                <a:solidFill>
                  <a:schemeClr val="accent1"/>
                </a:solidFill>
              </a:rPr>
              <a:t>estern MA Region</a:t>
            </a:r>
            <a:endParaRPr lang="en-US" sz="3600" dirty="0">
              <a:solidFill>
                <a:schemeClr val="accent1"/>
              </a:solidFill>
            </a:endParaRPr>
          </a:p>
        </p:txBody>
      </p:sp>
      <p:sp>
        <p:nvSpPr>
          <p:cNvPr id="3" name="Content Placeholder 2"/>
          <p:cNvSpPr>
            <a:spLocks noGrp="1"/>
          </p:cNvSpPr>
          <p:nvPr>
            <p:ph idx="1"/>
          </p:nvPr>
        </p:nvSpPr>
        <p:spPr>
          <a:xfrm>
            <a:off x="1463040" y="2286001"/>
            <a:ext cx="6461760" cy="3124200"/>
          </a:xfrm>
        </p:spPr>
        <p:txBody>
          <a:bodyPr>
            <a:normAutofit lnSpcReduction="10000"/>
          </a:bodyPr>
          <a:lstStyle/>
          <a:p>
            <a:pPr marL="0" indent="0" algn="ctr">
              <a:buNone/>
            </a:pPr>
            <a:r>
              <a:rPr lang="en-US" dirty="0" smtClean="0"/>
              <a:t>Continuum of Care (</a:t>
            </a:r>
            <a:r>
              <a:rPr lang="en-US" dirty="0" err="1" smtClean="0"/>
              <a:t>CoC</a:t>
            </a:r>
            <a:r>
              <a:rPr lang="en-US" dirty="0" smtClean="0"/>
              <a:t>) for Western MA</a:t>
            </a:r>
          </a:p>
          <a:p>
            <a:pPr marL="0" indent="0">
              <a:buNone/>
            </a:pPr>
            <a:endParaRPr lang="en-US" dirty="0" smtClean="0"/>
          </a:p>
          <a:p>
            <a:r>
              <a:rPr lang="en-US" dirty="0" smtClean="0"/>
              <a:t>Three County </a:t>
            </a:r>
            <a:r>
              <a:rPr lang="en-US" dirty="0" err="1" smtClean="0"/>
              <a:t>CoC</a:t>
            </a:r>
            <a:r>
              <a:rPr lang="en-US" dirty="0" smtClean="0"/>
              <a:t> </a:t>
            </a:r>
          </a:p>
          <a:p>
            <a:pPr lvl="1"/>
            <a:r>
              <a:rPr lang="en-US" dirty="0" smtClean="0"/>
              <a:t>Berkshire County</a:t>
            </a:r>
          </a:p>
          <a:p>
            <a:pPr lvl="1"/>
            <a:r>
              <a:rPr lang="en-US" dirty="0" smtClean="0"/>
              <a:t>Franklin County</a:t>
            </a:r>
          </a:p>
          <a:p>
            <a:pPr lvl="1"/>
            <a:r>
              <a:rPr lang="en-US" dirty="0" smtClean="0"/>
              <a:t>Hampshire County</a:t>
            </a:r>
          </a:p>
          <a:p>
            <a:pPr marL="365760" lvl="1" indent="0">
              <a:buNone/>
            </a:pPr>
            <a:endParaRPr lang="en-US" dirty="0" smtClean="0"/>
          </a:p>
          <a:p>
            <a:r>
              <a:rPr lang="en-US" dirty="0" smtClean="0"/>
              <a:t>Springfield-Hampden County </a:t>
            </a:r>
            <a:r>
              <a:rPr lang="en-US" dirty="0" err="1" smtClean="0"/>
              <a:t>CoC</a:t>
            </a:r>
            <a:endParaRPr lang="en-US" dirty="0"/>
          </a:p>
        </p:txBody>
      </p:sp>
    </p:spTree>
    <p:extLst>
      <p:ext uri="{BB962C8B-B14F-4D97-AF65-F5344CB8AC3E}">
        <p14:creationId xmlns:p14="http://schemas.microsoft.com/office/powerpoint/2010/main" val="1167470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chemeClr val="accent2"/>
                </a:solidFill>
              </a:rPr>
              <a:t>Data on Chronic Homeless </a:t>
            </a:r>
            <a:br>
              <a:rPr lang="en-US" sz="3600" dirty="0" smtClean="0">
                <a:solidFill>
                  <a:schemeClr val="accent2"/>
                </a:solidFill>
              </a:rPr>
            </a:br>
            <a:r>
              <a:rPr lang="en-US" sz="3600" dirty="0" smtClean="0">
                <a:solidFill>
                  <a:schemeClr val="accent2"/>
                </a:solidFill>
              </a:rPr>
              <a:t>in </a:t>
            </a:r>
            <a:r>
              <a:rPr lang="en-US" sz="3600" dirty="0">
                <a:solidFill>
                  <a:schemeClr val="accent2"/>
                </a:solidFill>
              </a:rPr>
              <a:t>our Region</a:t>
            </a:r>
            <a:endParaRPr lang="en-US" sz="3600" dirty="0"/>
          </a:p>
        </p:txBody>
      </p:sp>
      <p:sp>
        <p:nvSpPr>
          <p:cNvPr id="3" name="Content Placeholder 2"/>
          <p:cNvSpPr>
            <a:spLocks noGrp="1"/>
          </p:cNvSpPr>
          <p:nvPr>
            <p:ph idx="1"/>
          </p:nvPr>
        </p:nvSpPr>
        <p:spPr/>
        <p:txBody>
          <a:bodyPr/>
          <a:lstStyle/>
          <a:p>
            <a:r>
              <a:rPr lang="en-US" dirty="0"/>
              <a:t>Use of Annual Point in Time (PIT) Count</a:t>
            </a:r>
          </a:p>
          <a:p>
            <a:pPr lvl="1"/>
            <a:r>
              <a:rPr lang="en-US" dirty="0"/>
              <a:t>Unduplicated count of persons experiencing homelessness</a:t>
            </a:r>
          </a:p>
          <a:p>
            <a:pPr lvl="1"/>
            <a:r>
              <a:rPr lang="en-US" dirty="0"/>
              <a:t>Required by HUD for all communities receiving federal </a:t>
            </a:r>
            <a:r>
              <a:rPr lang="en-US" dirty="0" err="1"/>
              <a:t>CoC</a:t>
            </a:r>
            <a:r>
              <a:rPr lang="en-US" dirty="0"/>
              <a:t> funds</a:t>
            </a:r>
          </a:p>
          <a:p>
            <a:pPr lvl="1"/>
            <a:r>
              <a:rPr lang="en-US" dirty="0"/>
              <a:t>Sheltered and unsheltered count on one night</a:t>
            </a:r>
          </a:p>
          <a:p>
            <a:endParaRPr lang="en-US" dirty="0"/>
          </a:p>
        </p:txBody>
      </p:sp>
    </p:spTree>
    <p:extLst>
      <p:ext uri="{BB962C8B-B14F-4D97-AF65-F5344CB8AC3E}">
        <p14:creationId xmlns:p14="http://schemas.microsoft.com/office/powerpoint/2010/main" val="3477133042"/>
      </p:ext>
    </p:extLst>
  </p:cSld>
  <p:clrMapOvr>
    <a:masterClrMapping/>
  </p:clrMapOvr>
  <p:transition spd="slow">
    <p:cove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Pushpin</Template>
  <TotalTime>7154</TotalTime>
  <Words>1307</Words>
  <Application>Microsoft Office PowerPoint</Application>
  <PresentationFormat>On-screen Show (4:3)</PresentationFormat>
  <Paragraphs>225</Paragraphs>
  <Slides>28</Slides>
  <Notes>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0" baseType="lpstr">
      <vt:lpstr>Pushpin</vt:lpstr>
      <vt:lpstr>Acrobat Document</vt:lpstr>
      <vt:lpstr>Chronically Homeless</vt:lpstr>
      <vt:lpstr>Overview of this workshop on Chronically Homeless</vt:lpstr>
      <vt:lpstr>HUD Definition of Chronic Homeless</vt:lpstr>
      <vt:lpstr>Chronic Homelessness</vt:lpstr>
      <vt:lpstr>Chronic Verification</vt:lpstr>
      <vt:lpstr>Chronic Verification</vt:lpstr>
      <vt:lpstr>Homeless in our communities in western MA</vt:lpstr>
      <vt:lpstr>Where are Chronic Homeless Served in Western MA Region</vt:lpstr>
      <vt:lpstr>Data on Chronic Homeless  in our Region</vt:lpstr>
      <vt:lpstr>2018 PIT Count by CoC</vt:lpstr>
      <vt:lpstr>Why Prioritize  Chronic Homeless?</vt:lpstr>
      <vt:lpstr>Why Prioritize Chronic Homeless?</vt:lpstr>
      <vt:lpstr>Reducing and Ending  Chronic Homelessness</vt:lpstr>
      <vt:lpstr>What is Coordinated Entry</vt:lpstr>
      <vt:lpstr>Difference in Focus Before and After Coordinated Entry Implementation</vt:lpstr>
      <vt:lpstr>What is Coordinated Entry</vt:lpstr>
      <vt:lpstr>How Coordinated Entry Works Core Elements</vt:lpstr>
      <vt:lpstr>Coordinated Entry Access</vt:lpstr>
      <vt:lpstr>Coordinated Entry Assessment</vt:lpstr>
      <vt:lpstr>Coordinated Entry Prioritization</vt:lpstr>
      <vt:lpstr>By Name Lists &amp; Data</vt:lpstr>
      <vt:lpstr>Coordinated Entry Referral</vt:lpstr>
      <vt:lpstr>Management &amp; Leadership</vt:lpstr>
      <vt:lpstr>Results: Reducing Chronically Homeless</vt:lpstr>
      <vt:lpstr>Chronic Homelessness</vt:lpstr>
      <vt:lpstr>Chronic Homelessness</vt:lpstr>
      <vt:lpstr>Chronic Homelessness</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Chronic Homelessness</dc:title>
  <dc:creator>Erin</dc:creator>
  <cp:lastModifiedBy>%username%</cp:lastModifiedBy>
  <cp:revision>87</cp:revision>
  <cp:lastPrinted>2018-06-13T19:28:15Z</cp:lastPrinted>
  <dcterms:created xsi:type="dcterms:W3CDTF">2018-06-04T00:59:42Z</dcterms:created>
  <dcterms:modified xsi:type="dcterms:W3CDTF">2018-06-14T12:48:59Z</dcterms:modified>
</cp:coreProperties>
</file>