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6"/>
  </p:notesMasterIdLst>
  <p:sldIdLst>
    <p:sldId id="256" r:id="rId2"/>
    <p:sldId id="257" r:id="rId3"/>
    <p:sldId id="258" r:id="rId4"/>
    <p:sldId id="260" r:id="rId5"/>
    <p:sldId id="263" r:id="rId6"/>
    <p:sldId id="264" r:id="rId7"/>
    <p:sldId id="265" r:id="rId8"/>
    <p:sldId id="266" r:id="rId9"/>
    <p:sldId id="267" r:id="rId10"/>
    <p:sldId id="270" r:id="rId11"/>
    <p:sldId id="271" r:id="rId12"/>
    <p:sldId id="272" r:id="rId13"/>
    <p:sldId id="273" r:id="rId14"/>
    <p:sldId id="274" r:id="rId15"/>
    <p:sldId id="275" r:id="rId16"/>
    <p:sldId id="287" r:id="rId17"/>
    <p:sldId id="276" r:id="rId18"/>
    <p:sldId id="277" r:id="rId19"/>
    <p:sldId id="278" r:id="rId20"/>
    <p:sldId id="296" r:id="rId21"/>
    <p:sldId id="282" r:id="rId22"/>
    <p:sldId id="279" r:id="rId23"/>
    <p:sldId id="288" r:id="rId24"/>
    <p:sldId id="281" r:id="rId25"/>
    <p:sldId id="284" r:id="rId26"/>
    <p:sldId id="285" r:id="rId27"/>
    <p:sldId id="286" r:id="rId28"/>
    <p:sldId id="289" r:id="rId29"/>
    <p:sldId id="290" r:id="rId30"/>
    <p:sldId id="293" r:id="rId31"/>
    <p:sldId id="291" r:id="rId32"/>
    <p:sldId id="295" r:id="rId33"/>
    <p:sldId id="297" r:id="rId34"/>
    <p:sldId id="299" r:id="rId35"/>
    <p:sldId id="302" r:id="rId36"/>
    <p:sldId id="300" r:id="rId37"/>
    <p:sldId id="301" r:id="rId38"/>
    <p:sldId id="304" r:id="rId39"/>
    <p:sldId id="303" r:id="rId40"/>
    <p:sldId id="305" r:id="rId41"/>
    <p:sldId id="306" r:id="rId42"/>
    <p:sldId id="268" r:id="rId43"/>
    <p:sldId id="308" r:id="rId44"/>
    <p:sldId id="307" r:id="rId45"/>
  </p:sldIdLst>
  <p:sldSz cx="9144000" cy="6858000" type="screen4x3"/>
  <p:notesSz cx="6858000"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1380"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24187-FE4F-46FE-9AC4-F04B8E0DE19C}" type="doc">
      <dgm:prSet loTypeId="urn:microsoft.com/office/officeart/2005/8/layout/hProcess9" loCatId="process" qsTypeId="urn:microsoft.com/office/officeart/2005/8/quickstyle/simple1" qsCatId="simple" csTypeId="urn:microsoft.com/office/officeart/2005/8/colors/accent1_2" csCatId="accent1" phldr="1"/>
      <dgm:spPr/>
    </dgm:pt>
    <dgm:pt modelId="{F1C09B24-0D3B-4652-937E-2CFAC9668A5D}">
      <dgm:prSet phldrT="[Text]"/>
      <dgm:spPr/>
      <dgm:t>
        <a:bodyPr/>
        <a:lstStyle/>
        <a:p>
          <a:r>
            <a:rPr lang="en-US" dirty="0" smtClean="0"/>
            <a:t>Harm</a:t>
          </a:r>
        </a:p>
        <a:p>
          <a:r>
            <a:rPr lang="en-US" dirty="0" smtClean="0"/>
            <a:t>Reduction</a:t>
          </a:r>
          <a:endParaRPr lang="en-US" dirty="0"/>
        </a:p>
      </dgm:t>
    </dgm:pt>
    <dgm:pt modelId="{4DE25A76-AC15-43F2-89FE-2AA2F81E8592}" type="parTrans" cxnId="{B107D9E1-8146-40AC-BB11-8084C008A046}">
      <dgm:prSet/>
      <dgm:spPr/>
      <dgm:t>
        <a:bodyPr/>
        <a:lstStyle/>
        <a:p>
          <a:endParaRPr lang="en-US"/>
        </a:p>
      </dgm:t>
    </dgm:pt>
    <dgm:pt modelId="{D1651E75-571C-4546-8736-1C35A61AB9B1}" type="sibTrans" cxnId="{B107D9E1-8146-40AC-BB11-8084C008A046}">
      <dgm:prSet/>
      <dgm:spPr/>
      <dgm:t>
        <a:bodyPr/>
        <a:lstStyle/>
        <a:p>
          <a:endParaRPr lang="en-US"/>
        </a:p>
      </dgm:t>
    </dgm:pt>
    <dgm:pt modelId="{540AA90D-749D-47C8-AAA8-83A6C29B9052}">
      <dgm:prSet/>
      <dgm:spPr/>
      <dgm:t>
        <a:bodyPr/>
        <a:lstStyle/>
        <a:p>
          <a:r>
            <a:rPr lang="en-US" dirty="0" smtClean="0"/>
            <a:t>A means to provide substance users with a safe environment in which to use, </a:t>
          </a:r>
          <a:endParaRPr lang="en-US" dirty="0"/>
        </a:p>
      </dgm:t>
    </dgm:pt>
    <dgm:pt modelId="{D8C33C75-26C5-4D9B-851E-C659DD4B1BF2}" type="parTrans" cxnId="{B4771636-AF81-4EF5-80D1-B42BA965B19C}">
      <dgm:prSet/>
      <dgm:spPr/>
      <dgm:t>
        <a:bodyPr/>
        <a:lstStyle/>
        <a:p>
          <a:endParaRPr lang="en-US"/>
        </a:p>
      </dgm:t>
    </dgm:pt>
    <dgm:pt modelId="{DD6423D7-A334-40F6-839E-C8A817321254}" type="sibTrans" cxnId="{B4771636-AF81-4EF5-80D1-B42BA965B19C}">
      <dgm:prSet/>
      <dgm:spPr/>
      <dgm:t>
        <a:bodyPr/>
        <a:lstStyle/>
        <a:p>
          <a:endParaRPr lang="en-US"/>
        </a:p>
      </dgm:t>
    </dgm:pt>
    <dgm:pt modelId="{227C3E97-04D5-451D-A046-0BC074A2AB75}">
      <dgm:prSet/>
      <dgm:spPr/>
      <dgm:t>
        <a:bodyPr/>
        <a:lstStyle/>
        <a:p>
          <a:r>
            <a:rPr lang="en-US" smtClean="0"/>
            <a:t>in the name of reducing the amount of </a:t>
          </a:r>
          <a:r>
            <a:rPr lang="en-US" b="1" smtClean="0"/>
            <a:t>harm</a:t>
          </a:r>
          <a:r>
            <a:rPr lang="en-US" smtClean="0"/>
            <a:t> associated with using that drug.</a:t>
          </a:r>
          <a:endParaRPr lang="en-US"/>
        </a:p>
      </dgm:t>
    </dgm:pt>
    <dgm:pt modelId="{ED05706C-792C-4869-B8D7-C6F2E7FC9973}" type="parTrans" cxnId="{FB360172-DEA0-4DAB-8ABC-A933DD20B267}">
      <dgm:prSet/>
      <dgm:spPr/>
      <dgm:t>
        <a:bodyPr/>
        <a:lstStyle/>
        <a:p>
          <a:endParaRPr lang="en-US"/>
        </a:p>
      </dgm:t>
    </dgm:pt>
    <dgm:pt modelId="{680F5C72-7A85-4414-8426-4397E7243BDC}" type="sibTrans" cxnId="{FB360172-DEA0-4DAB-8ABC-A933DD20B267}">
      <dgm:prSet/>
      <dgm:spPr/>
      <dgm:t>
        <a:bodyPr/>
        <a:lstStyle/>
        <a:p>
          <a:endParaRPr lang="en-US"/>
        </a:p>
      </dgm:t>
    </dgm:pt>
    <dgm:pt modelId="{7FBBE45B-32B4-49E1-BA51-799D7BB2620A}">
      <dgm:prSet/>
      <dgm:spPr/>
      <dgm:t>
        <a:bodyPr/>
        <a:lstStyle/>
        <a:p>
          <a:r>
            <a:rPr lang="en-US" dirty="0" smtClean="0"/>
            <a:t>The focus is on preventing </a:t>
          </a:r>
          <a:r>
            <a:rPr lang="en-US" b="1" dirty="0" smtClean="0"/>
            <a:t>harm</a:t>
          </a:r>
          <a:r>
            <a:rPr lang="en-US" dirty="0" smtClean="0"/>
            <a:t>  before preventing use of drugs or alcohol.</a:t>
          </a:r>
          <a:endParaRPr lang="en-US" dirty="0"/>
        </a:p>
      </dgm:t>
    </dgm:pt>
    <dgm:pt modelId="{DF7937E7-096D-43C3-9F6E-D6D929922546}" type="parTrans" cxnId="{14F80F77-D7ED-4062-97F8-2F51A51B763C}">
      <dgm:prSet/>
      <dgm:spPr/>
      <dgm:t>
        <a:bodyPr/>
        <a:lstStyle/>
        <a:p>
          <a:endParaRPr lang="en-US"/>
        </a:p>
      </dgm:t>
    </dgm:pt>
    <dgm:pt modelId="{D36F2248-1471-4264-BA22-F319CC697094}" type="sibTrans" cxnId="{14F80F77-D7ED-4062-97F8-2F51A51B763C}">
      <dgm:prSet/>
      <dgm:spPr/>
      <dgm:t>
        <a:bodyPr/>
        <a:lstStyle/>
        <a:p>
          <a:endParaRPr lang="en-US"/>
        </a:p>
      </dgm:t>
    </dgm:pt>
    <dgm:pt modelId="{9C8CEF57-15DF-4074-B189-048BB8136F4B}" type="pres">
      <dgm:prSet presAssocID="{72124187-FE4F-46FE-9AC4-F04B8E0DE19C}" presName="CompostProcess" presStyleCnt="0">
        <dgm:presLayoutVars>
          <dgm:dir/>
          <dgm:resizeHandles val="exact"/>
        </dgm:presLayoutVars>
      </dgm:prSet>
      <dgm:spPr/>
    </dgm:pt>
    <dgm:pt modelId="{B62C9EAC-A480-46C8-BFD6-27958D6D1299}" type="pres">
      <dgm:prSet presAssocID="{72124187-FE4F-46FE-9AC4-F04B8E0DE19C}" presName="arrow" presStyleLbl="bgShp" presStyleIdx="0" presStyleCnt="1"/>
      <dgm:spPr/>
    </dgm:pt>
    <dgm:pt modelId="{5783354A-E951-4281-A9ED-C90F38FE177E}" type="pres">
      <dgm:prSet presAssocID="{72124187-FE4F-46FE-9AC4-F04B8E0DE19C}" presName="linearProcess" presStyleCnt="0"/>
      <dgm:spPr/>
    </dgm:pt>
    <dgm:pt modelId="{468AAE81-5411-4383-BC83-1714AA535939}" type="pres">
      <dgm:prSet presAssocID="{F1C09B24-0D3B-4652-937E-2CFAC9668A5D}" presName="textNode" presStyleLbl="node1" presStyleIdx="0" presStyleCnt="4">
        <dgm:presLayoutVars>
          <dgm:bulletEnabled val="1"/>
        </dgm:presLayoutVars>
      </dgm:prSet>
      <dgm:spPr/>
      <dgm:t>
        <a:bodyPr/>
        <a:lstStyle/>
        <a:p>
          <a:endParaRPr lang="en-US"/>
        </a:p>
      </dgm:t>
    </dgm:pt>
    <dgm:pt modelId="{F7493D5B-9791-4A76-9517-F339C591B0A3}" type="pres">
      <dgm:prSet presAssocID="{D1651E75-571C-4546-8736-1C35A61AB9B1}" presName="sibTrans" presStyleCnt="0"/>
      <dgm:spPr/>
    </dgm:pt>
    <dgm:pt modelId="{931FB894-BB34-4D22-BBF0-A43CFF97732A}" type="pres">
      <dgm:prSet presAssocID="{540AA90D-749D-47C8-AAA8-83A6C29B9052}" presName="textNode" presStyleLbl="node1" presStyleIdx="1" presStyleCnt="4">
        <dgm:presLayoutVars>
          <dgm:bulletEnabled val="1"/>
        </dgm:presLayoutVars>
      </dgm:prSet>
      <dgm:spPr/>
      <dgm:t>
        <a:bodyPr/>
        <a:lstStyle/>
        <a:p>
          <a:endParaRPr lang="en-US"/>
        </a:p>
      </dgm:t>
    </dgm:pt>
    <dgm:pt modelId="{78BDD058-8214-48E6-9C5F-628CD70C6277}" type="pres">
      <dgm:prSet presAssocID="{DD6423D7-A334-40F6-839E-C8A817321254}" presName="sibTrans" presStyleCnt="0"/>
      <dgm:spPr/>
    </dgm:pt>
    <dgm:pt modelId="{D2C924CB-7A19-4D6C-9B77-2C17C3BAB381}" type="pres">
      <dgm:prSet presAssocID="{227C3E97-04D5-451D-A046-0BC074A2AB75}" presName="textNode" presStyleLbl="node1" presStyleIdx="2" presStyleCnt="4">
        <dgm:presLayoutVars>
          <dgm:bulletEnabled val="1"/>
        </dgm:presLayoutVars>
      </dgm:prSet>
      <dgm:spPr/>
      <dgm:t>
        <a:bodyPr/>
        <a:lstStyle/>
        <a:p>
          <a:endParaRPr lang="en-US"/>
        </a:p>
      </dgm:t>
    </dgm:pt>
    <dgm:pt modelId="{AE4E036B-7F59-40AF-9B56-58F40DD4E148}" type="pres">
      <dgm:prSet presAssocID="{680F5C72-7A85-4414-8426-4397E7243BDC}" presName="sibTrans" presStyleCnt="0"/>
      <dgm:spPr/>
    </dgm:pt>
    <dgm:pt modelId="{8F40C33F-B2F9-40C8-A50F-18DC874EBD1E}" type="pres">
      <dgm:prSet presAssocID="{7FBBE45B-32B4-49E1-BA51-799D7BB2620A}" presName="textNode" presStyleLbl="node1" presStyleIdx="3" presStyleCnt="4">
        <dgm:presLayoutVars>
          <dgm:bulletEnabled val="1"/>
        </dgm:presLayoutVars>
      </dgm:prSet>
      <dgm:spPr/>
      <dgm:t>
        <a:bodyPr/>
        <a:lstStyle/>
        <a:p>
          <a:endParaRPr lang="en-US"/>
        </a:p>
      </dgm:t>
    </dgm:pt>
  </dgm:ptLst>
  <dgm:cxnLst>
    <dgm:cxn modelId="{3E086BCD-A32C-4D6E-9F46-7005E3A0F14C}" type="presOf" srcId="{72124187-FE4F-46FE-9AC4-F04B8E0DE19C}" destId="{9C8CEF57-15DF-4074-B189-048BB8136F4B}" srcOrd="0" destOrd="0" presId="urn:microsoft.com/office/officeart/2005/8/layout/hProcess9"/>
    <dgm:cxn modelId="{A89A21F2-D83C-4DDF-A6F5-5526DE3A2B28}" type="presOf" srcId="{540AA90D-749D-47C8-AAA8-83A6C29B9052}" destId="{931FB894-BB34-4D22-BBF0-A43CFF97732A}" srcOrd="0" destOrd="0" presId="urn:microsoft.com/office/officeart/2005/8/layout/hProcess9"/>
    <dgm:cxn modelId="{0E5B8BF8-5F18-4C84-A26F-C1FBBD46E3DC}" type="presOf" srcId="{7FBBE45B-32B4-49E1-BA51-799D7BB2620A}" destId="{8F40C33F-B2F9-40C8-A50F-18DC874EBD1E}" srcOrd="0" destOrd="0" presId="urn:microsoft.com/office/officeart/2005/8/layout/hProcess9"/>
    <dgm:cxn modelId="{C64604CE-E7B1-4C32-8D10-03102BA8172F}" type="presOf" srcId="{227C3E97-04D5-451D-A046-0BC074A2AB75}" destId="{D2C924CB-7A19-4D6C-9B77-2C17C3BAB381}" srcOrd="0" destOrd="0" presId="urn:microsoft.com/office/officeart/2005/8/layout/hProcess9"/>
    <dgm:cxn modelId="{14F80F77-D7ED-4062-97F8-2F51A51B763C}" srcId="{72124187-FE4F-46FE-9AC4-F04B8E0DE19C}" destId="{7FBBE45B-32B4-49E1-BA51-799D7BB2620A}" srcOrd="3" destOrd="0" parTransId="{DF7937E7-096D-43C3-9F6E-D6D929922546}" sibTransId="{D36F2248-1471-4264-BA22-F319CC697094}"/>
    <dgm:cxn modelId="{B4771636-AF81-4EF5-80D1-B42BA965B19C}" srcId="{72124187-FE4F-46FE-9AC4-F04B8E0DE19C}" destId="{540AA90D-749D-47C8-AAA8-83A6C29B9052}" srcOrd="1" destOrd="0" parTransId="{D8C33C75-26C5-4D9B-851E-C659DD4B1BF2}" sibTransId="{DD6423D7-A334-40F6-839E-C8A817321254}"/>
    <dgm:cxn modelId="{B107D9E1-8146-40AC-BB11-8084C008A046}" srcId="{72124187-FE4F-46FE-9AC4-F04B8E0DE19C}" destId="{F1C09B24-0D3B-4652-937E-2CFAC9668A5D}" srcOrd="0" destOrd="0" parTransId="{4DE25A76-AC15-43F2-89FE-2AA2F81E8592}" sibTransId="{D1651E75-571C-4546-8736-1C35A61AB9B1}"/>
    <dgm:cxn modelId="{11A908F6-D8AA-4EBA-BD01-7D7982E0A6EC}" type="presOf" srcId="{F1C09B24-0D3B-4652-937E-2CFAC9668A5D}" destId="{468AAE81-5411-4383-BC83-1714AA535939}" srcOrd="0" destOrd="0" presId="urn:microsoft.com/office/officeart/2005/8/layout/hProcess9"/>
    <dgm:cxn modelId="{FB360172-DEA0-4DAB-8ABC-A933DD20B267}" srcId="{72124187-FE4F-46FE-9AC4-F04B8E0DE19C}" destId="{227C3E97-04D5-451D-A046-0BC074A2AB75}" srcOrd="2" destOrd="0" parTransId="{ED05706C-792C-4869-B8D7-C6F2E7FC9973}" sibTransId="{680F5C72-7A85-4414-8426-4397E7243BDC}"/>
    <dgm:cxn modelId="{48E4448A-5E14-4D88-ACAA-80D3613B2E0E}" type="presParOf" srcId="{9C8CEF57-15DF-4074-B189-048BB8136F4B}" destId="{B62C9EAC-A480-46C8-BFD6-27958D6D1299}" srcOrd="0" destOrd="0" presId="urn:microsoft.com/office/officeart/2005/8/layout/hProcess9"/>
    <dgm:cxn modelId="{15F0793B-2A29-4429-AB40-B1E8511D7275}" type="presParOf" srcId="{9C8CEF57-15DF-4074-B189-048BB8136F4B}" destId="{5783354A-E951-4281-A9ED-C90F38FE177E}" srcOrd="1" destOrd="0" presId="urn:microsoft.com/office/officeart/2005/8/layout/hProcess9"/>
    <dgm:cxn modelId="{3A56549B-F6B8-4155-875D-587FC9954C5D}" type="presParOf" srcId="{5783354A-E951-4281-A9ED-C90F38FE177E}" destId="{468AAE81-5411-4383-BC83-1714AA535939}" srcOrd="0" destOrd="0" presId="urn:microsoft.com/office/officeart/2005/8/layout/hProcess9"/>
    <dgm:cxn modelId="{00D5C2D0-C6CA-4EB7-B87A-A66A63C31B25}" type="presParOf" srcId="{5783354A-E951-4281-A9ED-C90F38FE177E}" destId="{F7493D5B-9791-4A76-9517-F339C591B0A3}" srcOrd="1" destOrd="0" presId="urn:microsoft.com/office/officeart/2005/8/layout/hProcess9"/>
    <dgm:cxn modelId="{BA39783C-A7DD-47F8-BC2E-B5E08E4B9388}" type="presParOf" srcId="{5783354A-E951-4281-A9ED-C90F38FE177E}" destId="{931FB894-BB34-4D22-BBF0-A43CFF97732A}" srcOrd="2" destOrd="0" presId="urn:microsoft.com/office/officeart/2005/8/layout/hProcess9"/>
    <dgm:cxn modelId="{DCEEA2E3-0F60-4695-9E2B-8C10EA6FCCB4}" type="presParOf" srcId="{5783354A-E951-4281-A9ED-C90F38FE177E}" destId="{78BDD058-8214-48E6-9C5F-628CD70C6277}" srcOrd="3" destOrd="0" presId="urn:microsoft.com/office/officeart/2005/8/layout/hProcess9"/>
    <dgm:cxn modelId="{EF5440BA-CAEC-4A36-8C9A-608F3E7CDDB0}" type="presParOf" srcId="{5783354A-E951-4281-A9ED-C90F38FE177E}" destId="{D2C924CB-7A19-4D6C-9B77-2C17C3BAB381}" srcOrd="4" destOrd="0" presId="urn:microsoft.com/office/officeart/2005/8/layout/hProcess9"/>
    <dgm:cxn modelId="{4B142C2E-B790-43EE-A721-CCDE41707AAF}" type="presParOf" srcId="{5783354A-E951-4281-A9ED-C90F38FE177E}" destId="{AE4E036B-7F59-40AF-9B56-58F40DD4E148}" srcOrd="5" destOrd="0" presId="urn:microsoft.com/office/officeart/2005/8/layout/hProcess9"/>
    <dgm:cxn modelId="{7E69FF2D-9371-4346-BF34-D9B5AC883E24}" type="presParOf" srcId="{5783354A-E951-4281-A9ED-C90F38FE177E}" destId="{8F40C33F-B2F9-40C8-A50F-18DC874EB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9EAC-A480-46C8-BFD6-27958D6D1299}">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AAE81-5411-4383-BC83-1714AA535939}">
      <dsp:nvSpPr>
        <dsp:cNvPr id="0" name=""/>
        <dsp:cNvSpPr/>
      </dsp:nvSpPr>
      <dsp:spPr>
        <a:xfrm>
          <a:off x="4118" y="1357788"/>
          <a:ext cx="1981051" cy="181038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Harm</a:t>
          </a:r>
        </a:p>
        <a:p>
          <a:pPr lvl="0" algn="ctr" defTabSz="711200">
            <a:lnSpc>
              <a:spcPct val="90000"/>
            </a:lnSpc>
            <a:spcBef>
              <a:spcPct val="0"/>
            </a:spcBef>
            <a:spcAft>
              <a:spcPct val="35000"/>
            </a:spcAft>
          </a:pPr>
          <a:r>
            <a:rPr lang="en-US" sz="1600" kern="1200" dirty="0" smtClean="0"/>
            <a:t>Reduction</a:t>
          </a:r>
          <a:endParaRPr lang="en-US" sz="1600" kern="1200" dirty="0"/>
        </a:p>
      </dsp:txBody>
      <dsp:txXfrm>
        <a:off x="92494" y="1446164"/>
        <a:ext cx="1804299" cy="1633633"/>
      </dsp:txXfrm>
    </dsp:sp>
    <dsp:sp modelId="{931FB894-BB34-4D22-BBF0-A43CFF97732A}">
      <dsp:nvSpPr>
        <dsp:cNvPr id="0" name=""/>
        <dsp:cNvSpPr/>
      </dsp:nvSpPr>
      <dsp:spPr>
        <a:xfrm>
          <a:off x="2084222" y="1357788"/>
          <a:ext cx="1981051" cy="181038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means to provide substance users with a safe environment in which to use, </a:t>
          </a:r>
          <a:endParaRPr lang="en-US" sz="1600" kern="1200" dirty="0"/>
        </a:p>
      </dsp:txBody>
      <dsp:txXfrm>
        <a:off x="2172598" y="1446164"/>
        <a:ext cx="1804299" cy="1633633"/>
      </dsp:txXfrm>
    </dsp:sp>
    <dsp:sp modelId="{D2C924CB-7A19-4D6C-9B77-2C17C3BAB381}">
      <dsp:nvSpPr>
        <dsp:cNvPr id="0" name=""/>
        <dsp:cNvSpPr/>
      </dsp:nvSpPr>
      <dsp:spPr>
        <a:xfrm>
          <a:off x="4164326" y="1357788"/>
          <a:ext cx="1981051" cy="181038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in the name of reducing the amount of </a:t>
          </a:r>
          <a:r>
            <a:rPr lang="en-US" sz="1600" b="1" kern="1200" smtClean="0"/>
            <a:t>harm</a:t>
          </a:r>
          <a:r>
            <a:rPr lang="en-US" sz="1600" kern="1200" smtClean="0"/>
            <a:t> associated with using that drug.</a:t>
          </a:r>
          <a:endParaRPr lang="en-US" sz="1600" kern="1200"/>
        </a:p>
      </dsp:txBody>
      <dsp:txXfrm>
        <a:off x="4252702" y="1446164"/>
        <a:ext cx="1804299" cy="1633633"/>
      </dsp:txXfrm>
    </dsp:sp>
    <dsp:sp modelId="{8F40C33F-B2F9-40C8-A50F-18DC874EBD1E}">
      <dsp:nvSpPr>
        <dsp:cNvPr id="0" name=""/>
        <dsp:cNvSpPr/>
      </dsp:nvSpPr>
      <dsp:spPr>
        <a:xfrm>
          <a:off x="6244430" y="1357788"/>
          <a:ext cx="1981051" cy="181038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focus is on preventing </a:t>
          </a:r>
          <a:r>
            <a:rPr lang="en-US" sz="1600" b="1" kern="1200" dirty="0" smtClean="0"/>
            <a:t>harm</a:t>
          </a:r>
          <a:r>
            <a:rPr lang="en-US" sz="1600" kern="1200" dirty="0" smtClean="0"/>
            <a:t>  before preventing use of drugs or alcohol.</a:t>
          </a:r>
          <a:endParaRPr lang="en-US" sz="1600" kern="1200" dirty="0"/>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7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741"/>
          </a:xfrm>
          <a:prstGeom prst="rect">
            <a:avLst/>
          </a:prstGeom>
        </p:spPr>
        <p:txBody>
          <a:bodyPr vert="horz" lIns="91440" tIns="45720" rIns="91440" bIns="45720" rtlCol="0"/>
          <a:lstStyle>
            <a:lvl1pPr algn="r">
              <a:defRPr sz="1200"/>
            </a:lvl1pPr>
          </a:lstStyle>
          <a:p>
            <a:fld id="{FFADB911-AD42-4295-BF67-A1FC2F04F37B}" type="datetimeFigureOut">
              <a:rPr lang="en-US" smtClean="0"/>
              <a:t>6/15/2018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036"/>
            <a:ext cx="5486400" cy="41826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2971800" cy="4647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8459"/>
            <a:ext cx="2971800" cy="464741"/>
          </a:xfrm>
          <a:prstGeom prst="rect">
            <a:avLst/>
          </a:prstGeom>
        </p:spPr>
        <p:txBody>
          <a:bodyPr vert="horz" lIns="91440" tIns="45720" rIns="91440" bIns="45720" rtlCol="0" anchor="b"/>
          <a:lstStyle>
            <a:lvl1pPr algn="r">
              <a:defRPr sz="1200"/>
            </a:lvl1pPr>
          </a:lstStyle>
          <a:p>
            <a:fld id="{8640E788-4452-4C8C-9558-10A34140BA2A}" type="slidenum">
              <a:rPr lang="en-US" smtClean="0"/>
              <a:t>‹#›</a:t>
            </a:fld>
            <a:endParaRPr lang="en-US"/>
          </a:p>
        </p:txBody>
      </p:sp>
    </p:spTree>
    <p:extLst>
      <p:ext uri="{BB962C8B-B14F-4D97-AF65-F5344CB8AC3E}">
        <p14:creationId xmlns:p14="http://schemas.microsoft.com/office/powerpoint/2010/main" val="225430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rchives.drugabuse.gov/about/welcome/aboutdrugabuse/references/index.html#d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4</a:t>
            </a:fld>
            <a:endParaRPr lang="en-US"/>
          </a:p>
        </p:txBody>
      </p:sp>
    </p:spTree>
    <p:extLst>
      <p:ext uri="{BB962C8B-B14F-4D97-AF65-F5344CB8AC3E}">
        <p14:creationId xmlns:p14="http://schemas.microsoft.com/office/powerpoint/2010/main" val="296043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18</a:t>
            </a:fld>
            <a:endParaRPr lang="en-US"/>
          </a:p>
        </p:txBody>
      </p:sp>
    </p:spTree>
    <p:extLst>
      <p:ext uri="{BB962C8B-B14F-4D97-AF65-F5344CB8AC3E}">
        <p14:creationId xmlns:p14="http://schemas.microsoft.com/office/powerpoint/2010/main" val="375136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19</a:t>
            </a:fld>
            <a:endParaRPr lang="en-US"/>
          </a:p>
        </p:txBody>
      </p:sp>
    </p:spTree>
    <p:extLst>
      <p:ext uri="{BB962C8B-B14F-4D97-AF65-F5344CB8AC3E}">
        <p14:creationId xmlns:p14="http://schemas.microsoft.com/office/powerpoint/2010/main" val="375136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solidFill>
                  <a:srgbClr val="FFFF66"/>
                </a:solidFill>
              </a:rPr>
              <a:t>AND INNUMERABLE LIVES SAVED</a:t>
            </a:r>
          </a:p>
          <a:p>
            <a:endParaRPr lang="en-US" dirty="0"/>
          </a:p>
        </p:txBody>
      </p:sp>
      <p:sp>
        <p:nvSpPr>
          <p:cNvPr id="4" name="Slide Number Placeholder 3"/>
          <p:cNvSpPr>
            <a:spLocks noGrp="1"/>
          </p:cNvSpPr>
          <p:nvPr>
            <p:ph type="sldNum" sz="quarter" idx="10"/>
          </p:nvPr>
        </p:nvSpPr>
        <p:spPr/>
        <p:txBody>
          <a:bodyPr/>
          <a:lstStyle/>
          <a:p>
            <a:fld id="{8C129BB6-958F-4613-A127-12F1275AAD7C}" type="slidenum">
              <a:rPr lang="en-US" smtClean="0"/>
              <a:pPr/>
              <a:t>22</a:t>
            </a:fld>
            <a:endParaRPr lang="en-US" dirty="0"/>
          </a:p>
        </p:txBody>
      </p:sp>
    </p:spTree>
    <p:extLst>
      <p:ext uri="{BB962C8B-B14F-4D97-AF65-F5344CB8AC3E}">
        <p14:creationId xmlns:p14="http://schemas.microsoft.com/office/powerpoint/2010/main" val="20755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3" y="4415036"/>
            <a:ext cx="5486399" cy="4182666"/>
          </a:xfrm>
          <a:prstGeom prst="rect">
            <a:avLst/>
          </a:prstGeom>
        </p:spPr>
        <p:txBody>
          <a:bodyPr lIns="91415" tIns="91415" rIns="91415" bIns="91415" anchor="t" anchorCtr="0">
            <a:noAutofit/>
          </a:bodyPr>
          <a:lstStyle/>
          <a:p>
            <a:r>
              <a:rPr lang="en-US" dirty="0" smtClean="0"/>
              <a:t>In fact, in 2009, the World Health Organization Guidelines recommended methadone and buprenorphine as first line agents for agonist maintenance treatment </a:t>
            </a: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29BB6-958F-4613-A127-12F1275AAD7C}" type="slidenum">
              <a:rPr lang="en-US" smtClean="0"/>
              <a:pPr/>
              <a:t>24</a:t>
            </a:fld>
            <a:endParaRPr lang="en-US"/>
          </a:p>
        </p:txBody>
      </p:sp>
    </p:spTree>
    <p:extLst>
      <p:ext uri="{BB962C8B-B14F-4D97-AF65-F5344CB8AC3E}">
        <p14:creationId xmlns:p14="http://schemas.microsoft.com/office/powerpoint/2010/main" val="182750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29BB6-958F-4613-A127-12F1275AAD7C}" type="slidenum">
              <a:rPr lang="en-US" smtClean="0"/>
              <a:pPr/>
              <a:t>25</a:t>
            </a:fld>
            <a:endParaRPr lang="en-US"/>
          </a:p>
        </p:txBody>
      </p:sp>
    </p:spTree>
    <p:extLst>
      <p:ext uri="{BB962C8B-B14F-4D97-AF65-F5344CB8AC3E}">
        <p14:creationId xmlns:p14="http://schemas.microsoft.com/office/powerpoint/2010/main" val="314166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175"/>
            <a:endParaRPr lang="en-US" altLang="en-US" smtClean="0">
              <a:ea typeface="ＭＳ Ｐゴシック" pitchFamily="34" charset="-128"/>
            </a:endParaRPr>
          </a:p>
        </p:txBody>
      </p:sp>
      <p:sp>
        <p:nvSpPr>
          <p:cNvPr id="62468" name="Slide Number Placeholder 3"/>
          <p:cNvSpPr txBox="1">
            <a:spLocks noGrp="1"/>
          </p:cNvSpPr>
          <p:nvPr/>
        </p:nvSpPr>
        <p:spPr bwMode="auto">
          <a:xfrm>
            <a:off x="3884613" y="8828168"/>
            <a:ext cx="297180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eaLnBrk="0" hangingPunct="0">
              <a:defRPr sz="2800" b="1">
                <a:solidFill>
                  <a:schemeClr val="tx1"/>
                </a:solidFill>
                <a:latin typeface="Lucida Grande" charset="0"/>
                <a:ea typeface="ＭＳ Ｐゴシック" pitchFamily="34" charset="-128"/>
              </a:defRPr>
            </a:lvl1pPr>
            <a:lvl2pPr marL="742950" indent="-285750" defTabSz="457200" eaLnBrk="0" hangingPunct="0">
              <a:defRPr sz="2800" b="1">
                <a:solidFill>
                  <a:schemeClr val="tx1"/>
                </a:solidFill>
                <a:latin typeface="Lucida Grande" charset="0"/>
                <a:ea typeface="ＭＳ Ｐゴシック" pitchFamily="34" charset="-128"/>
              </a:defRPr>
            </a:lvl2pPr>
            <a:lvl3pPr marL="1143000" indent="-228600" defTabSz="457200" eaLnBrk="0" hangingPunct="0">
              <a:defRPr sz="2800" b="1">
                <a:solidFill>
                  <a:schemeClr val="tx1"/>
                </a:solidFill>
                <a:latin typeface="Lucida Grande" charset="0"/>
                <a:ea typeface="ＭＳ Ｐゴシック" pitchFamily="34" charset="-128"/>
              </a:defRPr>
            </a:lvl3pPr>
            <a:lvl4pPr marL="1600200" indent="-228600" defTabSz="457200" eaLnBrk="0" hangingPunct="0">
              <a:defRPr sz="2800" b="1">
                <a:solidFill>
                  <a:schemeClr val="tx1"/>
                </a:solidFill>
                <a:latin typeface="Lucida Grande" charset="0"/>
                <a:ea typeface="ＭＳ Ｐゴシック" pitchFamily="34" charset="-128"/>
              </a:defRPr>
            </a:lvl4pPr>
            <a:lvl5pPr marL="2057400" indent="-228600" defTabSz="457200" eaLnBrk="0" hangingPunct="0">
              <a:defRPr sz="2800" b="1">
                <a:solidFill>
                  <a:schemeClr val="tx1"/>
                </a:solidFill>
                <a:latin typeface="Lucida Grande" charset="0"/>
                <a:ea typeface="ＭＳ Ｐゴシック" pitchFamily="34" charset="-128"/>
              </a:defRPr>
            </a:lvl5pPr>
            <a:lvl6pPr marL="2514600" indent="-228600" defTabSz="457200" eaLnBrk="0" fontAlgn="base" hangingPunct="0">
              <a:spcBef>
                <a:spcPct val="0"/>
              </a:spcBef>
              <a:spcAft>
                <a:spcPct val="0"/>
              </a:spcAft>
              <a:defRPr sz="2800" b="1">
                <a:solidFill>
                  <a:schemeClr val="tx1"/>
                </a:solidFill>
                <a:latin typeface="Lucida Grande" charset="0"/>
                <a:ea typeface="ＭＳ Ｐゴシック" pitchFamily="34" charset="-128"/>
              </a:defRPr>
            </a:lvl6pPr>
            <a:lvl7pPr marL="2971800" indent="-228600" defTabSz="457200" eaLnBrk="0" fontAlgn="base" hangingPunct="0">
              <a:spcBef>
                <a:spcPct val="0"/>
              </a:spcBef>
              <a:spcAft>
                <a:spcPct val="0"/>
              </a:spcAft>
              <a:defRPr sz="2800" b="1">
                <a:solidFill>
                  <a:schemeClr val="tx1"/>
                </a:solidFill>
                <a:latin typeface="Lucida Grande" charset="0"/>
                <a:ea typeface="ＭＳ Ｐゴシック" pitchFamily="34" charset="-128"/>
              </a:defRPr>
            </a:lvl7pPr>
            <a:lvl8pPr marL="3429000" indent="-228600" defTabSz="457200" eaLnBrk="0" fontAlgn="base" hangingPunct="0">
              <a:spcBef>
                <a:spcPct val="0"/>
              </a:spcBef>
              <a:spcAft>
                <a:spcPct val="0"/>
              </a:spcAft>
              <a:defRPr sz="2800" b="1">
                <a:solidFill>
                  <a:schemeClr val="tx1"/>
                </a:solidFill>
                <a:latin typeface="Lucida Grande" charset="0"/>
                <a:ea typeface="ＭＳ Ｐゴシック" pitchFamily="34" charset="-128"/>
              </a:defRPr>
            </a:lvl8pPr>
            <a:lvl9pPr marL="3886200" indent="-228600" defTabSz="457200" eaLnBrk="0" fontAlgn="base" hangingPunct="0">
              <a:spcBef>
                <a:spcPct val="0"/>
              </a:spcBef>
              <a:spcAft>
                <a:spcPct val="0"/>
              </a:spcAft>
              <a:defRPr sz="2800" b="1">
                <a:solidFill>
                  <a:schemeClr val="tx1"/>
                </a:solidFill>
                <a:latin typeface="Lucida Grande" charset="0"/>
                <a:ea typeface="ＭＳ Ｐゴシック" pitchFamily="34" charset="-128"/>
              </a:defRPr>
            </a:lvl9pPr>
          </a:lstStyle>
          <a:p>
            <a:pPr algn="r"/>
            <a:fld id="{DEFEC509-4A2B-4062-AD91-9EAAD6571B75}" type="slidenum">
              <a:rPr lang="en-US" altLang="en-US" sz="1200">
                <a:latin typeface="Arial" pitchFamily="34" charset="0"/>
              </a:rPr>
              <a:pPr algn="r"/>
              <a:t>26</a:t>
            </a:fld>
            <a:endParaRPr lang="en-US" alt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29BB6-958F-4613-A127-12F1275AAD7C}" type="slidenum">
              <a:rPr lang="en-US" smtClean="0"/>
              <a:pPr/>
              <a:t>27</a:t>
            </a:fld>
            <a:endParaRPr lang="en-US"/>
          </a:p>
        </p:txBody>
      </p:sp>
    </p:spTree>
    <p:extLst>
      <p:ext uri="{BB962C8B-B14F-4D97-AF65-F5344CB8AC3E}">
        <p14:creationId xmlns:p14="http://schemas.microsoft.com/office/powerpoint/2010/main" val="307931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7</a:t>
            </a:fld>
            <a:endParaRPr lang="en-US"/>
          </a:p>
        </p:txBody>
      </p:sp>
    </p:spTree>
    <p:extLst>
      <p:ext uri="{BB962C8B-B14F-4D97-AF65-F5344CB8AC3E}">
        <p14:creationId xmlns:p14="http://schemas.microsoft.com/office/powerpoint/2010/main" val="290537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69888" lvl="1" indent="-325420">
              <a:spcBef>
                <a:spcPct val="20000"/>
              </a:spcBef>
              <a:buClr>
                <a:schemeClr val="accent2"/>
              </a:buClr>
              <a:buSzPct val="60000"/>
              <a:buFont typeface="Wingdings" pitchFamily="2" charset="2"/>
              <a:buChar char="q"/>
            </a:pPr>
            <a:r>
              <a:rPr lang="en-US" altLang="en-US" sz="2400" dirty="0">
                <a:latin typeface="Arial" pitchFamily="34" charset="0"/>
                <a:ea typeface="ＭＳ Ｐゴシック" pitchFamily="34" charset="-128"/>
              </a:rPr>
              <a:t>Genetic and environmental contributions</a:t>
            </a:r>
          </a:p>
          <a:p>
            <a:pPr marL="669888" lvl="1" indent="-325420">
              <a:spcBef>
                <a:spcPct val="20000"/>
              </a:spcBef>
              <a:buClr>
                <a:schemeClr val="accent2"/>
              </a:buClr>
              <a:buSzPct val="60000"/>
              <a:buFont typeface="Wingdings" pitchFamily="2" charset="2"/>
              <a:buChar char="q"/>
            </a:pPr>
            <a:r>
              <a:rPr lang="en-US" altLang="en-US" sz="2400" dirty="0">
                <a:latin typeface="Arial" pitchFamily="34" charset="0"/>
                <a:ea typeface="ＭＳ Ｐゴシック" pitchFamily="34" charset="-128"/>
              </a:rPr>
              <a:t>Treatment may involve behaviors, lifestyle choices</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Drug addiction shares many features with other chronic illnesses, including a tendency to run in families (heritability), an onset and course that is influenced by environmental conditions and behavior, and the ability to respond to appropriate treatment, which may include long-term lifestyle modification.</a:t>
            </a:r>
            <a:r>
              <a:rPr lang="en-US" altLang="en-US" baseline="30000" dirty="0" smtClean="0">
                <a:ea typeface="ＭＳ Ｐゴシック" pitchFamily="34" charset="-128"/>
                <a:hlinkClick r:id="rId3"/>
              </a:rPr>
              <a:t>1</a:t>
            </a:r>
            <a:endParaRPr lang="en-US" altLang="en-US" baseline="30000" dirty="0" smtClean="0">
              <a:ea typeface="ＭＳ Ｐゴシック" pitchFamily="34" charset="-128"/>
            </a:endParaRPr>
          </a:p>
          <a:p>
            <a:pPr eaLnBrk="1" hangingPunct="1"/>
            <a:endParaRPr lang="en-US" altLang="en-US" baseline="30000"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Characterized by a loss of control</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Compare drug addiction to diabetes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McLellan AT, Lewis DC, O’Brien CP, and </a:t>
            </a:r>
            <a:r>
              <a:rPr lang="en-US" altLang="en-US" dirty="0" err="1" smtClean="0">
                <a:ea typeface="ＭＳ Ｐゴシック" pitchFamily="34" charset="-128"/>
              </a:rPr>
              <a:t>Kleber</a:t>
            </a:r>
            <a:r>
              <a:rPr lang="en-US" altLang="en-US" dirty="0" smtClean="0">
                <a:ea typeface="ＭＳ Ｐゴシック" pitchFamily="34" charset="-128"/>
              </a:rPr>
              <a:t> HD. Drug dependence, a chronic medical illness: Implications for treatment, insurance, and outcomes evaluation. JAMA 284(13):1689-1695, 2000.</a:t>
            </a:r>
          </a:p>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9</a:t>
            </a:fld>
            <a:endParaRPr lang="en-US"/>
          </a:p>
        </p:txBody>
      </p:sp>
    </p:spTree>
    <p:extLst>
      <p:ext uri="{BB962C8B-B14F-4D97-AF65-F5344CB8AC3E}">
        <p14:creationId xmlns:p14="http://schemas.microsoft.com/office/powerpoint/2010/main" val="101017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violence and injury: interpersonal violence, motor vehicle crashes, homicides</a:t>
            </a:r>
          </a:p>
          <a:p>
            <a:endParaRPr lang="en-US" sz="800" dirty="0"/>
          </a:p>
          <a:p>
            <a:r>
              <a:rPr lang="en-US" dirty="0" smtClean="0"/>
              <a:t>Decrease transmission of infectious diseases (HIV and hepatitis C)</a:t>
            </a:r>
          </a:p>
          <a:p>
            <a:endParaRPr lang="en-US" dirty="0" smtClean="0"/>
          </a:p>
          <a:p>
            <a:r>
              <a:rPr lang="en-US" dirty="0" smtClean="0"/>
              <a:t>For example, the average cost for 1 full year of methadone maintenance treatment is approximately $4,700 per patient, whereas 1 full year of imprisonment costs approximately $24,000 per person</a:t>
            </a:r>
          </a:p>
          <a:p>
            <a:endParaRPr lang="en-US" dirty="0" smtClean="0"/>
          </a:p>
          <a:p>
            <a:r>
              <a:rPr lang="en-US" dirty="0" smtClean="0"/>
              <a:t>According to several conservative estimates, every dollar invested in addiction treatment programs yields a return of between $4 and $7 in reduced drug-related crime, criminal justice costs, and theft.</a:t>
            </a:r>
          </a:p>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11</a:t>
            </a:fld>
            <a:endParaRPr lang="en-US"/>
          </a:p>
        </p:txBody>
      </p:sp>
    </p:spTree>
    <p:extLst>
      <p:ext uri="{BB962C8B-B14F-4D97-AF65-F5344CB8AC3E}">
        <p14:creationId xmlns:p14="http://schemas.microsoft.com/office/powerpoint/2010/main" val="28434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violence and injury: interpersonal violence, motor vehicle crashes, homicides</a:t>
            </a:r>
          </a:p>
          <a:p>
            <a:endParaRPr lang="en-US" sz="800" dirty="0"/>
          </a:p>
          <a:p>
            <a:r>
              <a:rPr lang="en-US" dirty="0" smtClean="0"/>
              <a:t>Decrease transmission of infectious diseases (HIV and hepatitis C)</a:t>
            </a:r>
          </a:p>
          <a:p>
            <a:endParaRPr lang="en-US" dirty="0" smtClean="0"/>
          </a:p>
          <a:p>
            <a:r>
              <a:rPr lang="en-US" dirty="0" smtClean="0"/>
              <a:t>For example, the average cost for 1 full year of methadone maintenance treatment is approximately $4,700 per patient, whereas 1 full year of imprisonment costs approximately $24,000 per person</a:t>
            </a:r>
          </a:p>
          <a:p>
            <a:endParaRPr lang="en-US" dirty="0" smtClean="0"/>
          </a:p>
          <a:p>
            <a:r>
              <a:rPr lang="en-US" dirty="0" smtClean="0"/>
              <a:t>According to several conservative estimates, every dollar invested in addiction treatment programs yields a return of between $4 and $7 in reduced drug-related crime, criminal justice costs, and theft.</a:t>
            </a:r>
          </a:p>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12</a:t>
            </a:fld>
            <a:endParaRPr lang="en-US"/>
          </a:p>
        </p:txBody>
      </p:sp>
    </p:spTree>
    <p:extLst>
      <p:ext uri="{BB962C8B-B14F-4D97-AF65-F5344CB8AC3E}">
        <p14:creationId xmlns:p14="http://schemas.microsoft.com/office/powerpoint/2010/main" val="28434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Medications, behavioral therapies, medical services, social services</a:t>
            </a:r>
          </a:p>
          <a:p>
            <a:r>
              <a:rPr lang="en-US" dirty="0" smtClean="0"/>
              <a:t>Because drug abuse and addiction have so many dimensions and disrupt so many aspects of an individual’s life, treatment is not simple. Effective treatment programs typically incorporate many components, each directed to a particular aspect of the illness and its consequences. Addiction treatment must help the individual stop using drugs, maintain a drug-free lifestyle, and achieve productive functioning in the family, at work, and in </a:t>
            </a:r>
            <a:r>
              <a:rPr lang="en-US" dirty="0" err="1" smtClean="0"/>
              <a:t>society.e</a:t>
            </a:r>
            <a:r>
              <a:rPr lang="en-US" dirty="0" smtClean="0"/>
              <a:t> for all chronic diseases</a:t>
            </a:r>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13</a:t>
            </a:fld>
            <a:endParaRPr lang="en-US"/>
          </a:p>
        </p:txBody>
      </p:sp>
    </p:spTree>
    <p:extLst>
      <p:ext uri="{BB962C8B-B14F-4D97-AF65-F5344CB8AC3E}">
        <p14:creationId xmlns:p14="http://schemas.microsoft.com/office/powerpoint/2010/main" val="323440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ASAM’s Criteria are the most intensively studied set of addiction placement criteria. Scientists began</a:t>
            </a:r>
          </a:p>
          <a:p>
            <a:r>
              <a:rPr lang="en-US" dirty="0"/>
              <a:t>the crucial process of testing ASAM’s criteria in the early 1990s to develop decision rules not simply</a:t>
            </a:r>
          </a:p>
          <a:p>
            <a:r>
              <a:rPr lang="en-US" dirty="0"/>
              <a:t>through expert consensus, but through an international system of data gathering, quantitative</a:t>
            </a:r>
          </a:p>
          <a:p>
            <a:r>
              <a:rPr lang="en-US" dirty="0"/>
              <a:t>analysis, and empirical feedback. Dozens of reports published in the peer-reviewed literature have</a:t>
            </a:r>
          </a:p>
          <a:p>
            <a:r>
              <a:rPr lang="en-US" dirty="0"/>
              <a:t>been supported by over $7 million of US government funding. Project funding came from the</a:t>
            </a:r>
          </a:p>
          <a:p>
            <a:r>
              <a:rPr lang="en-US" dirty="0"/>
              <a:t>National Institute on Drug Abuse and the National Institute on Alcohol Abuse and Alcoholism, and</a:t>
            </a:r>
          </a:p>
          <a:p>
            <a:r>
              <a:rPr lang="en-US" dirty="0"/>
              <a:t>the Center for Substance Abuse Treatment of the Substance Abuse and Mental Health Services</a:t>
            </a:r>
          </a:p>
          <a:p>
            <a:r>
              <a:rPr lang="en-US" dirty="0"/>
              <a:t>Administration. A considerable body of work exists to date on the ASAM Criteria including at least</a:t>
            </a:r>
          </a:p>
          <a:p>
            <a:r>
              <a:rPr lang="en-US" dirty="0"/>
              <a:t>ten evaluations involving a total of 3,672 subjects. Several controlled studies have found that</a:t>
            </a:r>
          </a:p>
          <a:p>
            <a:r>
              <a:rPr lang="en-US" dirty="0"/>
              <a:t>treatment based on the ASAM Criteria is associated with less morbidity, better client functioning,</a:t>
            </a:r>
          </a:p>
          <a:p>
            <a:r>
              <a:rPr lang="en-US" dirty="0"/>
              <a:t>and more efficient service utilization than mismatched treatment. These results support the</a:t>
            </a:r>
          </a:p>
          <a:p>
            <a:r>
              <a:rPr lang="en-US" dirty="0"/>
              <a:t>predictive validity and cost-effectiveness of the use of ASAM Criteria. They also indicate that the</a:t>
            </a:r>
          </a:p>
          <a:p>
            <a:r>
              <a:rPr lang="en-US" dirty="0"/>
              <a:t>ASAM Criteria have valid clinical decision-making guidelines, good feasibility and reliability through a</a:t>
            </a:r>
          </a:p>
          <a:p>
            <a:r>
              <a:rPr lang="en-US" dirty="0"/>
              <a:t>standardized computer assessment instrument, and good concurrent validity.</a:t>
            </a:r>
            <a:endParaRPr lang="en-US" dirty="0" smtClean="0"/>
          </a:p>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14</a:t>
            </a:fld>
            <a:endParaRPr lang="en-US"/>
          </a:p>
        </p:txBody>
      </p:sp>
    </p:spTree>
    <p:extLst>
      <p:ext uri="{BB962C8B-B14F-4D97-AF65-F5344CB8AC3E}">
        <p14:creationId xmlns:p14="http://schemas.microsoft.com/office/powerpoint/2010/main" val="52181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Why do people take drugs in the first place? TO FEEL GOOD or TO FEEL LESS BAD/EMPTY/VOID</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Grande" charset="0"/>
                <a:ea typeface="ＭＳ Ｐゴシック" pitchFamily="34" charset="-128"/>
              </a:defRPr>
            </a:lvl1pPr>
            <a:lvl2pPr marL="742817" indent="-285699">
              <a:defRPr sz="1200">
                <a:solidFill>
                  <a:schemeClr val="tx1"/>
                </a:solidFill>
                <a:latin typeface="Lucida Grande" charset="0"/>
                <a:ea typeface="ＭＳ Ｐゴシック" pitchFamily="34" charset="-128"/>
              </a:defRPr>
            </a:lvl2pPr>
            <a:lvl3pPr marL="1142795" indent="-228559">
              <a:defRPr sz="1200">
                <a:solidFill>
                  <a:schemeClr val="tx1"/>
                </a:solidFill>
                <a:latin typeface="Lucida Grande" charset="0"/>
                <a:ea typeface="ＭＳ Ｐゴシック" pitchFamily="34" charset="-128"/>
              </a:defRPr>
            </a:lvl3pPr>
            <a:lvl4pPr marL="1599914" indent="-228559">
              <a:defRPr sz="1200">
                <a:solidFill>
                  <a:schemeClr val="tx1"/>
                </a:solidFill>
                <a:latin typeface="Lucida Grande" charset="0"/>
                <a:ea typeface="ＭＳ Ｐゴシック" pitchFamily="34" charset="-128"/>
              </a:defRPr>
            </a:lvl4pPr>
            <a:lvl5pPr marL="2057032" indent="-228559">
              <a:defRPr sz="1200">
                <a:solidFill>
                  <a:schemeClr val="tx1"/>
                </a:solidFill>
                <a:latin typeface="Lucida Grande" charset="0"/>
                <a:ea typeface="ＭＳ Ｐゴシック" pitchFamily="34" charset="-128"/>
              </a:defRPr>
            </a:lvl5pPr>
            <a:lvl6pPr marL="2514149" indent="-228559" eaLnBrk="0" fontAlgn="base" hangingPunct="0">
              <a:spcBef>
                <a:spcPct val="30000"/>
              </a:spcBef>
              <a:spcAft>
                <a:spcPct val="0"/>
              </a:spcAft>
              <a:defRPr sz="1200">
                <a:solidFill>
                  <a:schemeClr val="tx1"/>
                </a:solidFill>
                <a:latin typeface="Lucida Grande" charset="0"/>
                <a:ea typeface="ＭＳ Ｐゴシック" pitchFamily="34" charset="-128"/>
              </a:defRPr>
            </a:lvl6pPr>
            <a:lvl7pPr marL="2971268" indent="-228559" eaLnBrk="0" fontAlgn="base" hangingPunct="0">
              <a:spcBef>
                <a:spcPct val="30000"/>
              </a:spcBef>
              <a:spcAft>
                <a:spcPct val="0"/>
              </a:spcAft>
              <a:defRPr sz="1200">
                <a:solidFill>
                  <a:schemeClr val="tx1"/>
                </a:solidFill>
                <a:latin typeface="Lucida Grande" charset="0"/>
                <a:ea typeface="ＭＳ Ｐゴシック" pitchFamily="34" charset="-128"/>
              </a:defRPr>
            </a:lvl7pPr>
            <a:lvl8pPr marL="3428386" indent="-228559" eaLnBrk="0" fontAlgn="base" hangingPunct="0">
              <a:spcBef>
                <a:spcPct val="30000"/>
              </a:spcBef>
              <a:spcAft>
                <a:spcPct val="0"/>
              </a:spcAft>
              <a:defRPr sz="1200">
                <a:solidFill>
                  <a:schemeClr val="tx1"/>
                </a:solidFill>
                <a:latin typeface="Lucida Grande" charset="0"/>
                <a:ea typeface="ＭＳ Ｐゴシック" pitchFamily="34" charset="-128"/>
              </a:defRPr>
            </a:lvl8pPr>
            <a:lvl9pPr marL="3885504" indent="-228559" eaLnBrk="0" fontAlgn="base" hangingPunct="0">
              <a:spcBef>
                <a:spcPct val="30000"/>
              </a:spcBef>
              <a:spcAft>
                <a:spcPct val="0"/>
              </a:spcAft>
              <a:defRPr sz="1200">
                <a:solidFill>
                  <a:schemeClr val="tx1"/>
                </a:solidFill>
                <a:latin typeface="Lucida Grande" charset="0"/>
                <a:ea typeface="ＭＳ Ｐゴシック" pitchFamily="34" charset="-128"/>
              </a:defRPr>
            </a:lvl9pPr>
          </a:lstStyle>
          <a:p>
            <a:fld id="{0383FC8C-817E-4F5C-9CFD-374D7B8356B7}" type="slidenum">
              <a:rPr lang="en-US" altLang="en-US" smtClean="0">
                <a:solidFill>
                  <a:srgbClr val="000000"/>
                </a:solidFill>
              </a:rPr>
              <a:pPr/>
              <a:t>16</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2A10-5018-477E-A850-A095D82F9BD8}" type="slidenum">
              <a:rPr lang="en-US" smtClean="0"/>
              <a:t>17</a:t>
            </a:fld>
            <a:endParaRPr lang="en-US"/>
          </a:p>
        </p:txBody>
      </p:sp>
    </p:spTree>
    <p:extLst>
      <p:ext uri="{BB962C8B-B14F-4D97-AF65-F5344CB8AC3E}">
        <p14:creationId xmlns:p14="http://schemas.microsoft.com/office/powerpoint/2010/main" val="375136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E01C4C3-FA95-4820-B55C-C7D630A799E9}" type="datetimeFigureOut">
              <a:rPr lang="en-US" smtClean="0"/>
              <a:t>6/15/2018</a:t>
            </a:fld>
            <a:endParaRPr lang="en-US"/>
          </a:p>
        </p:txBody>
      </p:sp>
      <p:sp>
        <p:nvSpPr>
          <p:cNvPr id="8" name="Slide Number Placeholder 7"/>
          <p:cNvSpPr>
            <a:spLocks noGrp="1"/>
          </p:cNvSpPr>
          <p:nvPr>
            <p:ph type="sldNum" sz="quarter" idx="11"/>
          </p:nvPr>
        </p:nvSpPr>
        <p:spPr/>
        <p:txBody>
          <a:bodyPr/>
          <a:lstStyle/>
          <a:p>
            <a:fld id="{1D4DE281-F6A5-4F52-84B8-8C0126FBFCE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1C4C3-FA95-4820-B55C-C7D630A799E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1C4C3-FA95-4820-B55C-C7D630A799E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9" y="1332073"/>
            <a:ext cx="8236688" cy="4802028"/>
          </a:xfrm>
        </p:spPr>
        <p:txBody>
          <a:bodyPr/>
          <a:lstStyle>
            <a:lvl1pPr marL="285743" indent="-285743">
              <a:defRPr sz="2800">
                <a:latin typeface="Arial" panose="020B0604020202020204" pitchFamily="34" charset="0"/>
                <a:cs typeface="Arial" panose="020B0604020202020204" pitchFamily="34" charset="0"/>
              </a:defRPr>
            </a:lvl1pPr>
            <a:lvl2pPr marL="512750" indent="-227007">
              <a:buClr>
                <a:schemeClr val="accent4"/>
              </a:buClr>
              <a:defRPr>
                <a:latin typeface="Arial" panose="020B0604020202020204" pitchFamily="34" charset="0"/>
                <a:cs typeface="Arial" panose="020B0604020202020204" pitchFamily="34" charset="0"/>
              </a:defRPr>
            </a:lvl2pPr>
            <a:lvl3pPr marL="746106" indent="-174621">
              <a:spcAft>
                <a:spcPts val="600"/>
              </a:spcAft>
              <a:buSzPct val="100000"/>
              <a:defRPr>
                <a:latin typeface="Arial" panose="020B0604020202020204" pitchFamily="34" charset="0"/>
                <a:cs typeface="Arial" panose="020B0604020202020204" pitchFamily="34" charset="0"/>
              </a:defRPr>
            </a:lvl3pPr>
            <a:lvl4pPr marL="919140" indent="-173034">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5943" indent="-225419">
              <a:spcAft>
                <a:spcPts val="600"/>
              </a:spcAft>
              <a:buFontTx/>
              <a:buNone/>
              <a:defRPr/>
            </a:lvl6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laceholder 1"/>
          <p:cNvSpPr>
            <a:spLocks noGrp="1"/>
          </p:cNvSpPr>
          <p:nvPr>
            <p:ph type="title"/>
          </p:nvPr>
        </p:nvSpPr>
        <p:spPr>
          <a:xfrm>
            <a:off x="393408" y="460854"/>
            <a:ext cx="82296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1" name="Footer Placeholder 2"/>
          <p:cNvSpPr>
            <a:spLocks noGrp="1"/>
          </p:cNvSpPr>
          <p:nvPr>
            <p:ph type="ftr" sz="quarter" idx="3"/>
          </p:nvPr>
        </p:nvSpPr>
        <p:spPr>
          <a:xfrm>
            <a:off x="4874632" y="6509829"/>
            <a:ext cx="3835387" cy="249201"/>
          </a:xfrm>
          <a:prstGeom prst="rect">
            <a:avLst/>
          </a:prstGeom>
        </p:spPr>
        <p:txBody>
          <a:bodyPr/>
          <a:lstStyle>
            <a:lvl1pPr algn="r">
              <a:defRPr sz="600">
                <a:solidFill>
                  <a:schemeClr val="tx1">
                    <a:lumMod val="60000"/>
                    <a:lumOff val="40000"/>
                  </a:schemeClr>
                </a:solidFill>
              </a:defRPr>
            </a:lvl1pPr>
          </a:lstStyle>
          <a:p>
            <a:r>
              <a:rPr lang="en-US" smtClean="0">
                <a:solidFill>
                  <a:srgbClr val="000000">
                    <a:lumMod val="60000"/>
                    <a:lumOff val="40000"/>
                  </a:srgbClr>
                </a:solidFill>
              </a:rPr>
              <a:t>Being a Change Leader when The Change Is Happening to Me!  Nancy Rousseau, Ph.D.</a:t>
            </a:r>
            <a:endParaRPr lang="en-US" dirty="0">
              <a:solidFill>
                <a:srgbClr val="000000">
                  <a:lumMod val="60000"/>
                  <a:lumOff val="40000"/>
                </a:srgbClr>
              </a:solidFill>
            </a:endParaRPr>
          </a:p>
        </p:txBody>
      </p:sp>
      <p:sp>
        <p:nvSpPr>
          <p:cNvPr id="13" name="Slide Number Placeholder 6"/>
          <p:cNvSpPr>
            <a:spLocks noGrp="1"/>
          </p:cNvSpPr>
          <p:nvPr>
            <p:ph type="sldNum" sz="quarter" idx="4"/>
          </p:nvPr>
        </p:nvSpPr>
        <p:spPr>
          <a:xfrm>
            <a:off x="8573392" y="6443105"/>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3386431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E01C4C3-FA95-4820-B55C-C7D630A799E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1C4C3-FA95-4820-B55C-C7D630A799E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DE281-F6A5-4F52-84B8-8C0126FBFCE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E01C4C3-FA95-4820-B55C-C7D630A799E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DE281-F6A5-4F52-84B8-8C0126FBFCE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01C4C3-FA95-4820-B55C-C7D630A799E9}" type="datetimeFigureOut">
              <a:rPr lang="en-US" smtClean="0"/>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DE281-F6A5-4F52-84B8-8C0126FBFCE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1C4C3-FA95-4820-B55C-C7D630A799E9}" type="datetimeFigureOut">
              <a:rPr lang="en-US" smtClean="0"/>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1C4C3-FA95-4820-B55C-C7D630A799E9}" type="datetimeFigureOut">
              <a:rPr lang="en-US" smtClean="0"/>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C4C3-FA95-4820-B55C-C7D630A799E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C4C3-FA95-4820-B55C-C7D630A799E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DE281-F6A5-4F52-84B8-8C0126FBFC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E01C4C3-FA95-4820-B55C-C7D630A799E9}" type="datetimeFigureOut">
              <a:rPr lang="en-US" smtClean="0"/>
              <a:t>6/15/2018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4DE281-F6A5-4F52-84B8-8C0126FBFCE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U_NXigvvWAhVC4IMKHc3RAeoQjRwIBw&amp;url=https://www.drugabuse.gov/publications/drugfacts/treatment-approaches-drug-addiction&amp;psig=AOvVaw1W01BE8p0MMW2lPcFnvpki&amp;ust=150844525002572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hnICk5OvWAhUExoMKHeGVCNAQjRwIBw&amp;url=https://www.asam.org/education/live-online-cme/state-of-the-art-course-in-addiction-medicine/soa-program-news-updates/new-asam-criteria-unveiled&amp;psig=AOvVaw3yQMLPw4y0Tv3ylYaBHPcU&amp;ust=150792171472437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npXHhPvWAhXj5YMKHan8AN4QjRwIBw&amp;url=https://anotherwisemonkey.wordpress.com/2015/02/19/the-bumpy-road-to-paris/&amp;psig=AOvVaw2TMsovdp8SUKDEFXyHY-Z7&amp;ust=150844576652035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npXHhPvWAhXj5YMKHan8AN4QjRwIBw&amp;url=https://anotherwisemonkey.wordpress.com/2015/02/19/the-bumpy-road-to-paris/&amp;psig=AOvVaw2TMsovdp8SUKDEFXyHY-Z7&amp;ust=150844576652035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npXHhPvWAhXj5YMKHan8AN4QjRwIBw&amp;url=https://anotherwisemonkey.wordpress.com/2015/02/19/the-bumpy-road-to-paris/&amp;psig=AOvVaw2TMsovdp8SUKDEFXyHY-Z7&amp;ust=150844576652035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hyperlink" Target="http://www.denalihealthcaremi.com/vivitrol-for-narcotic-addiction-and-alcoholis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hyperlink" Target="http://www.drug-alcohol.com/wp-content/uploads/2012/10/naltrexone-pills.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9103898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aproctor@springfieldcityhall.com"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Geraldine.Kennedy@sphs.com" TargetMode="External"/><Relationship Id="rId2" Type="http://schemas.openxmlformats.org/officeDocument/2006/relationships/hyperlink" Target="mailto:Holle.Garvey@sphs.com" TargetMode="External"/><Relationship Id="rId1" Type="http://schemas.openxmlformats.org/officeDocument/2006/relationships/slideLayout" Target="../slideLayouts/slideLayout2.xml"/><Relationship Id="rId4" Type="http://schemas.openxmlformats.org/officeDocument/2006/relationships/hyperlink" Target="mailto:Mollie.Sullivan@sph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sam.org/asam-home-page"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2ahUKEwjr3_ubycrbAhXrpVkKHWIXBCUQjRx6BAgBEAU&amp;url=https://curisconcierge.com/chronic-disease-management/&amp;psig=AOvVaw0kedzkR3JC_T0kxdZrCYzU&amp;ust=15287707923023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784225"/>
          </a:xfrm>
        </p:spPr>
        <p:txBody>
          <a:bodyPr>
            <a:noAutofit/>
          </a:bodyPr>
          <a:lstStyle/>
          <a:p>
            <a:r>
              <a:rPr lang="en-US" sz="4000" b="1" dirty="0" smtClean="0"/>
              <a:t>Opioid Crisis and Homelessness</a:t>
            </a:r>
            <a:endParaRPr lang="en-US" sz="4000" dirty="0"/>
          </a:p>
        </p:txBody>
      </p:sp>
      <p:sp>
        <p:nvSpPr>
          <p:cNvPr id="3" name="Subtitle 2"/>
          <p:cNvSpPr>
            <a:spLocks noGrp="1"/>
          </p:cNvSpPr>
          <p:nvPr>
            <p:ph type="subTitle" idx="1"/>
          </p:nvPr>
        </p:nvSpPr>
        <p:spPr>
          <a:xfrm>
            <a:off x="1524000" y="1143000"/>
            <a:ext cx="6400800" cy="4953000"/>
          </a:xfrm>
        </p:spPr>
        <p:txBody>
          <a:bodyPr>
            <a:noAutofit/>
          </a:bodyPr>
          <a:lstStyle/>
          <a:p>
            <a:endParaRPr lang="en-US" sz="2000" b="1" dirty="0" smtClean="0">
              <a:solidFill>
                <a:schemeClr val="tx1"/>
              </a:solidFill>
            </a:endParaRPr>
          </a:p>
          <a:p>
            <a:r>
              <a:rPr lang="en-US" b="1" dirty="0" err="1" smtClean="0">
                <a:solidFill>
                  <a:srgbClr val="002060"/>
                </a:solidFill>
                <a:latin typeface="+mn-lt"/>
              </a:rPr>
              <a:t>Holle</a:t>
            </a:r>
            <a:r>
              <a:rPr lang="en-US" b="1" dirty="0" smtClean="0">
                <a:solidFill>
                  <a:srgbClr val="002060"/>
                </a:solidFill>
                <a:latin typeface="+mn-lt"/>
              </a:rPr>
              <a:t> Garvey, NP</a:t>
            </a:r>
          </a:p>
          <a:p>
            <a:r>
              <a:rPr lang="en-US" b="1" dirty="0" smtClean="0">
                <a:solidFill>
                  <a:srgbClr val="002060"/>
                </a:solidFill>
                <a:latin typeface="+mn-lt"/>
              </a:rPr>
              <a:t>Geraldine Kennedy, NP</a:t>
            </a:r>
          </a:p>
          <a:p>
            <a:r>
              <a:rPr lang="en-US" b="1" dirty="0" smtClean="0">
                <a:solidFill>
                  <a:srgbClr val="002060"/>
                </a:solidFill>
                <a:latin typeface="+mn-lt"/>
              </a:rPr>
              <a:t>Mollie Sullivan, LMHC                  </a:t>
            </a:r>
            <a:r>
              <a:rPr lang="en-US" sz="2200" b="1" dirty="0" smtClean="0">
                <a:solidFill>
                  <a:srgbClr val="002060"/>
                </a:solidFill>
                <a:latin typeface="+mn-lt"/>
              </a:rPr>
              <a:t>                                          </a:t>
            </a:r>
            <a:endParaRPr lang="en-US" sz="2200" b="1" dirty="0">
              <a:solidFill>
                <a:srgbClr val="002060"/>
              </a:solidFill>
              <a:latin typeface="+mn-lt"/>
            </a:endParaRPr>
          </a:p>
          <a:p>
            <a:r>
              <a:rPr lang="en-US" sz="2200" b="1" dirty="0" smtClean="0">
                <a:solidFill>
                  <a:srgbClr val="002060"/>
                </a:solidFill>
                <a:latin typeface="+mn-lt"/>
              </a:rPr>
              <a:t> </a:t>
            </a:r>
          </a:p>
          <a:p>
            <a:r>
              <a:rPr lang="en-US" sz="2300" b="1" dirty="0" smtClean="0">
                <a:solidFill>
                  <a:srgbClr val="7030A0"/>
                </a:solidFill>
                <a:latin typeface="+mn-lt"/>
              </a:rPr>
              <a:t>Mercy Medical Center</a:t>
            </a:r>
          </a:p>
          <a:p>
            <a:r>
              <a:rPr lang="en-US" sz="2300" b="1" dirty="0" smtClean="0">
                <a:solidFill>
                  <a:srgbClr val="7030A0"/>
                </a:solidFill>
                <a:latin typeface="+mn-lt"/>
              </a:rPr>
              <a:t>    Health Care for the Homeless Program</a:t>
            </a:r>
          </a:p>
          <a:p>
            <a:endParaRPr lang="en-US" sz="2200" b="1" dirty="0" smtClean="0">
              <a:solidFill>
                <a:srgbClr val="002060"/>
              </a:solidFill>
              <a:latin typeface="+mn-lt"/>
            </a:endParaRPr>
          </a:p>
          <a:p>
            <a:r>
              <a:rPr lang="en-US" b="1" dirty="0" smtClean="0">
                <a:solidFill>
                  <a:srgbClr val="002060"/>
                </a:solidFill>
                <a:latin typeface="+mn-lt"/>
              </a:rPr>
              <a:t>Contributions From:</a:t>
            </a:r>
          </a:p>
          <a:p>
            <a:r>
              <a:rPr lang="en-US" b="1" dirty="0">
                <a:solidFill>
                  <a:srgbClr val="002060"/>
                </a:solidFill>
                <a:latin typeface="+mn-lt"/>
              </a:rPr>
              <a:t>Katie </a:t>
            </a:r>
            <a:r>
              <a:rPr lang="en-US" b="1" dirty="0" err="1">
                <a:solidFill>
                  <a:srgbClr val="002060"/>
                </a:solidFill>
                <a:latin typeface="+mn-lt"/>
              </a:rPr>
              <a:t>Krauskopf</a:t>
            </a:r>
            <a:r>
              <a:rPr lang="en-US" b="1" dirty="0">
                <a:solidFill>
                  <a:srgbClr val="002060"/>
                </a:solidFill>
                <a:latin typeface="+mn-lt"/>
              </a:rPr>
              <a:t>, MD, </a:t>
            </a:r>
            <a:r>
              <a:rPr lang="en-US" b="1" dirty="0" smtClean="0">
                <a:solidFill>
                  <a:srgbClr val="002060"/>
                </a:solidFill>
                <a:latin typeface="+mn-lt"/>
              </a:rPr>
              <a:t>MPH</a:t>
            </a:r>
          </a:p>
          <a:p>
            <a:endParaRPr lang="en-US" sz="2200" b="1" dirty="0" smtClean="0">
              <a:solidFill>
                <a:srgbClr val="002060"/>
              </a:solidFill>
              <a:effectLst>
                <a:outerShdw blurRad="38100" dist="38100" dir="2700000" algn="tl">
                  <a:srgbClr val="000000">
                    <a:alpha val="43137"/>
                  </a:srgbClr>
                </a:outerShdw>
              </a:effectLst>
              <a:latin typeface="+mn-lt"/>
            </a:endParaRPr>
          </a:p>
          <a:p>
            <a:r>
              <a:rPr lang="en-US" sz="2300" b="1" dirty="0" smtClean="0">
                <a:solidFill>
                  <a:srgbClr val="7030A0"/>
                </a:solidFill>
                <a:latin typeface="+mn-lt"/>
              </a:rPr>
              <a:t>Mercy Behavioral Health Care</a:t>
            </a:r>
          </a:p>
          <a:p>
            <a:r>
              <a:rPr lang="en-US" sz="2300" b="1" dirty="0" smtClean="0">
                <a:solidFill>
                  <a:srgbClr val="7030A0"/>
                </a:solidFill>
                <a:latin typeface="+mn-lt"/>
              </a:rPr>
              <a:t>Outpatient Addiction Services</a:t>
            </a:r>
          </a:p>
          <a:p>
            <a:endParaRPr lang="en-US" sz="2200" dirty="0">
              <a:solidFill>
                <a:schemeClr val="tx1"/>
              </a:solidFill>
              <a:effectLst>
                <a:outerShdw blurRad="38100" dist="38100" dir="2700000" algn="tl">
                  <a:srgbClr val="000000">
                    <a:alpha val="43137"/>
                  </a:srgbClr>
                </a:outerShdw>
              </a:effectLst>
              <a:latin typeface="+mn-l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4" y="4267200"/>
            <a:ext cx="23717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52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465" y="152400"/>
            <a:ext cx="8229600" cy="609600"/>
          </a:xfrm>
        </p:spPr>
        <p:txBody>
          <a:bodyPr>
            <a:normAutofit fontScale="90000"/>
          </a:bodyPr>
          <a:lstStyle/>
          <a:p>
            <a:r>
              <a:rPr lang="en-US" b="1" dirty="0" smtClean="0">
                <a:latin typeface="+mn-lt"/>
              </a:rPr>
              <a:t>Language</a:t>
            </a:r>
            <a:r>
              <a:rPr lang="en-US" b="1" dirty="0" smtClean="0"/>
              <a:t> Matters</a:t>
            </a:r>
            <a:endParaRPr lang="en-US" b="1" dirty="0"/>
          </a:p>
        </p:txBody>
      </p:sp>
      <p:sp>
        <p:nvSpPr>
          <p:cNvPr id="2" name="TextBox 1"/>
          <p:cNvSpPr txBox="1"/>
          <p:nvPr/>
        </p:nvSpPr>
        <p:spPr>
          <a:xfrm>
            <a:off x="426231" y="1447800"/>
            <a:ext cx="8325719" cy="5632311"/>
          </a:xfrm>
          <a:prstGeom prst="rect">
            <a:avLst/>
          </a:prstGeom>
          <a:noFill/>
        </p:spPr>
        <p:txBody>
          <a:bodyPr wrap="square" numCol="2" rtlCol="0">
            <a:spAutoFit/>
          </a:bodyPr>
          <a:lstStyle/>
          <a:p>
            <a:pPr algn="ctr"/>
            <a:r>
              <a:rPr lang="en-US" sz="2400" dirty="0" smtClean="0">
                <a:solidFill>
                  <a:srgbClr val="6E2585"/>
                </a:solidFill>
              </a:rPr>
              <a:t>Substance Use Disorder</a:t>
            </a:r>
          </a:p>
          <a:p>
            <a:pPr algn="ctr"/>
            <a:endParaRPr lang="en-US" sz="2400" dirty="0" smtClean="0">
              <a:solidFill>
                <a:srgbClr val="6E2585"/>
              </a:solidFill>
            </a:endParaRPr>
          </a:p>
          <a:p>
            <a:pPr algn="ctr"/>
            <a:r>
              <a:rPr lang="en-US" sz="2400" dirty="0" smtClean="0">
                <a:solidFill>
                  <a:srgbClr val="6E2585"/>
                </a:solidFill>
              </a:rPr>
              <a:t>Person with SUD</a:t>
            </a:r>
          </a:p>
          <a:p>
            <a:pPr algn="ctr"/>
            <a:endParaRPr lang="en-US" sz="2400" dirty="0" smtClean="0">
              <a:solidFill>
                <a:srgbClr val="443D3E"/>
              </a:solidFill>
            </a:endParaRPr>
          </a:p>
          <a:p>
            <a:pPr algn="ctr"/>
            <a:r>
              <a:rPr lang="en-US" sz="2400" dirty="0" smtClean="0">
                <a:solidFill>
                  <a:srgbClr val="6E2585"/>
                </a:solidFill>
              </a:rPr>
              <a:t>Person in Recovery</a:t>
            </a:r>
          </a:p>
          <a:p>
            <a:pPr algn="ctr"/>
            <a:endParaRPr lang="en-US" sz="2400" dirty="0">
              <a:solidFill>
                <a:srgbClr val="6E2585"/>
              </a:solidFill>
            </a:endParaRPr>
          </a:p>
          <a:p>
            <a:pPr algn="ctr"/>
            <a:r>
              <a:rPr lang="en-US" sz="2400" dirty="0" smtClean="0">
                <a:solidFill>
                  <a:srgbClr val="7030A0"/>
                </a:solidFill>
              </a:rPr>
              <a:t>Negative (or positive) toxicology test</a:t>
            </a:r>
          </a:p>
          <a:p>
            <a:pPr algn="ctr"/>
            <a:endParaRPr lang="en-US" sz="2400" dirty="0" smtClean="0">
              <a:solidFill>
                <a:srgbClr val="443D3E"/>
              </a:solidFill>
            </a:endParaRPr>
          </a:p>
          <a:p>
            <a:pPr algn="ctr"/>
            <a:r>
              <a:rPr lang="en-US" sz="2400" i="1" dirty="0" smtClean="0">
                <a:solidFill>
                  <a:schemeClr val="accent5">
                    <a:lumMod val="50000"/>
                  </a:schemeClr>
                </a:solidFill>
              </a:rPr>
              <a:t>																								Substance Abuse     </a:t>
            </a:r>
          </a:p>
          <a:p>
            <a:pPr algn="ctr"/>
            <a:endParaRPr lang="en-US" sz="2400" i="1" dirty="0" smtClean="0">
              <a:solidFill>
                <a:schemeClr val="accent5">
                  <a:lumMod val="50000"/>
                </a:schemeClr>
              </a:solidFill>
            </a:endParaRPr>
          </a:p>
          <a:p>
            <a:pPr algn="ctr"/>
            <a:r>
              <a:rPr lang="en-US" sz="2400" i="1" dirty="0">
                <a:solidFill>
                  <a:schemeClr val="accent5">
                    <a:lumMod val="50000"/>
                  </a:schemeClr>
                </a:solidFill>
              </a:rPr>
              <a:t>Addict, Alcoholic, Abuser </a:t>
            </a:r>
            <a:endParaRPr lang="en-US" sz="2400" dirty="0">
              <a:solidFill>
                <a:srgbClr val="443D3E"/>
              </a:solidFill>
            </a:endParaRPr>
          </a:p>
          <a:p>
            <a:pPr algn="ctr"/>
            <a:endParaRPr lang="en-US" sz="2400" i="1" dirty="0" smtClean="0">
              <a:solidFill>
                <a:schemeClr val="accent5">
                  <a:lumMod val="50000"/>
                </a:schemeClr>
              </a:solidFill>
            </a:endParaRPr>
          </a:p>
          <a:p>
            <a:pPr algn="ctr"/>
            <a:r>
              <a:rPr lang="en-US" sz="2400" i="1" dirty="0">
                <a:solidFill>
                  <a:schemeClr val="accent5">
                    <a:lumMod val="50000"/>
                  </a:schemeClr>
                </a:solidFill>
              </a:rPr>
              <a:t>Clean</a:t>
            </a:r>
            <a:endParaRPr lang="en-US" sz="2400" dirty="0" smtClean="0">
              <a:solidFill>
                <a:srgbClr val="443D3E"/>
              </a:solidFill>
            </a:endParaRPr>
          </a:p>
          <a:p>
            <a:endParaRPr lang="en-US" sz="2400" i="1" dirty="0">
              <a:solidFill>
                <a:schemeClr val="accent5">
                  <a:lumMod val="50000"/>
                </a:schemeClr>
              </a:solidFill>
            </a:endParaRPr>
          </a:p>
          <a:p>
            <a:pPr algn="ctr"/>
            <a:r>
              <a:rPr lang="en-US" sz="2400" i="1" dirty="0">
                <a:solidFill>
                  <a:schemeClr val="accent5">
                    <a:lumMod val="50000"/>
                  </a:schemeClr>
                </a:solidFill>
              </a:rPr>
              <a:t>Clean, Dirty</a:t>
            </a:r>
          </a:p>
          <a:p>
            <a:pPr algn="ctr"/>
            <a:endParaRPr lang="en-US" sz="2400" i="1" dirty="0">
              <a:solidFill>
                <a:schemeClr val="accent5">
                  <a:lumMod val="50000"/>
                </a:schemeClr>
              </a:solidFill>
            </a:endParaRPr>
          </a:p>
          <a:p>
            <a:endParaRPr lang="en-US" sz="2400" i="1" dirty="0" smtClean="0">
              <a:solidFill>
                <a:schemeClr val="accent5">
                  <a:lumMod val="50000"/>
                </a:schemeClr>
              </a:solidFill>
            </a:endParaRPr>
          </a:p>
          <a:p>
            <a:pPr algn="ctr"/>
            <a:endParaRPr lang="en-US" sz="2400" i="1" dirty="0">
              <a:solidFill>
                <a:schemeClr val="accent5">
                  <a:lumMod val="50000"/>
                </a:schemeClr>
              </a:solidFill>
            </a:endParaRPr>
          </a:p>
          <a:p>
            <a:pPr algn="ctr"/>
            <a:endParaRPr lang="en-US" sz="2400" i="1" dirty="0" smtClean="0">
              <a:solidFill>
                <a:schemeClr val="accent5">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1718736"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altLang="en-US" b="1" dirty="0">
                <a:ea typeface="ＭＳ Ｐゴシック" pitchFamily="34" charset="-128"/>
              </a:rPr>
              <a:t>Individual Recovery</a:t>
            </a:r>
            <a:endParaRPr lang="en-US" b="1" dirty="0"/>
          </a:p>
        </p:txBody>
      </p:sp>
      <p:sp>
        <p:nvSpPr>
          <p:cNvPr id="3" name="Content Placeholder 2"/>
          <p:cNvSpPr>
            <a:spLocks noGrp="1"/>
          </p:cNvSpPr>
          <p:nvPr>
            <p:ph idx="1"/>
          </p:nvPr>
        </p:nvSpPr>
        <p:spPr>
          <a:xfrm>
            <a:off x="457200" y="1600201"/>
            <a:ext cx="8229600" cy="4343400"/>
          </a:xfrm>
        </p:spPr>
        <p:txBody>
          <a:bodyPr>
            <a:noAutofit/>
          </a:bodyPr>
          <a:lstStyle/>
          <a:p>
            <a:r>
              <a:rPr lang="en-US" sz="2800" b="1" dirty="0">
                <a:solidFill>
                  <a:srgbClr val="002060"/>
                </a:solidFill>
                <a:latin typeface="+mn-lt"/>
              </a:rPr>
              <a:t>S</a:t>
            </a:r>
            <a:r>
              <a:rPr lang="en-US" sz="2800" b="1" dirty="0" smtClean="0">
                <a:solidFill>
                  <a:srgbClr val="002060"/>
                </a:solidFill>
                <a:latin typeface="+mn-lt"/>
              </a:rPr>
              <a:t>table state of health, self-management</a:t>
            </a:r>
            <a:endParaRPr lang="en-US" sz="2800" b="1" dirty="0">
              <a:solidFill>
                <a:srgbClr val="002060"/>
              </a:solidFill>
              <a:latin typeface="+mn-lt"/>
            </a:endParaRPr>
          </a:p>
          <a:p>
            <a:pPr marL="0" indent="0">
              <a:buNone/>
            </a:pPr>
            <a:endParaRPr lang="en-US" sz="2800" b="1" dirty="0" smtClean="0">
              <a:solidFill>
                <a:srgbClr val="002060"/>
              </a:solidFill>
              <a:latin typeface="+mn-lt"/>
            </a:endParaRPr>
          </a:p>
          <a:p>
            <a:r>
              <a:rPr lang="en-US" sz="2800" b="1" dirty="0" smtClean="0">
                <a:solidFill>
                  <a:srgbClr val="002060"/>
                </a:solidFill>
                <a:latin typeface="+mn-lt"/>
              </a:rPr>
              <a:t>Access </a:t>
            </a:r>
            <a:r>
              <a:rPr lang="en-US" sz="2800" b="1" dirty="0">
                <a:solidFill>
                  <a:srgbClr val="002060"/>
                </a:solidFill>
                <a:latin typeface="+mn-lt"/>
              </a:rPr>
              <a:t>and maintain </a:t>
            </a:r>
            <a:r>
              <a:rPr lang="en-US" sz="2800" b="1" dirty="0" smtClean="0">
                <a:solidFill>
                  <a:srgbClr val="002060"/>
                </a:solidFill>
                <a:latin typeface="+mn-lt"/>
              </a:rPr>
              <a:t>a stable, safe </a:t>
            </a:r>
            <a:r>
              <a:rPr lang="en-US" sz="2800" b="1" dirty="0">
                <a:solidFill>
                  <a:srgbClr val="002060"/>
                </a:solidFill>
                <a:latin typeface="+mn-lt"/>
              </a:rPr>
              <a:t>place to live</a:t>
            </a:r>
          </a:p>
          <a:p>
            <a:pPr marL="0" indent="0">
              <a:buNone/>
            </a:pPr>
            <a:endParaRPr lang="en-US" sz="2800" b="1" dirty="0" smtClean="0">
              <a:solidFill>
                <a:srgbClr val="002060"/>
              </a:solidFill>
              <a:latin typeface="+mn-lt"/>
            </a:endParaRPr>
          </a:p>
          <a:p>
            <a:r>
              <a:rPr lang="en-US" sz="2800" b="1" dirty="0" smtClean="0">
                <a:solidFill>
                  <a:srgbClr val="002060"/>
                </a:solidFill>
                <a:latin typeface="+mn-lt"/>
              </a:rPr>
              <a:t>Engage in meaningful </a:t>
            </a:r>
            <a:r>
              <a:rPr lang="en-US" sz="2800" b="1" dirty="0">
                <a:solidFill>
                  <a:srgbClr val="002060"/>
                </a:solidFill>
                <a:latin typeface="+mn-lt"/>
              </a:rPr>
              <a:t>daily </a:t>
            </a:r>
            <a:r>
              <a:rPr lang="en-US" sz="2800" b="1" dirty="0" smtClean="0">
                <a:solidFill>
                  <a:srgbClr val="002060"/>
                </a:solidFill>
                <a:latin typeface="+mn-lt"/>
              </a:rPr>
              <a:t>activities</a:t>
            </a:r>
          </a:p>
          <a:p>
            <a:pPr marL="0" indent="0">
              <a:buNone/>
            </a:pPr>
            <a:endParaRPr lang="en-US" sz="2800" b="1" dirty="0" smtClean="0">
              <a:solidFill>
                <a:srgbClr val="002060"/>
              </a:solidFill>
              <a:latin typeface="+mn-lt"/>
            </a:endParaRPr>
          </a:p>
          <a:p>
            <a:r>
              <a:rPr lang="en-US" sz="2800" b="1" dirty="0" smtClean="0">
                <a:solidFill>
                  <a:srgbClr val="002060"/>
                </a:solidFill>
                <a:latin typeface="+mn-lt"/>
              </a:rPr>
              <a:t>Attain independence, participate </a:t>
            </a:r>
            <a:r>
              <a:rPr lang="en-US" sz="2800" b="1" dirty="0">
                <a:solidFill>
                  <a:srgbClr val="002060"/>
                </a:solidFill>
                <a:latin typeface="+mn-lt"/>
              </a:rPr>
              <a:t>in </a:t>
            </a:r>
            <a:r>
              <a:rPr lang="en-US" sz="2800" b="1" dirty="0" smtClean="0">
                <a:solidFill>
                  <a:srgbClr val="002060"/>
                </a:solidFill>
                <a:latin typeface="+mn-lt"/>
              </a:rPr>
              <a:t>society</a:t>
            </a:r>
          </a:p>
          <a:p>
            <a:pPr marL="0" indent="0">
              <a:buNone/>
            </a:pPr>
            <a:endParaRPr lang="en-US" sz="2800" b="1" dirty="0" smtClean="0">
              <a:solidFill>
                <a:srgbClr val="002060"/>
              </a:solidFill>
              <a:latin typeface="+mn-lt"/>
            </a:endParaRPr>
          </a:p>
          <a:p>
            <a:pPr marL="342900" lvl="2" indent="-342900"/>
            <a:r>
              <a:rPr lang="en-US" sz="2800" b="1" dirty="0">
                <a:solidFill>
                  <a:srgbClr val="002060"/>
                </a:solidFill>
                <a:latin typeface="+mn-lt"/>
              </a:rPr>
              <a:t>Foster </a:t>
            </a:r>
            <a:r>
              <a:rPr lang="en-US" sz="2800" b="1" dirty="0" smtClean="0">
                <a:solidFill>
                  <a:srgbClr val="002060"/>
                </a:solidFill>
                <a:latin typeface="+mn-lt"/>
              </a:rPr>
              <a:t>relationships of support</a:t>
            </a:r>
            <a:r>
              <a:rPr lang="en-US" sz="2800" b="1" dirty="0">
                <a:solidFill>
                  <a:srgbClr val="002060"/>
                </a:solidFill>
                <a:latin typeface="+mn-lt"/>
              </a:rPr>
              <a:t>, </a:t>
            </a:r>
            <a:r>
              <a:rPr lang="en-US" sz="2800" b="1" dirty="0" smtClean="0">
                <a:solidFill>
                  <a:srgbClr val="002060"/>
                </a:solidFill>
                <a:latin typeface="+mn-lt"/>
              </a:rPr>
              <a:t>love, hope</a:t>
            </a:r>
            <a:endParaRPr lang="en-US" sz="2800" b="1" dirty="0">
              <a:solidFill>
                <a:srgbClr val="002060"/>
              </a:solidFill>
              <a:latin typeface="+mn-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610169"/>
            <a:ext cx="1382316" cy="198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8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95400"/>
          </a:xfrm>
        </p:spPr>
        <p:txBody>
          <a:bodyPr>
            <a:normAutofit/>
          </a:bodyPr>
          <a:lstStyle/>
          <a:p>
            <a:r>
              <a:rPr lang="en-US" sz="4200" b="1" dirty="0" smtClean="0"/>
              <a:t>Public Health, Societal Recovery</a:t>
            </a:r>
            <a:endParaRPr lang="en-US" sz="4200" b="1" dirty="0"/>
          </a:p>
        </p:txBody>
      </p:sp>
      <p:sp>
        <p:nvSpPr>
          <p:cNvPr id="3" name="Content Placeholder 2"/>
          <p:cNvSpPr>
            <a:spLocks noGrp="1"/>
          </p:cNvSpPr>
          <p:nvPr>
            <p:ph idx="1"/>
          </p:nvPr>
        </p:nvSpPr>
        <p:spPr>
          <a:xfrm>
            <a:off x="402673" y="1905000"/>
            <a:ext cx="8229600" cy="2971799"/>
          </a:xfrm>
        </p:spPr>
        <p:txBody>
          <a:bodyPr>
            <a:normAutofit/>
          </a:bodyPr>
          <a:lstStyle/>
          <a:p>
            <a:r>
              <a:rPr lang="en-US" sz="2800" dirty="0" smtClean="0">
                <a:solidFill>
                  <a:srgbClr val="002060"/>
                </a:solidFill>
                <a:latin typeface="+mn-lt"/>
              </a:rPr>
              <a:t>Improve worker productivity</a:t>
            </a:r>
          </a:p>
          <a:p>
            <a:pPr marL="0" indent="0">
              <a:buNone/>
            </a:pPr>
            <a:endParaRPr lang="en-US" sz="1400" dirty="0" smtClean="0">
              <a:solidFill>
                <a:srgbClr val="002060"/>
              </a:solidFill>
              <a:latin typeface="+mn-lt"/>
            </a:endParaRPr>
          </a:p>
          <a:p>
            <a:r>
              <a:rPr lang="en-US" sz="2800" dirty="0" smtClean="0">
                <a:solidFill>
                  <a:srgbClr val="002060"/>
                </a:solidFill>
                <a:latin typeface="+mn-lt"/>
              </a:rPr>
              <a:t>Reduce criminal justice costs</a:t>
            </a:r>
          </a:p>
          <a:p>
            <a:pPr marL="0" indent="0">
              <a:buNone/>
            </a:pPr>
            <a:endParaRPr lang="en-US" sz="1400" dirty="0" smtClean="0">
              <a:solidFill>
                <a:srgbClr val="002060"/>
              </a:solidFill>
              <a:latin typeface="+mn-lt"/>
            </a:endParaRPr>
          </a:p>
          <a:p>
            <a:r>
              <a:rPr lang="en-US" sz="2800" dirty="0" smtClean="0">
                <a:solidFill>
                  <a:srgbClr val="002060"/>
                </a:solidFill>
                <a:latin typeface="+mn-lt"/>
              </a:rPr>
              <a:t>Reduce violence and injury</a:t>
            </a:r>
          </a:p>
          <a:p>
            <a:pPr marL="0" indent="0">
              <a:buNone/>
            </a:pPr>
            <a:endParaRPr lang="en-US" sz="1400" dirty="0" smtClean="0">
              <a:solidFill>
                <a:srgbClr val="002060"/>
              </a:solidFill>
              <a:latin typeface="+mn-lt"/>
            </a:endParaRPr>
          </a:p>
          <a:p>
            <a:r>
              <a:rPr lang="en-US" sz="2800" dirty="0" smtClean="0">
                <a:solidFill>
                  <a:srgbClr val="002060"/>
                </a:solidFill>
                <a:latin typeface="+mn-lt"/>
              </a:rPr>
              <a:t>Decrease </a:t>
            </a:r>
            <a:r>
              <a:rPr lang="en-US" sz="2800" dirty="0">
                <a:solidFill>
                  <a:srgbClr val="002060"/>
                </a:solidFill>
                <a:latin typeface="+mn-lt"/>
              </a:rPr>
              <a:t>transmission of infectious </a:t>
            </a:r>
            <a:r>
              <a:rPr lang="en-US" sz="2800" dirty="0" smtClean="0">
                <a:solidFill>
                  <a:srgbClr val="002060"/>
                </a:solidFill>
                <a:latin typeface="+mn-lt"/>
              </a:rPr>
              <a:t>diseases</a:t>
            </a:r>
            <a:endParaRPr lang="en-US" sz="2800" dirty="0">
              <a:solidFill>
                <a:srgbClr val="002060"/>
              </a:solidFill>
              <a:latin typeface="+mn-lt"/>
            </a:endParaRPr>
          </a:p>
        </p:txBody>
      </p:sp>
      <p:sp>
        <p:nvSpPr>
          <p:cNvPr id="4" name="TextBox 3"/>
          <p:cNvSpPr txBox="1"/>
          <p:nvPr/>
        </p:nvSpPr>
        <p:spPr>
          <a:xfrm>
            <a:off x="32359" y="5638800"/>
            <a:ext cx="8599914" cy="923330"/>
          </a:xfrm>
          <a:prstGeom prst="rect">
            <a:avLst/>
          </a:prstGeom>
          <a:noFill/>
        </p:spPr>
        <p:txBody>
          <a:bodyPr wrap="square" rtlCol="0">
            <a:spAutoFit/>
          </a:bodyPr>
          <a:lstStyle/>
          <a:p>
            <a:pPr algn="r"/>
            <a:r>
              <a:rPr lang="en-US" b="1" dirty="0">
                <a:solidFill>
                  <a:srgbClr val="002060"/>
                </a:solidFill>
              </a:rPr>
              <a:t>Facing Addiction in </a:t>
            </a:r>
            <a:r>
              <a:rPr lang="en-US" b="1" dirty="0" smtClean="0">
                <a:solidFill>
                  <a:srgbClr val="002060"/>
                </a:solidFill>
              </a:rPr>
              <a:t>America: The </a:t>
            </a:r>
            <a:r>
              <a:rPr lang="en-US" b="1" dirty="0">
                <a:solidFill>
                  <a:srgbClr val="002060"/>
                </a:solidFill>
              </a:rPr>
              <a:t>Surgeon General's Report on Alcohol, Drugs, and </a:t>
            </a:r>
            <a:r>
              <a:rPr lang="en-US" b="1" dirty="0" smtClean="0">
                <a:solidFill>
                  <a:srgbClr val="002060"/>
                </a:solidFill>
              </a:rPr>
              <a:t>Health. SAMHSA, Office </a:t>
            </a:r>
            <a:r>
              <a:rPr lang="en-US" b="1" dirty="0">
                <a:solidFill>
                  <a:srgbClr val="002060"/>
                </a:solidFill>
              </a:rPr>
              <a:t>of the Surgeon </a:t>
            </a:r>
            <a:r>
              <a:rPr lang="en-US" b="1" dirty="0" smtClean="0">
                <a:solidFill>
                  <a:srgbClr val="002060"/>
                </a:solidFill>
              </a:rPr>
              <a:t>General. 2016; </a:t>
            </a:r>
            <a:r>
              <a:rPr lang="en-US" b="1" dirty="0" err="1" smtClean="0">
                <a:solidFill>
                  <a:srgbClr val="002060"/>
                </a:solidFill>
              </a:rPr>
              <a:t>Tsui</a:t>
            </a:r>
            <a:r>
              <a:rPr lang="en-US" b="1" dirty="0" smtClean="0">
                <a:solidFill>
                  <a:srgbClr val="002060"/>
                </a:solidFill>
              </a:rPr>
              <a:t>. </a:t>
            </a:r>
            <a:r>
              <a:rPr lang="en-US" b="1" i="1" dirty="0" smtClean="0">
                <a:solidFill>
                  <a:srgbClr val="002060"/>
                </a:solidFill>
              </a:rPr>
              <a:t>JAMA </a:t>
            </a:r>
            <a:r>
              <a:rPr lang="en-US" b="1" i="1" dirty="0">
                <a:solidFill>
                  <a:srgbClr val="002060"/>
                </a:solidFill>
              </a:rPr>
              <a:t>Internal </a:t>
            </a:r>
            <a:r>
              <a:rPr lang="en-US" b="1" i="1" dirty="0" smtClean="0">
                <a:solidFill>
                  <a:srgbClr val="002060"/>
                </a:solidFill>
              </a:rPr>
              <a:t>Medicine. </a:t>
            </a:r>
            <a:r>
              <a:rPr lang="en-US" b="1" dirty="0" smtClean="0">
                <a:solidFill>
                  <a:srgbClr val="002060"/>
                </a:solidFill>
              </a:rPr>
              <a:t>2014; Metzger. </a:t>
            </a:r>
            <a:r>
              <a:rPr lang="en-US" b="1" i="1" dirty="0">
                <a:solidFill>
                  <a:srgbClr val="002060"/>
                </a:solidFill>
              </a:rPr>
              <a:t>Journal of Acquired Immune Deficiency </a:t>
            </a:r>
            <a:r>
              <a:rPr lang="en-US" b="1" i="1" dirty="0" smtClean="0">
                <a:solidFill>
                  <a:srgbClr val="002060"/>
                </a:solidFill>
              </a:rPr>
              <a:t>Syndromes. </a:t>
            </a:r>
            <a:r>
              <a:rPr lang="en-US" b="1" dirty="0" smtClean="0">
                <a:solidFill>
                  <a:srgbClr val="002060"/>
                </a:solidFill>
              </a:rPr>
              <a:t>1993</a:t>
            </a:r>
            <a:endParaRPr lang="en-US" b="1" dirty="0">
              <a:solidFill>
                <a:srgbClr val="002060"/>
              </a:solidFill>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076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3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ad to recovery addic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7210"/>
            <a:ext cx="5867400" cy="5893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43" y="6050631"/>
            <a:ext cx="8599914" cy="646331"/>
          </a:xfrm>
          <a:prstGeom prst="rect">
            <a:avLst/>
          </a:prstGeom>
          <a:noFill/>
        </p:spPr>
        <p:txBody>
          <a:bodyPr wrap="square" rtlCol="0">
            <a:spAutoFit/>
          </a:bodyPr>
          <a:lstStyle/>
          <a:p>
            <a:pPr algn="r"/>
            <a:r>
              <a:rPr lang="en-US" b="1" dirty="0" smtClean="0">
                <a:solidFill>
                  <a:srgbClr val="002060"/>
                </a:solidFill>
              </a:rPr>
              <a:t>SAMHSA. </a:t>
            </a:r>
            <a:r>
              <a:rPr lang="en-US" b="1" i="1" dirty="0">
                <a:solidFill>
                  <a:srgbClr val="002060"/>
                </a:solidFill>
              </a:rPr>
              <a:t>National Survey of Substance Abuse Treatment Services (N-SSATS): 2013. Data on Substance Abuse Treatment Facilities.</a:t>
            </a:r>
            <a:r>
              <a:rPr lang="en-US" b="1" dirty="0">
                <a:solidFill>
                  <a:srgbClr val="002060"/>
                </a:solidFill>
              </a:rPr>
              <a:t> </a:t>
            </a:r>
            <a:r>
              <a:rPr lang="en-US" b="1" dirty="0" smtClean="0">
                <a:solidFill>
                  <a:srgbClr val="002060"/>
                </a:solidFill>
              </a:rPr>
              <a:t>2014</a:t>
            </a:r>
            <a:r>
              <a:rPr lang="en-US" b="1" dirty="0">
                <a:solidFill>
                  <a:srgbClr val="002060"/>
                </a:solidFill>
              </a:rPr>
              <a:t>. </a:t>
            </a:r>
          </a:p>
        </p:txBody>
      </p:sp>
    </p:spTree>
    <p:extLst>
      <p:ext uri="{BB962C8B-B14F-4D97-AF65-F5344CB8AC3E}">
        <p14:creationId xmlns:p14="http://schemas.microsoft.com/office/powerpoint/2010/main" val="1629409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sam criter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033" y="92074"/>
            <a:ext cx="5562367" cy="661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71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57" y="152400"/>
            <a:ext cx="8229600" cy="1066800"/>
          </a:xfrm>
        </p:spPr>
        <p:txBody>
          <a:bodyPr/>
          <a:lstStyle/>
          <a:p>
            <a:r>
              <a:rPr lang="en-US" sz="4800" b="1" dirty="0" smtClean="0"/>
              <a:t>ASAM Criteria: Goals</a:t>
            </a:r>
            <a:endParaRPr lang="en-US" sz="4800" dirty="0"/>
          </a:p>
        </p:txBody>
      </p:sp>
      <p:sp>
        <p:nvSpPr>
          <p:cNvPr id="3" name="Content Placeholder 2"/>
          <p:cNvSpPr>
            <a:spLocks noGrp="1"/>
          </p:cNvSpPr>
          <p:nvPr>
            <p:ph idx="1"/>
          </p:nvPr>
        </p:nvSpPr>
        <p:spPr>
          <a:xfrm>
            <a:off x="413757" y="1371600"/>
            <a:ext cx="8229600" cy="4525963"/>
          </a:xfrm>
        </p:spPr>
        <p:txBody>
          <a:bodyPr>
            <a:normAutofit/>
          </a:bodyPr>
          <a:lstStyle/>
          <a:p>
            <a:pPr marL="0" indent="0">
              <a:buNone/>
            </a:pPr>
            <a:r>
              <a:rPr lang="en-US" sz="3200" dirty="0">
                <a:solidFill>
                  <a:srgbClr val="002060"/>
                </a:solidFill>
                <a:latin typeface="+mn-lt"/>
              </a:rPr>
              <a:t>F</a:t>
            </a:r>
            <a:r>
              <a:rPr lang="en-US" sz="3200" dirty="0" smtClean="0">
                <a:solidFill>
                  <a:srgbClr val="002060"/>
                </a:solidFill>
                <a:latin typeface="+mn-lt"/>
              </a:rPr>
              <a:t>oster </a:t>
            </a:r>
            <a:r>
              <a:rPr lang="en-US" sz="3200" dirty="0">
                <a:solidFill>
                  <a:srgbClr val="002060"/>
                </a:solidFill>
                <a:latin typeface="+mn-lt"/>
              </a:rPr>
              <a:t>treatment </a:t>
            </a:r>
            <a:r>
              <a:rPr lang="en-US" sz="3200" dirty="0" smtClean="0">
                <a:solidFill>
                  <a:srgbClr val="002060"/>
                </a:solidFill>
                <a:latin typeface="+mn-lt"/>
              </a:rPr>
              <a:t>plans that:</a:t>
            </a:r>
            <a:endParaRPr lang="en-US" sz="3200" dirty="0">
              <a:solidFill>
                <a:srgbClr val="002060"/>
              </a:solidFill>
              <a:latin typeface="+mn-lt"/>
            </a:endParaRPr>
          </a:p>
          <a:p>
            <a:pPr lvl="1"/>
            <a:r>
              <a:rPr lang="en-US" sz="2800" dirty="0" smtClean="0">
                <a:solidFill>
                  <a:srgbClr val="002060"/>
                </a:solidFill>
                <a:latin typeface="+mn-lt"/>
              </a:rPr>
              <a:t>Use a multidimensional </a:t>
            </a:r>
            <a:r>
              <a:rPr lang="en-US" sz="2800" dirty="0">
                <a:solidFill>
                  <a:srgbClr val="002060"/>
                </a:solidFill>
                <a:latin typeface="+mn-lt"/>
              </a:rPr>
              <a:t>patient </a:t>
            </a:r>
            <a:r>
              <a:rPr lang="en-US" sz="2800" dirty="0" smtClean="0">
                <a:solidFill>
                  <a:srgbClr val="002060"/>
                </a:solidFill>
                <a:latin typeface="+mn-lt"/>
              </a:rPr>
              <a:t>assessment</a:t>
            </a:r>
          </a:p>
          <a:p>
            <a:pPr marL="457200" lvl="1" indent="0">
              <a:buNone/>
            </a:pPr>
            <a:endParaRPr lang="en-US" sz="2800" dirty="0">
              <a:solidFill>
                <a:srgbClr val="002060"/>
              </a:solidFill>
              <a:latin typeface="+mn-lt"/>
            </a:endParaRPr>
          </a:p>
          <a:p>
            <a:pPr lvl="1"/>
            <a:r>
              <a:rPr lang="en-US" sz="2800" dirty="0" smtClean="0">
                <a:solidFill>
                  <a:srgbClr val="002060"/>
                </a:solidFill>
                <a:latin typeface="+mn-lt"/>
              </a:rPr>
              <a:t>Match assessment findings with specific levels </a:t>
            </a:r>
            <a:r>
              <a:rPr lang="en-US" sz="2800" dirty="0">
                <a:solidFill>
                  <a:srgbClr val="002060"/>
                </a:solidFill>
                <a:latin typeface="+mn-lt"/>
              </a:rPr>
              <a:t>of </a:t>
            </a:r>
            <a:r>
              <a:rPr lang="en-US" sz="2800" dirty="0" smtClean="0">
                <a:solidFill>
                  <a:srgbClr val="002060"/>
                </a:solidFill>
                <a:latin typeface="+mn-lt"/>
              </a:rPr>
              <a:t>treatment</a:t>
            </a:r>
          </a:p>
          <a:p>
            <a:pPr marL="457200" lvl="1" indent="0">
              <a:buNone/>
            </a:pPr>
            <a:endParaRPr lang="en-US" sz="2800" dirty="0">
              <a:solidFill>
                <a:srgbClr val="002060"/>
              </a:solidFill>
              <a:latin typeface="+mn-lt"/>
            </a:endParaRPr>
          </a:p>
          <a:p>
            <a:pPr lvl="1"/>
            <a:r>
              <a:rPr lang="en-US" sz="2800" dirty="0" smtClean="0">
                <a:solidFill>
                  <a:srgbClr val="002060"/>
                </a:solidFill>
                <a:latin typeface="+mn-lt"/>
              </a:rPr>
              <a:t>Allow for coordinated transitions across levels of care, reflecting patient needs</a:t>
            </a:r>
          </a:p>
        </p:txBody>
      </p:sp>
      <p:sp>
        <p:nvSpPr>
          <p:cNvPr id="5" name="TextBox 4"/>
          <p:cNvSpPr txBox="1"/>
          <p:nvPr/>
        </p:nvSpPr>
        <p:spPr>
          <a:xfrm>
            <a:off x="228600" y="6019800"/>
            <a:ext cx="8599914" cy="646331"/>
          </a:xfrm>
          <a:prstGeom prst="rect">
            <a:avLst/>
          </a:prstGeom>
          <a:noFill/>
        </p:spPr>
        <p:txBody>
          <a:bodyPr wrap="square" rtlCol="0">
            <a:spAutoFit/>
          </a:bodyPr>
          <a:lstStyle/>
          <a:p>
            <a:pPr algn="r"/>
            <a:r>
              <a:rPr lang="en-US" b="1" dirty="0" smtClean="0">
                <a:solidFill>
                  <a:srgbClr val="002060"/>
                </a:solidFill>
              </a:rPr>
              <a:t>www.asam.org/resources/the-asam-criteria/about</a:t>
            </a:r>
            <a:r>
              <a:rPr lang="en-US" b="1" dirty="0">
                <a:solidFill>
                  <a:srgbClr val="002060"/>
                </a:solidFill>
              </a:rPr>
              <a:t>; </a:t>
            </a:r>
            <a:r>
              <a:rPr lang="en-US" b="1" dirty="0" smtClean="0">
                <a:solidFill>
                  <a:srgbClr val="002060"/>
                </a:solidFill>
              </a:rPr>
              <a:t>www.asam.org/docs/default-source/publications/standards-of-care-final-design-document.pdf</a:t>
            </a:r>
            <a:endParaRPr lang="en-US" b="1" dirty="0">
              <a:solidFill>
                <a:srgbClr val="002060"/>
              </a:solidFill>
            </a:endParaRPr>
          </a:p>
        </p:txBody>
      </p:sp>
    </p:spTree>
    <p:extLst>
      <p:ext uri="{BB962C8B-B14F-4D97-AF65-F5344CB8AC3E}">
        <p14:creationId xmlns:p14="http://schemas.microsoft.com/office/powerpoint/2010/main" val="28435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1800" b="0">
              <a:solidFill>
                <a:srgbClr val="000000"/>
              </a:solidFill>
              <a:latin typeface="Calibri" pitchFamily="34" charset="0"/>
            </a:endParaRPr>
          </a:p>
        </p:txBody>
      </p:sp>
      <p:sp>
        <p:nvSpPr>
          <p:cNvPr id="37" name="Title 1"/>
          <p:cNvSpPr txBox="1">
            <a:spLocks/>
          </p:cNvSpPr>
          <p:nvPr/>
        </p:nvSpPr>
        <p:spPr>
          <a:xfrm>
            <a:off x="242887" y="67994"/>
            <a:ext cx="8658225" cy="10668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solidFill>
                  <a:srgbClr val="7030A0"/>
                </a:solidFill>
                <a:latin typeface="+mn-lt"/>
              </a:rPr>
              <a:t>Addiction Treatment</a:t>
            </a:r>
            <a:endParaRPr lang="en-US" b="1" dirty="0">
              <a:solidFill>
                <a:srgbClr val="7030A0"/>
              </a:solidFill>
              <a:latin typeface="+mn-lt"/>
            </a:endParaRPr>
          </a:p>
        </p:txBody>
      </p:sp>
      <p:sp>
        <p:nvSpPr>
          <p:cNvPr id="64517" name="Freeform 7" descr="puzzlegraphic"/>
          <p:cNvSpPr>
            <a:spLocks/>
          </p:cNvSpPr>
          <p:nvPr/>
        </p:nvSpPr>
        <p:spPr bwMode="auto">
          <a:xfrm>
            <a:off x="3390900" y="1676400"/>
            <a:ext cx="2362200" cy="4187825"/>
          </a:xfrm>
          <a:custGeom>
            <a:avLst/>
            <a:gdLst>
              <a:gd name="T0" fmla="*/ 2147483647 w 3130"/>
              <a:gd name="T1" fmla="*/ 2147483647 h 6418"/>
              <a:gd name="T2" fmla="*/ 2147483647 w 3130"/>
              <a:gd name="T3" fmla="*/ 2147483647 h 6418"/>
              <a:gd name="T4" fmla="*/ 2147483647 w 3130"/>
              <a:gd name="T5" fmla="*/ 2147483647 h 6418"/>
              <a:gd name="T6" fmla="*/ 2147483647 w 3130"/>
              <a:gd name="T7" fmla="*/ 2147483647 h 6418"/>
              <a:gd name="T8" fmla="*/ 2147483647 w 3130"/>
              <a:gd name="T9" fmla="*/ 2147483647 h 6418"/>
              <a:gd name="T10" fmla="*/ 2147483647 w 3130"/>
              <a:gd name="T11" fmla="*/ 2147483647 h 6418"/>
              <a:gd name="T12" fmla="*/ 2147483647 w 3130"/>
              <a:gd name="T13" fmla="*/ 2147483647 h 6418"/>
              <a:gd name="T14" fmla="*/ 2147483647 w 3130"/>
              <a:gd name="T15" fmla="*/ 2147483647 h 6418"/>
              <a:gd name="T16" fmla="*/ 2147483647 w 3130"/>
              <a:gd name="T17" fmla="*/ 2147483647 h 6418"/>
              <a:gd name="T18" fmla="*/ 2147483647 w 3130"/>
              <a:gd name="T19" fmla="*/ 2147483647 h 6418"/>
              <a:gd name="T20" fmla="*/ 2147483647 w 3130"/>
              <a:gd name="T21" fmla="*/ 2147483647 h 6418"/>
              <a:gd name="T22" fmla="*/ 2147483647 w 3130"/>
              <a:gd name="T23" fmla="*/ 2147483647 h 6418"/>
              <a:gd name="T24" fmla="*/ 2147483647 w 3130"/>
              <a:gd name="T25" fmla="*/ 2147483647 h 6418"/>
              <a:gd name="T26" fmla="*/ 2147483647 w 3130"/>
              <a:gd name="T27" fmla="*/ 2147483647 h 6418"/>
              <a:gd name="T28" fmla="*/ 2147483647 w 3130"/>
              <a:gd name="T29" fmla="*/ 2147483647 h 6418"/>
              <a:gd name="T30" fmla="*/ 2147483647 w 3130"/>
              <a:gd name="T31" fmla="*/ 2147483647 h 6418"/>
              <a:gd name="T32" fmla="*/ 2147483647 w 3130"/>
              <a:gd name="T33" fmla="*/ 2147483647 h 6418"/>
              <a:gd name="T34" fmla="*/ 2147483647 w 3130"/>
              <a:gd name="T35" fmla="*/ 2147483647 h 6418"/>
              <a:gd name="T36" fmla="*/ 2147483647 w 3130"/>
              <a:gd name="T37" fmla="*/ 2147483647 h 6418"/>
              <a:gd name="T38" fmla="*/ 2147483647 w 3130"/>
              <a:gd name="T39" fmla="*/ 2147483647 h 6418"/>
              <a:gd name="T40" fmla="*/ 2147483647 w 3130"/>
              <a:gd name="T41" fmla="*/ 2147483647 h 6418"/>
              <a:gd name="T42" fmla="*/ 2147483647 w 3130"/>
              <a:gd name="T43" fmla="*/ 2147483647 h 6418"/>
              <a:gd name="T44" fmla="*/ 2147483647 w 3130"/>
              <a:gd name="T45" fmla="*/ 2147483647 h 6418"/>
              <a:gd name="T46" fmla="*/ 2147483647 w 3130"/>
              <a:gd name="T47" fmla="*/ 2147483647 h 6418"/>
              <a:gd name="T48" fmla="*/ 2147483647 w 3130"/>
              <a:gd name="T49" fmla="*/ 2147483647 h 6418"/>
              <a:gd name="T50" fmla="*/ 2147483647 w 3130"/>
              <a:gd name="T51" fmla="*/ 2147483647 h 6418"/>
              <a:gd name="T52" fmla="*/ 2147483647 w 3130"/>
              <a:gd name="T53" fmla="*/ 2147483647 h 6418"/>
              <a:gd name="T54" fmla="*/ 2147483647 w 3130"/>
              <a:gd name="T55" fmla="*/ 2147483647 h 6418"/>
              <a:gd name="T56" fmla="*/ 2147483647 w 3130"/>
              <a:gd name="T57" fmla="*/ 2147483647 h 6418"/>
              <a:gd name="T58" fmla="*/ 2147483647 w 3130"/>
              <a:gd name="T59" fmla="*/ 2147483647 h 6418"/>
              <a:gd name="T60" fmla="*/ 2147483647 w 3130"/>
              <a:gd name="T61" fmla="*/ 2147483647 h 6418"/>
              <a:gd name="T62" fmla="*/ 2147483647 w 3130"/>
              <a:gd name="T63" fmla="*/ 2147483647 h 6418"/>
              <a:gd name="T64" fmla="*/ 2147483647 w 3130"/>
              <a:gd name="T65" fmla="*/ 2147483647 h 6418"/>
              <a:gd name="T66" fmla="*/ 2147483647 w 3130"/>
              <a:gd name="T67" fmla="*/ 2147483647 h 6418"/>
              <a:gd name="T68" fmla="*/ 2147483647 w 3130"/>
              <a:gd name="T69" fmla="*/ 2147483647 h 6418"/>
              <a:gd name="T70" fmla="*/ 2147483647 w 3130"/>
              <a:gd name="T71" fmla="*/ 2147483647 h 6418"/>
              <a:gd name="T72" fmla="*/ 2147483647 w 3130"/>
              <a:gd name="T73" fmla="*/ 2147483647 h 6418"/>
              <a:gd name="T74" fmla="*/ 2147483647 w 3130"/>
              <a:gd name="T75" fmla="*/ 2147483647 h 6418"/>
              <a:gd name="T76" fmla="*/ 2147483647 w 3130"/>
              <a:gd name="T77" fmla="*/ 2147483647 h 6418"/>
              <a:gd name="T78" fmla="*/ 2147483647 w 3130"/>
              <a:gd name="T79" fmla="*/ 2147483647 h 6418"/>
              <a:gd name="T80" fmla="*/ 2147483647 w 3130"/>
              <a:gd name="T81" fmla="*/ 2147483647 h 6418"/>
              <a:gd name="T82" fmla="*/ 2147483647 w 3130"/>
              <a:gd name="T83" fmla="*/ 2147483647 h 6418"/>
              <a:gd name="T84" fmla="*/ 2147483647 w 3130"/>
              <a:gd name="T85" fmla="*/ 2147483647 h 6418"/>
              <a:gd name="T86" fmla="*/ 2147483647 w 3130"/>
              <a:gd name="T87" fmla="*/ 2147483647 h 6418"/>
              <a:gd name="T88" fmla="*/ 2147483647 w 3130"/>
              <a:gd name="T89" fmla="*/ 2147483647 h 6418"/>
              <a:gd name="T90" fmla="*/ 2147483647 w 3130"/>
              <a:gd name="T91" fmla="*/ 2147483647 h 6418"/>
              <a:gd name="T92" fmla="*/ 2147483647 w 3130"/>
              <a:gd name="T93" fmla="*/ 2147483647 h 6418"/>
              <a:gd name="T94" fmla="*/ 2147483647 w 3130"/>
              <a:gd name="T95" fmla="*/ 2147483647 h 6418"/>
              <a:gd name="T96" fmla="*/ 2147483647 w 3130"/>
              <a:gd name="T97" fmla="*/ 2147483647 h 6418"/>
              <a:gd name="T98" fmla="*/ 2147483647 w 3130"/>
              <a:gd name="T99" fmla="*/ 2147483647 h 6418"/>
              <a:gd name="T100" fmla="*/ 2147483647 w 3130"/>
              <a:gd name="T101" fmla="*/ 2147483647 h 6418"/>
              <a:gd name="T102" fmla="*/ 2147483647 w 3130"/>
              <a:gd name="T103" fmla="*/ 2147483647 h 6418"/>
              <a:gd name="T104" fmla="*/ 2147483647 w 3130"/>
              <a:gd name="T105" fmla="*/ 2147483647 h 6418"/>
              <a:gd name="T106" fmla="*/ 2147483647 w 3130"/>
              <a:gd name="T107" fmla="*/ 2147483647 h 6418"/>
              <a:gd name="T108" fmla="*/ 2147483647 w 3130"/>
              <a:gd name="T109" fmla="*/ 2147483647 h 6418"/>
              <a:gd name="T110" fmla="*/ 2147483647 w 3130"/>
              <a:gd name="T111" fmla="*/ 2147483647 h 6418"/>
              <a:gd name="T112" fmla="*/ 2147483647 w 3130"/>
              <a:gd name="T113" fmla="*/ 2147483647 h 6418"/>
              <a:gd name="T114" fmla="*/ 2147483647 w 3130"/>
              <a:gd name="T115" fmla="*/ 2147483647 h 6418"/>
              <a:gd name="T116" fmla="*/ 2147483647 w 3130"/>
              <a:gd name="T117" fmla="*/ 2147483647 h 6418"/>
              <a:gd name="T118" fmla="*/ 2147483647 w 3130"/>
              <a:gd name="T119" fmla="*/ 2147483647 h 64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30"/>
              <a:gd name="T181" fmla="*/ 0 h 6418"/>
              <a:gd name="T182" fmla="*/ 3130 w 3130"/>
              <a:gd name="T183" fmla="*/ 6418 h 64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30" h="6418">
                <a:moveTo>
                  <a:pt x="1565" y="0"/>
                </a:moveTo>
                <a:lnTo>
                  <a:pt x="1648" y="7"/>
                </a:lnTo>
                <a:lnTo>
                  <a:pt x="1715" y="35"/>
                </a:lnTo>
                <a:lnTo>
                  <a:pt x="1771" y="74"/>
                </a:lnTo>
                <a:lnTo>
                  <a:pt x="1813" y="127"/>
                </a:lnTo>
                <a:lnTo>
                  <a:pt x="1838" y="189"/>
                </a:lnTo>
                <a:lnTo>
                  <a:pt x="1854" y="254"/>
                </a:lnTo>
                <a:lnTo>
                  <a:pt x="1860" y="326"/>
                </a:lnTo>
                <a:lnTo>
                  <a:pt x="1853" y="400"/>
                </a:lnTo>
                <a:lnTo>
                  <a:pt x="1866" y="375"/>
                </a:lnTo>
                <a:lnTo>
                  <a:pt x="1884" y="385"/>
                </a:lnTo>
                <a:lnTo>
                  <a:pt x="1896" y="419"/>
                </a:lnTo>
                <a:lnTo>
                  <a:pt x="1896" y="462"/>
                </a:lnTo>
                <a:lnTo>
                  <a:pt x="1886" y="516"/>
                </a:lnTo>
                <a:lnTo>
                  <a:pt x="1869" y="587"/>
                </a:lnTo>
                <a:lnTo>
                  <a:pt x="1841" y="640"/>
                </a:lnTo>
                <a:lnTo>
                  <a:pt x="1806" y="660"/>
                </a:lnTo>
                <a:lnTo>
                  <a:pt x="1803" y="672"/>
                </a:lnTo>
                <a:lnTo>
                  <a:pt x="1796" y="707"/>
                </a:lnTo>
                <a:lnTo>
                  <a:pt x="1781" y="750"/>
                </a:lnTo>
                <a:lnTo>
                  <a:pt x="1760" y="784"/>
                </a:lnTo>
                <a:lnTo>
                  <a:pt x="1760" y="954"/>
                </a:lnTo>
                <a:lnTo>
                  <a:pt x="1800" y="964"/>
                </a:lnTo>
                <a:lnTo>
                  <a:pt x="1846" y="986"/>
                </a:lnTo>
                <a:lnTo>
                  <a:pt x="1897" y="1010"/>
                </a:lnTo>
                <a:lnTo>
                  <a:pt x="1950" y="1039"/>
                </a:lnTo>
                <a:lnTo>
                  <a:pt x="2000" y="1069"/>
                </a:lnTo>
                <a:lnTo>
                  <a:pt x="2040" y="1096"/>
                </a:lnTo>
                <a:lnTo>
                  <a:pt x="2070" y="1116"/>
                </a:lnTo>
                <a:lnTo>
                  <a:pt x="2083" y="1128"/>
                </a:lnTo>
                <a:lnTo>
                  <a:pt x="2096" y="1129"/>
                </a:lnTo>
                <a:lnTo>
                  <a:pt x="2131" y="1135"/>
                </a:lnTo>
                <a:lnTo>
                  <a:pt x="2176" y="1159"/>
                </a:lnTo>
                <a:lnTo>
                  <a:pt x="2234" y="1209"/>
                </a:lnTo>
                <a:lnTo>
                  <a:pt x="2269" y="1219"/>
                </a:lnTo>
                <a:lnTo>
                  <a:pt x="2310" y="1245"/>
                </a:lnTo>
                <a:lnTo>
                  <a:pt x="2354" y="1288"/>
                </a:lnTo>
                <a:lnTo>
                  <a:pt x="2397" y="1350"/>
                </a:lnTo>
                <a:lnTo>
                  <a:pt x="2437" y="1428"/>
                </a:lnTo>
                <a:lnTo>
                  <a:pt x="2464" y="1528"/>
                </a:lnTo>
                <a:lnTo>
                  <a:pt x="2481" y="1647"/>
                </a:lnTo>
                <a:lnTo>
                  <a:pt x="2480" y="1790"/>
                </a:lnTo>
                <a:lnTo>
                  <a:pt x="2511" y="1869"/>
                </a:lnTo>
                <a:lnTo>
                  <a:pt x="2543" y="1989"/>
                </a:lnTo>
                <a:lnTo>
                  <a:pt x="2562" y="2112"/>
                </a:lnTo>
                <a:lnTo>
                  <a:pt x="2569" y="2200"/>
                </a:lnTo>
                <a:lnTo>
                  <a:pt x="2617" y="2276"/>
                </a:lnTo>
                <a:lnTo>
                  <a:pt x="2657" y="2403"/>
                </a:lnTo>
                <a:lnTo>
                  <a:pt x="2690" y="2545"/>
                </a:lnTo>
                <a:lnTo>
                  <a:pt x="2709" y="2664"/>
                </a:lnTo>
                <a:lnTo>
                  <a:pt x="2723" y="2774"/>
                </a:lnTo>
                <a:lnTo>
                  <a:pt x="2748" y="2913"/>
                </a:lnTo>
                <a:lnTo>
                  <a:pt x="2785" y="3056"/>
                </a:lnTo>
                <a:lnTo>
                  <a:pt x="2835" y="3185"/>
                </a:lnTo>
                <a:lnTo>
                  <a:pt x="2865" y="3189"/>
                </a:lnTo>
                <a:lnTo>
                  <a:pt x="2887" y="3206"/>
                </a:lnTo>
                <a:lnTo>
                  <a:pt x="2905" y="3225"/>
                </a:lnTo>
                <a:lnTo>
                  <a:pt x="2918" y="3240"/>
                </a:lnTo>
                <a:lnTo>
                  <a:pt x="2934" y="3249"/>
                </a:lnTo>
                <a:lnTo>
                  <a:pt x="2945" y="3256"/>
                </a:lnTo>
                <a:lnTo>
                  <a:pt x="2961" y="3263"/>
                </a:lnTo>
                <a:lnTo>
                  <a:pt x="2977" y="3279"/>
                </a:lnTo>
                <a:lnTo>
                  <a:pt x="2988" y="3295"/>
                </a:lnTo>
                <a:lnTo>
                  <a:pt x="2994" y="3309"/>
                </a:lnTo>
                <a:lnTo>
                  <a:pt x="3003" y="3324"/>
                </a:lnTo>
                <a:lnTo>
                  <a:pt x="3021" y="3344"/>
                </a:lnTo>
                <a:lnTo>
                  <a:pt x="3051" y="3371"/>
                </a:lnTo>
                <a:lnTo>
                  <a:pt x="3088" y="3407"/>
                </a:lnTo>
                <a:lnTo>
                  <a:pt x="3120" y="3435"/>
                </a:lnTo>
                <a:lnTo>
                  <a:pt x="3130" y="3451"/>
                </a:lnTo>
                <a:lnTo>
                  <a:pt x="3130" y="3467"/>
                </a:lnTo>
                <a:lnTo>
                  <a:pt x="3114" y="3487"/>
                </a:lnTo>
                <a:lnTo>
                  <a:pt x="3081" y="3491"/>
                </a:lnTo>
                <a:lnTo>
                  <a:pt x="3038" y="3474"/>
                </a:lnTo>
                <a:lnTo>
                  <a:pt x="3000" y="3445"/>
                </a:lnTo>
                <a:lnTo>
                  <a:pt x="2971" y="3421"/>
                </a:lnTo>
                <a:lnTo>
                  <a:pt x="2955" y="3409"/>
                </a:lnTo>
                <a:lnTo>
                  <a:pt x="2945" y="3409"/>
                </a:lnTo>
                <a:lnTo>
                  <a:pt x="2941" y="3454"/>
                </a:lnTo>
                <a:lnTo>
                  <a:pt x="2955" y="3512"/>
                </a:lnTo>
                <a:lnTo>
                  <a:pt x="2977" y="3560"/>
                </a:lnTo>
                <a:lnTo>
                  <a:pt x="3004" y="3643"/>
                </a:lnTo>
                <a:lnTo>
                  <a:pt x="3021" y="3723"/>
                </a:lnTo>
                <a:lnTo>
                  <a:pt x="3007" y="3767"/>
                </a:lnTo>
                <a:lnTo>
                  <a:pt x="2968" y="3740"/>
                </a:lnTo>
                <a:lnTo>
                  <a:pt x="2929" y="3661"/>
                </a:lnTo>
                <a:lnTo>
                  <a:pt x="2897" y="3581"/>
                </a:lnTo>
                <a:lnTo>
                  <a:pt x="2874" y="3545"/>
                </a:lnTo>
                <a:lnTo>
                  <a:pt x="2877" y="3593"/>
                </a:lnTo>
                <a:lnTo>
                  <a:pt x="2897" y="3694"/>
                </a:lnTo>
                <a:lnTo>
                  <a:pt x="2907" y="3794"/>
                </a:lnTo>
                <a:lnTo>
                  <a:pt x="2884" y="3847"/>
                </a:lnTo>
                <a:lnTo>
                  <a:pt x="2846" y="3807"/>
                </a:lnTo>
                <a:lnTo>
                  <a:pt x="2821" y="3706"/>
                </a:lnTo>
                <a:lnTo>
                  <a:pt x="2799" y="3604"/>
                </a:lnTo>
                <a:lnTo>
                  <a:pt x="2779" y="3560"/>
                </a:lnTo>
                <a:lnTo>
                  <a:pt x="2783" y="3598"/>
                </a:lnTo>
                <a:lnTo>
                  <a:pt x="2802" y="3687"/>
                </a:lnTo>
                <a:lnTo>
                  <a:pt x="2809" y="3779"/>
                </a:lnTo>
                <a:lnTo>
                  <a:pt x="2779" y="3825"/>
                </a:lnTo>
                <a:lnTo>
                  <a:pt x="2748" y="3786"/>
                </a:lnTo>
                <a:lnTo>
                  <a:pt x="2722" y="3694"/>
                </a:lnTo>
                <a:lnTo>
                  <a:pt x="2702" y="3604"/>
                </a:lnTo>
                <a:lnTo>
                  <a:pt x="2693" y="3561"/>
                </a:lnTo>
                <a:lnTo>
                  <a:pt x="2692" y="3598"/>
                </a:lnTo>
                <a:lnTo>
                  <a:pt x="2699" y="3680"/>
                </a:lnTo>
                <a:lnTo>
                  <a:pt x="2702" y="3760"/>
                </a:lnTo>
                <a:lnTo>
                  <a:pt x="2677" y="3802"/>
                </a:lnTo>
                <a:lnTo>
                  <a:pt x="2645" y="3767"/>
                </a:lnTo>
                <a:lnTo>
                  <a:pt x="2626" y="3691"/>
                </a:lnTo>
                <a:lnTo>
                  <a:pt x="2617" y="3613"/>
                </a:lnTo>
                <a:lnTo>
                  <a:pt x="2614" y="3577"/>
                </a:lnTo>
                <a:lnTo>
                  <a:pt x="2592" y="3512"/>
                </a:lnTo>
                <a:lnTo>
                  <a:pt x="2572" y="3407"/>
                </a:lnTo>
                <a:lnTo>
                  <a:pt x="2562" y="3308"/>
                </a:lnTo>
                <a:lnTo>
                  <a:pt x="2576" y="3255"/>
                </a:lnTo>
                <a:lnTo>
                  <a:pt x="2562" y="3192"/>
                </a:lnTo>
                <a:lnTo>
                  <a:pt x="2543" y="3129"/>
                </a:lnTo>
                <a:lnTo>
                  <a:pt x="2517" y="3067"/>
                </a:lnTo>
                <a:lnTo>
                  <a:pt x="2484" y="3004"/>
                </a:lnTo>
                <a:lnTo>
                  <a:pt x="2453" y="2938"/>
                </a:lnTo>
                <a:lnTo>
                  <a:pt x="2414" y="2868"/>
                </a:lnTo>
                <a:lnTo>
                  <a:pt x="2378" y="2797"/>
                </a:lnTo>
                <a:lnTo>
                  <a:pt x="2342" y="2718"/>
                </a:lnTo>
                <a:lnTo>
                  <a:pt x="2284" y="2571"/>
                </a:lnTo>
                <a:lnTo>
                  <a:pt x="2255" y="2465"/>
                </a:lnTo>
                <a:lnTo>
                  <a:pt x="2247" y="2392"/>
                </a:lnTo>
                <a:lnTo>
                  <a:pt x="2247" y="2340"/>
                </a:lnTo>
                <a:lnTo>
                  <a:pt x="2237" y="2270"/>
                </a:lnTo>
                <a:lnTo>
                  <a:pt x="2226" y="2244"/>
                </a:lnTo>
                <a:lnTo>
                  <a:pt x="2192" y="2173"/>
                </a:lnTo>
                <a:lnTo>
                  <a:pt x="2163" y="2085"/>
                </a:lnTo>
                <a:lnTo>
                  <a:pt x="2139" y="1982"/>
                </a:lnTo>
                <a:lnTo>
                  <a:pt x="2125" y="1858"/>
                </a:lnTo>
                <a:lnTo>
                  <a:pt x="2118" y="1928"/>
                </a:lnTo>
                <a:lnTo>
                  <a:pt x="2106" y="2107"/>
                </a:lnTo>
                <a:lnTo>
                  <a:pt x="2099" y="2349"/>
                </a:lnTo>
                <a:lnTo>
                  <a:pt x="2103" y="2611"/>
                </a:lnTo>
                <a:lnTo>
                  <a:pt x="2125" y="2802"/>
                </a:lnTo>
                <a:lnTo>
                  <a:pt x="2156" y="2926"/>
                </a:lnTo>
                <a:lnTo>
                  <a:pt x="2182" y="3056"/>
                </a:lnTo>
                <a:lnTo>
                  <a:pt x="2192" y="3269"/>
                </a:lnTo>
                <a:lnTo>
                  <a:pt x="2184" y="3554"/>
                </a:lnTo>
                <a:lnTo>
                  <a:pt x="2162" y="3827"/>
                </a:lnTo>
                <a:lnTo>
                  <a:pt x="2132" y="4054"/>
                </a:lnTo>
                <a:lnTo>
                  <a:pt x="2103" y="4191"/>
                </a:lnTo>
                <a:lnTo>
                  <a:pt x="2088" y="4358"/>
                </a:lnTo>
                <a:lnTo>
                  <a:pt x="2099" y="4512"/>
                </a:lnTo>
                <a:lnTo>
                  <a:pt x="2083" y="4643"/>
                </a:lnTo>
                <a:lnTo>
                  <a:pt x="2070" y="4775"/>
                </a:lnTo>
                <a:lnTo>
                  <a:pt x="2088" y="4884"/>
                </a:lnTo>
                <a:lnTo>
                  <a:pt x="2103" y="5047"/>
                </a:lnTo>
                <a:lnTo>
                  <a:pt x="2088" y="5319"/>
                </a:lnTo>
                <a:lnTo>
                  <a:pt x="2053" y="5522"/>
                </a:lnTo>
                <a:lnTo>
                  <a:pt x="2017" y="5678"/>
                </a:lnTo>
                <a:lnTo>
                  <a:pt x="2002" y="5801"/>
                </a:lnTo>
                <a:lnTo>
                  <a:pt x="2020" y="5906"/>
                </a:lnTo>
                <a:lnTo>
                  <a:pt x="2069" y="6005"/>
                </a:lnTo>
                <a:lnTo>
                  <a:pt x="2121" y="6102"/>
                </a:lnTo>
                <a:lnTo>
                  <a:pt x="2165" y="6201"/>
                </a:lnTo>
                <a:lnTo>
                  <a:pt x="2184" y="6282"/>
                </a:lnTo>
                <a:lnTo>
                  <a:pt x="2182" y="6317"/>
                </a:lnTo>
                <a:lnTo>
                  <a:pt x="2169" y="6321"/>
                </a:lnTo>
                <a:lnTo>
                  <a:pt x="2153" y="6308"/>
                </a:lnTo>
                <a:lnTo>
                  <a:pt x="2148" y="6338"/>
                </a:lnTo>
                <a:lnTo>
                  <a:pt x="2135" y="6355"/>
                </a:lnTo>
                <a:lnTo>
                  <a:pt x="2115" y="6363"/>
                </a:lnTo>
                <a:lnTo>
                  <a:pt x="2099" y="6360"/>
                </a:lnTo>
                <a:lnTo>
                  <a:pt x="2093" y="6377"/>
                </a:lnTo>
                <a:lnTo>
                  <a:pt x="2080" y="6397"/>
                </a:lnTo>
                <a:lnTo>
                  <a:pt x="2062" y="6404"/>
                </a:lnTo>
                <a:lnTo>
                  <a:pt x="2033" y="6398"/>
                </a:lnTo>
                <a:lnTo>
                  <a:pt x="2019" y="6415"/>
                </a:lnTo>
                <a:lnTo>
                  <a:pt x="1996" y="6418"/>
                </a:lnTo>
                <a:lnTo>
                  <a:pt x="1969" y="6413"/>
                </a:lnTo>
                <a:lnTo>
                  <a:pt x="1950" y="6395"/>
                </a:lnTo>
                <a:lnTo>
                  <a:pt x="1936" y="6414"/>
                </a:lnTo>
                <a:lnTo>
                  <a:pt x="1903" y="6418"/>
                </a:lnTo>
                <a:lnTo>
                  <a:pt x="1869" y="6410"/>
                </a:lnTo>
                <a:lnTo>
                  <a:pt x="1846" y="6395"/>
                </a:lnTo>
                <a:lnTo>
                  <a:pt x="1824" y="6347"/>
                </a:lnTo>
                <a:lnTo>
                  <a:pt x="1813" y="6298"/>
                </a:lnTo>
                <a:lnTo>
                  <a:pt x="1797" y="6277"/>
                </a:lnTo>
                <a:lnTo>
                  <a:pt x="1784" y="6231"/>
                </a:lnTo>
                <a:lnTo>
                  <a:pt x="1775" y="6178"/>
                </a:lnTo>
                <a:lnTo>
                  <a:pt x="1771" y="6139"/>
                </a:lnTo>
                <a:lnTo>
                  <a:pt x="1768" y="6121"/>
                </a:lnTo>
                <a:lnTo>
                  <a:pt x="1755" y="6108"/>
                </a:lnTo>
                <a:lnTo>
                  <a:pt x="1744" y="6092"/>
                </a:lnTo>
                <a:lnTo>
                  <a:pt x="1731" y="6069"/>
                </a:lnTo>
                <a:lnTo>
                  <a:pt x="1731" y="5983"/>
                </a:lnTo>
                <a:lnTo>
                  <a:pt x="1744" y="5843"/>
                </a:lnTo>
                <a:lnTo>
                  <a:pt x="1747" y="5753"/>
                </a:lnTo>
                <a:lnTo>
                  <a:pt x="1748" y="5642"/>
                </a:lnTo>
                <a:lnTo>
                  <a:pt x="1733" y="5521"/>
                </a:lnTo>
                <a:lnTo>
                  <a:pt x="1690" y="5388"/>
                </a:lnTo>
                <a:lnTo>
                  <a:pt x="1649" y="5250"/>
                </a:lnTo>
                <a:lnTo>
                  <a:pt x="1638" y="5117"/>
                </a:lnTo>
                <a:lnTo>
                  <a:pt x="1648" y="5000"/>
                </a:lnTo>
                <a:lnTo>
                  <a:pt x="1662" y="4898"/>
                </a:lnTo>
                <a:lnTo>
                  <a:pt x="1671" y="4818"/>
                </a:lnTo>
                <a:lnTo>
                  <a:pt x="1667" y="4761"/>
                </a:lnTo>
                <a:lnTo>
                  <a:pt x="1657" y="4719"/>
                </a:lnTo>
                <a:lnTo>
                  <a:pt x="1642" y="4683"/>
                </a:lnTo>
                <a:lnTo>
                  <a:pt x="1627" y="4605"/>
                </a:lnTo>
                <a:lnTo>
                  <a:pt x="1611" y="4457"/>
                </a:lnTo>
                <a:lnTo>
                  <a:pt x="1605" y="4304"/>
                </a:lnTo>
                <a:lnTo>
                  <a:pt x="1611" y="4191"/>
                </a:lnTo>
                <a:lnTo>
                  <a:pt x="1605" y="4148"/>
                </a:lnTo>
                <a:lnTo>
                  <a:pt x="1591" y="4029"/>
                </a:lnTo>
                <a:lnTo>
                  <a:pt x="1574" y="3853"/>
                </a:lnTo>
                <a:lnTo>
                  <a:pt x="1565" y="3630"/>
                </a:lnTo>
                <a:lnTo>
                  <a:pt x="1558" y="3853"/>
                </a:lnTo>
                <a:lnTo>
                  <a:pt x="1542" y="4029"/>
                </a:lnTo>
                <a:lnTo>
                  <a:pt x="1525" y="4148"/>
                </a:lnTo>
                <a:lnTo>
                  <a:pt x="1521" y="4191"/>
                </a:lnTo>
                <a:lnTo>
                  <a:pt x="1528" y="4304"/>
                </a:lnTo>
                <a:lnTo>
                  <a:pt x="1521" y="4457"/>
                </a:lnTo>
                <a:lnTo>
                  <a:pt x="1503" y="4605"/>
                </a:lnTo>
                <a:lnTo>
                  <a:pt x="1488" y="4683"/>
                </a:lnTo>
                <a:lnTo>
                  <a:pt x="1476" y="4719"/>
                </a:lnTo>
                <a:lnTo>
                  <a:pt x="1466" y="4761"/>
                </a:lnTo>
                <a:lnTo>
                  <a:pt x="1460" y="4818"/>
                </a:lnTo>
                <a:lnTo>
                  <a:pt x="1469" y="4898"/>
                </a:lnTo>
                <a:lnTo>
                  <a:pt x="1485" y="5000"/>
                </a:lnTo>
                <a:lnTo>
                  <a:pt x="1493" y="5117"/>
                </a:lnTo>
                <a:lnTo>
                  <a:pt x="1482" y="5250"/>
                </a:lnTo>
                <a:lnTo>
                  <a:pt x="1442" y="5388"/>
                </a:lnTo>
                <a:lnTo>
                  <a:pt x="1399" y="5521"/>
                </a:lnTo>
                <a:lnTo>
                  <a:pt x="1385" y="5642"/>
                </a:lnTo>
                <a:lnTo>
                  <a:pt x="1385" y="5753"/>
                </a:lnTo>
                <a:lnTo>
                  <a:pt x="1387" y="5843"/>
                </a:lnTo>
                <a:lnTo>
                  <a:pt x="1399" y="5983"/>
                </a:lnTo>
                <a:lnTo>
                  <a:pt x="1400" y="6069"/>
                </a:lnTo>
                <a:lnTo>
                  <a:pt x="1389" y="6092"/>
                </a:lnTo>
                <a:lnTo>
                  <a:pt x="1375" y="6108"/>
                </a:lnTo>
                <a:lnTo>
                  <a:pt x="1363" y="6121"/>
                </a:lnTo>
                <a:lnTo>
                  <a:pt x="1359" y="6139"/>
                </a:lnTo>
                <a:lnTo>
                  <a:pt x="1356" y="6178"/>
                </a:lnTo>
                <a:lnTo>
                  <a:pt x="1347" y="6231"/>
                </a:lnTo>
                <a:lnTo>
                  <a:pt x="1336" y="6277"/>
                </a:lnTo>
                <a:lnTo>
                  <a:pt x="1319" y="6298"/>
                </a:lnTo>
                <a:lnTo>
                  <a:pt x="1307" y="6347"/>
                </a:lnTo>
                <a:lnTo>
                  <a:pt x="1286" y="6395"/>
                </a:lnTo>
                <a:lnTo>
                  <a:pt x="1264" y="6410"/>
                </a:lnTo>
                <a:lnTo>
                  <a:pt x="1229" y="6418"/>
                </a:lnTo>
                <a:lnTo>
                  <a:pt x="1197" y="6414"/>
                </a:lnTo>
                <a:lnTo>
                  <a:pt x="1180" y="6395"/>
                </a:lnTo>
                <a:lnTo>
                  <a:pt x="1161" y="6413"/>
                </a:lnTo>
                <a:lnTo>
                  <a:pt x="1135" y="6418"/>
                </a:lnTo>
                <a:lnTo>
                  <a:pt x="1111" y="6415"/>
                </a:lnTo>
                <a:lnTo>
                  <a:pt x="1100" y="6398"/>
                </a:lnTo>
                <a:lnTo>
                  <a:pt x="1070" y="6404"/>
                </a:lnTo>
                <a:lnTo>
                  <a:pt x="1050" y="6397"/>
                </a:lnTo>
                <a:lnTo>
                  <a:pt x="1038" y="6377"/>
                </a:lnTo>
                <a:lnTo>
                  <a:pt x="1034" y="6360"/>
                </a:lnTo>
                <a:lnTo>
                  <a:pt x="1017" y="6363"/>
                </a:lnTo>
                <a:lnTo>
                  <a:pt x="998" y="6355"/>
                </a:lnTo>
                <a:lnTo>
                  <a:pt x="984" y="6338"/>
                </a:lnTo>
                <a:lnTo>
                  <a:pt x="979" y="6308"/>
                </a:lnTo>
                <a:lnTo>
                  <a:pt x="962" y="6321"/>
                </a:lnTo>
                <a:lnTo>
                  <a:pt x="948" y="6317"/>
                </a:lnTo>
                <a:lnTo>
                  <a:pt x="946" y="6282"/>
                </a:lnTo>
                <a:lnTo>
                  <a:pt x="967" y="6201"/>
                </a:lnTo>
                <a:lnTo>
                  <a:pt x="1008" y="6102"/>
                </a:lnTo>
                <a:lnTo>
                  <a:pt x="1061" y="6005"/>
                </a:lnTo>
                <a:lnTo>
                  <a:pt x="1110" y="5906"/>
                </a:lnTo>
                <a:lnTo>
                  <a:pt x="1128" y="5801"/>
                </a:lnTo>
                <a:lnTo>
                  <a:pt x="1113" y="5678"/>
                </a:lnTo>
                <a:lnTo>
                  <a:pt x="1078" y="5522"/>
                </a:lnTo>
                <a:lnTo>
                  <a:pt x="1042" y="5319"/>
                </a:lnTo>
                <a:lnTo>
                  <a:pt x="1027" y="5047"/>
                </a:lnTo>
                <a:lnTo>
                  <a:pt x="1044" y="4884"/>
                </a:lnTo>
                <a:lnTo>
                  <a:pt x="1061" y="4775"/>
                </a:lnTo>
                <a:lnTo>
                  <a:pt x="1048" y="4643"/>
                </a:lnTo>
                <a:lnTo>
                  <a:pt x="1034" y="4512"/>
                </a:lnTo>
                <a:lnTo>
                  <a:pt x="1042" y="4358"/>
                </a:lnTo>
                <a:lnTo>
                  <a:pt x="1027" y="4191"/>
                </a:lnTo>
                <a:lnTo>
                  <a:pt x="998" y="4054"/>
                </a:lnTo>
                <a:lnTo>
                  <a:pt x="969" y="3827"/>
                </a:lnTo>
                <a:lnTo>
                  <a:pt x="946" y="3554"/>
                </a:lnTo>
                <a:lnTo>
                  <a:pt x="938" y="3269"/>
                </a:lnTo>
                <a:lnTo>
                  <a:pt x="948" y="3056"/>
                </a:lnTo>
                <a:lnTo>
                  <a:pt x="974" y="2926"/>
                </a:lnTo>
                <a:lnTo>
                  <a:pt x="1005" y="2802"/>
                </a:lnTo>
                <a:lnTo>
                  <a:pt x="1027" y="2611"/>
                </a:lnTo>
                <a:lnTo>
                  <a:pt x="1031" y="2349"/>
                </a:lnTo>
                <a:lnTo>
                  <a:pt x="1024" y="2107"/>
                </a:lnTo>
                <a:lnTo>
                  <a:pt x="1012" y="1928"/>
                </a:lnTo>
                <a:lnTo>
                  <a:pt x="1007" y="1858"/>
                </a:lnTo>
                <a:lnTo>
                  <a:pt x="994" y="1982"/>
                </a:lnTo>
                <a:lnTo>
                  <a:pt x="969" y="2085"/>
                </a:lnTo>
                <a:lnTo>
                  <a:pt x="941" y="2173"/>
                </a:lnTo>
                <a:lnTo>
                  <a:pt x="905" y="2244"/>
                </a:lnTo>
                <a:lnTo>
                  <a:pt x="895" y="2270"/>
                </a:lnTo>
                <a:lnTo>
                  <a:pt x="885" y="2340"/>
                </a:lnTo>
                <a:lnTo>
                  <a:pt x="885" y="2392"/>
                </a:lnTo>
                <a:lnTo>
                  <a:pt x="876" y="2465"/>
                </a:lnTo>
                <a:lnTo>
                  <a:pt x="848" y="2571"/>
                </a:lnTo>
                <a:lnTo>
                  <a:pt x="789" y="2718"/>
                </a:lnTo>
                <a:lnTo>
                  <a:pt x="753" y="2797"/>
                </a:lnTo>
                <a:lnTo>
                  <a:pt x="716" y="2868"/>
                </a:lnTo>
                <a:lnTo>
                  <a:pt x="680" y="2938"/>
                </a:lnTo>
                <a:lnTo>
                  <a:pt x="646" y="3004"/>
                </a:lnTo>
                <a:lnTo>
                  <a:pt x="614" y="3067"/>
                </a:lnTo>
                <a:lnTo>
                  <a:pt x="587" y="3129"/>
                </a:lnTo>
                <a:lnTo>
                  <a:pt x="567" y="3192"/>
                </a:lnTo>
                <a:lnTo>
                  <a:pt x="554" y="3255"/>
                </a:lnTo>
                <a:lnTo>
                  <a:pt x="570" y="3308"/>
                </a:lnTo>
                <a:lnTo>
                  <a:pt x="560" y="3407"/>
                </a:lnTo>
                <a:lnTo>
                  <a:pt x="538" y="3512"/>
                </a:lnTo>
                <a:lnTo>
                  <a:pt x="516" y="3577"/>
                </a:lnTo>
                <a:lnTo>
                  <a:pt x="516" y="3613"/>
                </a:lnTo>
                <a:lnTo>
                  <a:pt x="504" y="3691"/>
                </a:lnTo>
                <a:lnTo>
                  <a:pt x="487" y="3767"/>
                </a:lnTo>
                <a:lnTo>
                  <a:pt x="454" y="3802"/>
                </a:lnTo>
                <a:lnTo>
                  <a:pt x="431" y="3760"/>
                </a:lnTo>
                <a:lnTo>
                  <a:pt x="432" y="3680"/>
                </a:lnTo>
                <a:lnTo>
                  <a:pt x="440" y="3598"/>
                </a:lnTo>
                <a:lnTo>
                  <a:pt x="437" y="3561"/>
                </a:lnTo>
                <a:lnTo>
                  <a:pt x="430" y="3604"/>
                </a:lnTo>
                <a:lnTo>
                  <a:pt x="411" y="3694"/>
                </a:lnTo>
                <a:lnTo>
                  <a:pt x="385" y="3786"/>
                </a:lnTo>
                <a:lnTo>
                  <a:pt x="351" y="3825"/>
                </a:lnTo>
                <a:lnTo>
                  <a:pt x="321" y="3779"/>
                </a:lnTo>
                <a:lnTo>
                  <a:pt x="331" y="3687"/>
                </a:lnTo>
                <a:lnTo>
                  <a:pt x="348" y="3598"/>
                </a:lnTo>
                <a:lnTo>
                  <a:pt x="351" y="3560"/>
                </a:lnTo>
                <a:lnTo>
                  <a:pt x="331" y="3604"/>
                </a:lnTo>
                <a:lnTo>
                  <a:pt x="309" y="3706"/>
                </a:lnTo>
                <a:lnTo>
                  <a:pt x="284" y="3807"/>
                </a:lnTo>
                <a:lnTo>
                  <a:pt x="246" y="3847"/>
                </a:lnTo>
                <a:lnTo>
                  <a:pt x="223" y="3794"/>
                </a:lnTo>
                <a:lnTo>
                  <a:pt x="233" y="3694"/>
                </a:lnTo>
                <a:lnTo>
                  <a:pt x="252" y="3593"/>
                </a:lnTo>
                <a:lnTo>
                  <a:pt x="256" y="3545"/>
                </a:lnTo>
                <a:lnTo>
                  <a:pt x="236" y="3581"/>
                </a:lnTo>
                <a:lnTo>
                  <a:pt x="202" y="3661"/>
                </a:lnTo>
                <a:lnTo>
                  <a:pt x="162" y="3740"/>
                </a:lnTo>
                <a:lnTo>
                  <a:pt x="123" y="3767"/>
                </a:lnTo>
                <a:lnTo>
                  <a:pt x="110" y="3723"/>
                </a:lnTo>
                <a:lnTo>
                  <a:pt x="126" y="3643"/>
                </a:lnTo>
                <a:lnTo>
                  <a:pt x="155" y="3560"/>
                </a:lnTo>
                <a:lnTo>
                  <a:pt x="175" y="3512"/>
                </a:lnTo>
                <a:lnTo>
                  <a:pt x="190" y="3454"/>
                </a:lnTo>
                <a:lnTo>
                  <a:pt x="185" y="3409"/>
                </a:lnTo>
                <a:lnTo>
                  <a:pt x="175" y="3409"/>
                </a:lnTo>
                <a:lnTo>
                  <a:pt x="159" y="3421"/>
                </a:lnTo>
                <a:lnTo>
                  <a:pt x="133" y="3445"/>
                </a:lnTo>
                <a:lnTo>
                  <a:pt x="93" y="3474"/>
                </a:lnTo>
                <a:lnTo>
                  <a:pt x="49" y="3491"/>
                </a:lnTo>
                <a:lnTo>
                  <a:pt x="19" y="3487"/>
                </a:lnTo>
                <a:lnTo>
                  <a:pt x="0" y="3467"/>
                </a:lnTo>
                <a:lnTo>
                  <a:pt x="0" y="3451"/>
                </a:lnTo>
                <a:lnTo>
                  <a:pt x="13" y="3435"/>
                </a:lnTo>
                <a:lnTo>
                  <a:pt x="44" y="3407"/>
                </a:lnTo>
                <a:lnTo>
                  <a:pt x="77" y="3371"/>
                </a:lnTo>
                <a:lnTo>
                  <a:pt x="110" y="3344"/>
                </a:lnTo>
                <a:lnTo>
                  <a:pt x="129" y="3324"/>
                </a:lnTo>
                <a:lnTo>
                  <a:pt x="136" y="3309"/>
                </a:lnTo>
                <a:lnTo>
                  <a:pt x="143" y="3295"/>
                </a:lnTo>
                <a:lnTo>
                  <a:pt x="155" y="3279"/>
                </a:lnTo>
                <a:lnTo>
                  <a:pt x="170" y="3263"/>
                </a:lnTo>
                <a:lnTo>
                  <a:pt x="185" y="3256"/>
                </a:lnTo>
                <a:lnTo>
                  <a:pt x="198" y="3249"/>
                </a:lnTo>
                <a:lnTo>
                  <a:pt x="212" y="3240"/>
                </a:lnTo>
                <a:lnTo>
                  <a:pt x="228" y="3225"/>
                </a:lnTo>
                <a:lnTo>
                  <a:pt x="243" y="3206"/>
                </a:lnTo>
                <a:lnTo>
                  <a:pt x="266" y="3189"/>
                </a:lnTo>
                <a:lnTo>
                  <a:pt x="298" y="3185"/>
                </a:lnTo>
                <a:lnTo>
                  <a:pt x="345" y="3056"/>
                </a:lnTo>
                <a:lnTo>
                  <a:pt x="384" y="2913"/>
                </a:lnTo>
                <a:lnTo>
                  <a:pt x="407" y="2774"/>
                </a:lnTo>
                <a:lnTo>
                  <a:pt x="422" y="2664"/>
                </a:lnTo>
                <a:lnTo>
                  <a:pt x="441" y="2545"/>
                </a:lnTo>
                <a:lnTo>
                  <a:pt x="473" y="2403"/>
                </a:lnTo>
                <a:lnTo>
                  <a:pt x="516" y="2276"/>
                </a:lnTo>
                <a:lnTo>
                  <a:pt x="561" y="2200"/>
                </a:lnTo>
                <a:lnTo>
                  <a:pt x="567" y="2112"/>
                </a:lnTo>
                <a:lnTo>
                  <a:pt x="589" y="1989"/>
                </a:lnTo>
                <a:lnTo>
                  <a:pt x="619" y="1869"/>
                </a:lnTo>
                <a:lnTo>
                  <a:pt x="650" y="1790"/>
                </a:lnTo>
                <a:lnTo>
                  <a:pt x="649" y="1647"/>
                </a:lnTo>
                <a:lnTo>
                  <a:pt x="666" y="1528"/>
                </a:lnTo>
                <a:lnTo>
                  <a:pt x="694" y="1428"/>
                </a:lnTo>
                <a:lnTo>
                  <a:pt x="733" y="1350"/>
                </a:lnTo>
                <a:lnTo>
                  <a:pt x="776" y="1288"/>
                </a:lnTo>
                <a:lnTo>
                  <a:pt x="820" y="1245"/>
                </a:lnTo>
                <a:lnTo>
                  <a:pt x="861" y="1219"/>
                </a:lnTo>
                <a:lnTo>
                  <a:pt x="896" y="1209"/>
                </a:lnTo>
                <a:lnTo>
                  <a:pt x="954" y="1159"/>
                </a:lnTo>
                <a:lnTo>
                  <a:pt x="1002" y="1135"/>
                </a:lnTo>
                <a:lnTo>
                  <a:pt x="1034" y="1129"/>
                </a:lnTo>
                <a:lnTo>
                  <a:pt x="1048" y="1128"/>
                </a:lnTo>
                <a:lnTo>
                  <a:pt x="1061" y="1116"/>
                </a:lnTo>
                <a:lnTo>
                  <a:pt x="1091" y="1096"/>
                </a:lnTo>
                <a:lnTo>
                  <a:pt x="1134" y="1069"/>
                </a:lnTo>
                <a:lnTo>
                  <a:pt x="1181" y="1039"/>
                </a:lnTo>
                <a:lnTo>
                  <a:pt x="1233" y="1010"/>
                </a:lnTo>
                <a:lnTo>
                  <a:pt x="1284" y="986"/>
                </a:lnTo>
                <a:lnTo>
                  <a:pt x="1330" y="964"/>
                </a:lnTo>
                <a:lnTo>
                  <a:pt x="1369" y="954"/>
                </a:lnTo>
                <a:lnTo>
                  <a:pt x="1369" y="784"/>
                </a:lnTo>
                <a:lnTo>
                  <a:pt x="1352" y="750"/>
                </a:lnTo>
                <a:lnTo>
                  <a:pt x="1336" y="707"/>
                </a:lnTo>
                <a:lnTo>
                  <a:pt x="1329" y="672"/>
                </a:lnTo>
                <a:lnTo>
                  <a:pt x="1326" y="660"/>
                </a:lnTo>
                <a:lnTo>
                  <a:pt x="1290" y="640"/>
                </a:lnTo>
                <a:lnTo>
                  <a:pt x="1264" y="587"/>
                </a:lnTo>
                <a:lnTo>
                  <a:pt x="1246" y="516"/>
                </a:lnTo>
                <a:lnTo>
                  <a:pt x="1234" y="462"/>
                </a:lnTo>
                <a:lnTo>
                  <a:pt x="1234" y="419"/>
                </a:lnTo>
                <a:lnTo>
                  <a:pt x="1249" y="385"/>
                </a:lnTo>
                <a:lnTo>
                  <a:pt x="1267" y="375"/>
                </a:lnTo>
                <a:lnTo>
                  <a:pt x="1279" y="400"/>
                </a:lnTo>
                <a:lnTo>
                  <a:pt x="1271" y="326"/>
                </a:lnTo>
                <a:lnTo>
                  <a:pt x="1276" y="254"/>
                </a:lnTo>
                <a:lnTo>
                  <a:pt x="1292" y="189"/>
                </a:lnTo>
                <a:lnTo>
                  <a:pt x="1319" y="127"/>
                </a:lnTo>
                <a:lnTo>
                  <a:pt x="1359" y="74"/>
                </a:lnTo>
                <a:lnTo>
                  <a:pt x="1412" y="35"/>
                </a:lnTo>
                <a:lnTo>
                  <a:pt x="1482" y="7"/>
                </a:lnTo>
                <a:lnTo>
                  <a:pt x="1565" y="0"/>
                </a:lnTo>
                <a:close/>
              </a:path>
            </a:pathLst>
          </a:custGeom>
          <a:blipFill dpi="0" rotWithShape="0">
            <a:blip r:embed="rId3"/>
            <a:srcRect/>
            <a:stretch>
              <a:fillRect/>
            </a:stretch>
          </a:blipFill>
          <a:ln w="28575">
            <a:solidFill>
              <a:srgbClr val="FFFF00"/>
            </a:solidFill>
            <a:round/>
            <a:headEnd/>
            <a:tailEnd/>
          </a:ln>
        </p:spPr>
        <p:txBody>
          <a:bodyPr/>
          <a:lstStyle/>
          <a:p>
            <a:endParaRPr lang="en-US"/>
          </a:p>
        </p:txBody>
      </p:sp>
      <p:sp>
        <p:nvSpPr>
          <p:cNvPr id="64518" name="Text Box 3"/>
          <p:cNvSpPr txBox="1">
            <a:spLocks noChangeArrowheads="1"/>
          </p:cNvSpPr>
          <p:nvPr/>
        </p:nvSpPr>
        <p:spPr bwMode="auto">
          <a:xfrm>
            <a:off x="685800" y="1845129"/>
            <a:ext cx="2644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7663" algn="l"/>
              </a:tabLst>
              <a:defRPr sz="3200">
                <a:solidFill>
                  <a:schemeClr val="tx1"/>
                </a:solidFill>
                <a:latin typeface="Calibri" pitchFamily="34" charset="0"/>
              </a:defRPr>
            </a:lvl1pPr>
            <a:lvl2pPr>
              <a:tabLst>
                <a:tab pos="347663" algn="l"/>
              </a:tabLst>
              <a:defRPr sz="2800">
                <a:solidFill>
                  <a:schemeClr val="tx1"/>
                </a:solidFill>
                <a:latin typeface="Calibri" pitchFamily="34" charset="0"/>
              </a:defRPr>
            </a:lvl2pPr>
            <a:lvl3pPr>
              <a:tabLst>
                <a:tab pos="347663" algn="l"/>
              </a:tabLst>
              <a:defRPr sz="2400">
                <a:solidFill>
                  <a:schemeClr val="tx1"/>
                </a:solidFill>
                <a:latin typeface="Calibri" pitchFamily="34" charset="0"/>
              </a:defRPr>
            </a:lvl3pPr>
            <a:lvl4pPr>
              <a:tabLst>
                <a:tab pos="347663" algn="l"/>
              </a:tabLst>
              <a:defRPr sz="2000">
                <a:solidFill>
                  <a:schemeClr val="tx1"/>
                </a:solidFill>
                <a:latin typeface="Calibri" pitchFamily="34" charset="0"/>
              </a:defRPr>
            </a:lvl4pPr>
            <a:lvl5pPr>
              <a:tabLst>
                <a:tab pos="347663" algn="l"/>
              </a:tabLst>
              <a:defRPr sz="2000">
                <a:solidFill>
                  <a:schemeClr val="tx1"/>
                </a:solidFill>
                <a:latin typeface="Calibri" pitchFamily="34" charset="0"/>
              </a:defRPr>
            </a:lvl5pPr>
            <a:lvl6pPr eaLnBrk="0" fontAlgn="base" hangingPunct="0">
              <a:spcAft>
                <a:spcPct val="0"/>
              </a:spcAft>
              <a:buChar char="»"/>
              <a:tabLst>
                <a:tab pos="347663" algn="l"/>
              </a:tabLst>
              <a:defRPr sz="2000">
                <a:solidFill>
                  <a:schemeClr val="tx1"/>
                </a:solidFill>
                <a:latin typeface="Calibri" pitchFamily="34" charset="0"/>
              </a:defRPr>
            </a:lvl6pPr>
            <a:lvl7pPr eaLnBrk="0" fontAlgn="base" hangingPunct="0">
              <a:spcAft>
                <a:spcPct val="0"/>
              </a:spcAft>
              <a:buChar char="»"/>
              <a:tabLst>
                <a:tab pos="347663" algn="l"/>
              </a:tabLst>
              <a:defRPr sz="2000">
                <a:solidFill>
                  <a:schemeClr val="tx1"/>
                </a:solidFill>
                <a:latin typeface="Calibri" pitchFamily="34" charset="0"/>
              </a:defRPr>
            </a:lvl7pPr>
            <a:lvl8pPr eaLnBrk="0" fontAlgn="base" hangingPunct="0">
              <a:spcAft>
                <a:spcPct val="0"/>
              </a:spcAft>
              <a:buChar char="»"/>
              <a:tabLst>
                <a:tab pos="347663" algn="l"/>
              </a:tabLst>
              <a:defRPr sz="2000">
                <a:solidFill>
                  <a:schemeClr val="tx1"/>
                </a:solidFill>
                <a:latin typeface="Calibri" pitchFamily="34" charset="0"/>
              </a:defRPr>
            </a:lvl8pPr>
            <a:lvl9pPr eaLnBrk="0" fontAlgn="base" hangingPunct="0">
              <a:spcAft>
                <a:spcPct val="0"/>
              </a:spcAft>
              <a:buChar char="»"/>
              <a:tabLst>
                <a:tab pos="347663" algn="l"/>
              </a:tabLst>
              <a:defRPr sz="2000">
                <a:solidFill>
                  <a:schemeClr val="tx1"/>
                </a:solidFill>
                <a:latin typeface="Calibri" pitchFamily="34" charset="0"/>
              </a:defRPr>
            </a:lvl9pPr>
          </a:lstStyle>
          <a:p>
            <a:pPr algn="ctr"/>
            <a:r>
              <a:rPr lang="en-US" altLang="en-US" sz="2400" b="1" dirty="0">
                <a:solidFill>
                  <a:srgbClr val="002060"/>
                </a:solidFill>
                <a:latin typeface="+mn-lt"/>
              </a:rPr>
              <a:t>Pharmacological Treatments </a:t>
            </a:r>
          </a:p>
          <a:p>
            <a:pPr algn="ctr"/>
            <a:r>
              <a:rPr lang="en-US" altLang="en-US" sz="2400" b="1" dirty="0">
                <a:solidFill>
                  <a:srgbClr val="002060"/>
                </a:solidFill>
                <a:latin typeface="+mn-lt"/>
              </a:rPr>
              <a:t>(Medications)</a:t>
            </a:r>
          </a:p>
          <a:p>
            <a:pPr>
              <a:buFontTx/>
              <a:buChar char="•"/>
            </a:pPr>
            <a:endParaRPr lang="en-US" altLang="en-US" sz="2400" b="0" dirty="0">
              <a:solidFill>
                <a:srgbClr val="1F497D"/>
              </a:solidFill>
            </a:endParaRPr>
          </a:p>
        </p:txBody>
      </p:sp>
      <p:sp>
        <p:nvSpPr>
          <p:cNvPr id="64520" name="Rectangle 9"/>
          <p:cNvSpPr>
            <a:spLocks noChangeArrowheads="1"/>
          </p:cNvSpPr>
          <p:nvPr/>
        </p:nvSpPr>
        <p:spPr bwMode="auto">
          <a:xfrm>
            <a:off x="5590566" y="1917819"/>
            <a:ext cx="3183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a:solidFill>
                  <a:srgbClr val="002060"/>
                </a:solidFill>
              </a:rPr>
              <a:t>Behavioral Therapies</a:t>
            </a:r>
          </a:p>
        </p:txBody>
      </p:sp>
      <p:sp>
        <p:nvSpPr>
          <p:cNvPr id="64521" name="Rectangle 10"/>
          <p:cNvSpPr>
            <a:spLocks noChangeArrowheads="1"/>
          </p:cNvSpPr>
          <p:nvPr/>
        </p:nvSpPr>
        <p:spPr bwMode="auto">
          <a:xfrm>
            <a:off x="6157912" y="4800600"/>
            <a:ext cx="232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solidFill>
                  <a:srgbClr val="002060"/>
                </a:solidFill>
              </a:rPr>
              <a:t>Social Services</a:t>
            </a:r>
          </a:p>
        </p:txBody>
      </p:sp>
      <p:sp>
        <p:nvSpPr>
          <p:cNvPr id="64522" name="Text Box 11"/>
          <p:cNvSpPr txBox="1">
            <a:spLocks noChangeArrowheads="1"/>
          </p:cNvSpPr>
          <p:nvPr/>
        </p:nvSpPr>
        <p:spPr bwMode="auto">
          <a:xfrm>
            <a:off x="1036485" y="4795838"/>
            <a:ext cx="2568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b="1" dirty="0">
                <a:solidFill>
                  <a:srgbClr val="002060"/>
                </a:solidFill>
                <a:latin typeface="+mn-lt"/>
              </a:rPr>
              <a:t>Medical Services</a:t>
            </a:r>
          </a:p>
        </p:txBody>
      </p:sp>
    </p:spTree>
    <p:extLst>
      <p:ext uri="{BB962C8B-B14F-4D97-AF65-F5344CB8AC3E}">
        <p14:creationId xmlns:p14="http://schemas.microsoft.com/office/powerpoint/2010/main" val="1025605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umpy road to recove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80680"/>
            <a:ext cx="6951078" cy="53326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0"/>
            <a:ext cx="8229600" cy="1066800"/>
          </a:xfrm>
        </p:spPr>
        <p:txBody>
          <a:bodyPr>
            <a:normAutofit/>
          </a:bodyPr>
          <a:lstStyle/>
          <a:p>
            <a:pPr algn="ctr"/>
            <a:r>
              <a:rPr lang="en-US" sz="4000" b="1" dirty="0" smtClean="0"/>
              <a:t>Principles of Effective Treatment</a:t>
            </a:r>
            <a:endParaRPr lang="en-US" sz="4000" b="1" dirty="0"/>
          </a:p>
        </p:txBody>
      </p:sp>
      <p:sp>
        <p:nvSpPr>
          <p:cNvPr id="6" name="TextBox 5"/>
          <p:cNvSpPr txBox="1"/>
          <p:nvPr/>
        </p:nvSpPr>
        <p:spPr>
          <a:xfrm>
            <a:off x="1066800" y="3682425"/>
            <a:ext cx="6951079" cy="584775"/>
          </a:xfrm>
          <a:prstGeom prst="rect">
            <a:avLst/>
          </a:prstGeom>
          <a:solidFill>
            <a:schemeClr val="tx1"/>
          </a:solidFill>
          <a:ln w="38100">
            <a:solidFill>
              <a:schemeClr val="bg1"/>
            </a:solidFill>
          </a:ln>
        </p:spPr>
        <p:txBody>
          <a:bodyPr wrap="square" rtlCol="0">
            <a:spAutoFit/>
          </a:bodyPr>
          <a:lstStyle/>
          <a:p>
            <a:pPr lvl="0" algn="ctr" fontAlgn="base"/>
            <a:r>
              <a:rPr lang="en-US" sz="3200" b="1" dirty="0" smtClean="0">
                <a:solidFill>
                  <a:schemeClr val="bg1"/>
                </a:solidFill>
              </a:rPr>
              <a:t>Effective treatment not one-size fits all</a:t>
            </a:r>
            <a:endParaRPr lang="en-US" sz="3200" b="1" dirty="0">
              <a:solidFill>
                <a:schemeClr val="bg1"/>
              </a:solidFill>
            </a:endParaRPr>
          </a:p>
        </p:txBody>
      </p:sp>
      <p:sp>
        <p:nvSpPr>
          <p:cNvPr id="7" name="TextBox 6"/>
          <p:cNvSpPr txBox="1"/>
          <p:nvPr/>
        </p:nvSpPr>
        <p:spPr>
          <a:xfrm>
            <a:off x="1066800" y="1371600"/>
            <a:ext cx="7027278" cy="1569660"/>
          </a:xfrm>
          <a:prstGeom prst="rect">
            <a:avLst/>
          </a:prstGeom>
          <a:solidFill>
            <a:schemeClr val="tx1"/>
          </a:solidFill>
          <a:ln w="38100">
            <a:solidFill>
              <a:schemeClr val="bg1"/>
            </a:solidFill>
          </a:ln>
        </p:spPr>
        <p:txBody>
          <a:bodyPr wrap="square" rtlCol="0">
            <a:spAutoFit/>
          </a:bodyPr>
          <a:lstStyle/>
          <a:p>
            <a:pPr lvl="0" algn="ctr"/>
            <a:r>
              <a:rPr lang="en-US" sz="3200" b="1" dirty="0">
                <a:solidFill>
                  <a:schemeClr val="bg1"/>
                </a:solidFill>
              </a:rPr>
              <a:t>Addiction is a complex, treatable chronic disease affecting brain function and </a:t>
            </a:r>
            <a:r>
              <a:rPr lang="en-US" sz="3200" b="1" dirty="0" smtClean="0">
                <a:solidFill>
                  <a:schemeClr val="bg1"/>
                </a:solidFill>
              </a:rPr>
              <a:t>behavior</a:t>
            </a:r>
            <a:endParaRPr lang="en-US" sz="3200" b="1" dirty="0">
              <a:solidFill>
                <a:schemeClr val="bg1"/>
              </a:solidFill>
            </a:endParaRPr>
          </a:p>
        </p:txBody>
      </p:sp>
      <p:sp>
        <p:nvSpPr>
          <p:cNvPr id="8" name="TextBox 7"/>
          <p:cNvSpPr txBox="1"/>
          <p:nvPr/>
        </p:nvSpPr>
        <p:spPr>
          <a:xfrm>
            <a:off x="1066800" y="4953000"/>
            <a:ext cx="7061034" cy="1569660"/>
          </a:xfrm>
          <a:prstGeom prst="rect">
            <a:avLst/>
          </a:prstGeom>
          <a:solidFill>
            <a:schemeClr val="tx1"/>
          </a:solidFill>
          <a:ln w="38100">
            <a:solidFill>
              <a:schemeClr val="bg1"/>
            </a:solidFill>
          </a:ln>
        </p:spPr>
        <p:txBody>
          <a:bodyPr wrap="square" rtlCol="0">
            <a:spAutoFit/>
          </a:bodyPr>
          <a:lstStyle/>
          <a:p>
            <a:pPr lvl="0" algn="ctr" fontAlgn="base"/>
            <a:r>
              <a:rPr lang="en-US" sz="3200" b="1" dirty="0">
                <a:solidFill>
                  <a:schemeClr val="bg1"/>
                </a:solidFill>
              </a:rPr>
              <a:t>Treatment should be readily available and attend to multiple needs of the individual</a:t>
            </a:r>
          </a:p>
        </p:txBody>
      </p:sp>
    </p:spTree>
    <p:extLst>
      <p:ext uri="{BB962C8B-B14F-4D97-AF65-F5344CB8AC3E}">
        <p14:creationId xmlns:p14="http://schemas.microsoft.com/office/powerpoint/2010/main" val="85332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umpy road to recove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80681"/>
            <a:ext cx="6417678" cy="49234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13757" y="381000"/>
            <a:ext cx="8229600" cy="685800"/>
          </a:xfrm>
        </p:spPr>
        <p:txBody>
          <a:bodyPr>
            <a:noAutofit/>
          </a:bodyPr>
          <a:lstStyle/>
          <a:p>
            <a:pPr algn="ctr"/>
            <a:r>
              <a:rPr lang="en-US" sz="4000" b="1" dirty="0" smtClean="0"/>
              <a:t>Principles of Effective Treatment</a:t>
            </a:r>
            <a:endParaRPr lang="en-US" sz="4000" b="1" dirty="0"/>
          </a:p>
        </p:txBody>
      </p:sp>
      <p:sp>
        <p:nvSpPr>
          <p:cNvPr id="6" name="TextBox 5"/>
          <p:cNvSpPr txBox="1"/>
          <p:nvPr/>
        </p:nvSpPr>
        <p:spPr>
          <a:xfrm>
            <a:off x="1371599" y="3307140"/>
            <a:ext cx="6417679" cy="1569660"/>
          </a:xfrm>
          <a:prstGeom prst="rect">
            <a:avLst/>
          </a:prstGeom>
          <a:solidFill>
            <a:schemeClr val="tx1"/>
          </a:solidFill>
          <a:ln w="38100">
            <a:solidFill>
              <a:schemeClr val="bg1"/>
            </a:solidFill>
          </a:ln>
        </p:spPr>
        <p:txBody>
          <a:bodyPr wrap="square" rtlCol="0">
            <a:spAutoFit/>
          </a:bodyPr>
          <a:lstStyle/>
          <a:p>
            <a:pPr algn="ctr" fontAlgn="base"/>
            <a:r>
              <a:rPr lang="en-US" sz="3200" b="1" dirty="0">
                <a:solidFill>
                  <a:schemeClr val="bg1"/>
                </a:solidFill>
              </a:rPr>
              <a:t>Treatment  plans should be reassessed and modified to meet changing recovery needs</a:t>
            </a:r>
          </a:p>
        </p:txBody>
      </p:sp>
      <p:sp>
        <p:nvSpPr>
          <p:cNvPr id="7" name="TextBox 6"/>
          <p:cNvSpPr txBox="1"/>
          <p:nvPr/>
        </p:nvSpPr>
        <p:spPr>
          <a:xfrm>
            <a:off x="1371601" y="1589782"/>
            <a:ext cx="6417678" cy="1077218"/>
          </a:xfrm>
          <a:prstGeom prst="rect">
            <a:avLst/>
          </a:prstGeom>
          <a:solidFill>
            <a:schemeClr val="tx1"/>
          </a:solidFill>
          <a:ln w="38100">
            <a:solidFill>
              <a:schemeClr val="bg1"/>
            </a:solidFill>
          </a:ln>
        </p:spPr>
        <p:txBody>
          <a:bodyPr wrap="square" rtlCol="0">
            <a:spAutoFit/>
          </a:bodyPr>
          <a:lstStyle/>
          <a:p>
            <a:pPr lvl="0" algn="ctr" fontAlgn="base"/>
            <a:r>
              <a:rPr lang="en-US" sz="3200" b="1" dirty="0">
                <a:solidFill>
                  <a:schemeClr val="bg1"/>
                </a:solidFill>
              </a:rPr>
              <a:t>Adequate time in treatment </a:t>
            </a:r>
            <a:endParaRPr lang="en-US" sz="3200" b="1" dirty="0" smtClean="0">
              <a:solidFill>
                <a:schemeClr val="bg1"/>
              </a:solidFill>
            </a:endParaRPr>
          </a:p>
          <a:p>
            <a:pPr lvl="0" algn="ctr" fontAlgn="base"/>
            <a:r>
              <a:rPr lang="en-US" sz="3200" b="1" dirty="0" smtClean="0">
                <a:solidFill>
                  <a:schemeClr val="bg1"/>
                </a:solidFill>
              </a:rPr>
              <a:t>is </a:t>
            </a:r>
            <a:r>
              <a:rPr lang="en-US" sz="3200" b="1" dirty="0">
                <a:solidFill>
                  <a:schemeClr val="bg1"/>
                </a:solidFill>
              </a:rPr>
              <a:t>critical</a:t>
            </a:r>
          </a:p>
        </p:txBody>
      </p:sp>
      <p:sp>
        <p:nvSpPr>
          <p:cNvPr id="9" name="TextBox 8"/>
          <p:cNvSpPr txBox="1"/>
          <p:nvPr/>
        </p:nvSpPr>
        <p:spPr>
          <a:xfrm>
            <a:off x="228600" y="6183868"/>
            <a:ext cx="8599914" cy="646331"/>
          </a:xfrm>
          <a:prstGeom prst="rect">
            <a:avLst/>
          </a:prstGeom>
          <a:noFill/>
        </p:spPr>
        <p:txBody>
          <a:bodyPr wrap="square" rtlCol="0">
            <a:spAutoFit/>
          </a:bodyPr>
          <a:lstStyle/>
          <a:p>
            <a:pPr algn="r"/>
            <a:r>
              <a:rPr lang="en-US" b="1" dirty="0" smtClean="0">
                <a:solidFill>
                  <a:srgbClr val="002060"/>
                </a:solidFill>
              </a:rPr>
              <a:t>www.drugabuse.gov/publications/principles-drug-addiction-treatment-research-based-guide-third-edition/principles-effective-treatment</a:t>
            </a:r>
            <a:endParaRPr lang="en-US" b="1" dirty="0">
              <a:solidFill>
                <a:srgbClr val="002060"/>
              </a:solidFill>
              <a:effectLst/>
            </a:endParaRPr>
          </a:p>
        </p:txBody>
      </p:sp>
    </p:spTree>
    <p:extLst>
      <p:ext uri="{BB962C8B-B14F-4D97-AF65-F5344CB8AC3E}">
        <p14:creationId xmlns:p14="http://schemas.microsoft.com/office/powerpoint/2010/main" val="42873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umpy road to recove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80681"/>
            <a:ext cx="6417678" cy="49234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13757" y="304800"/>
            <a:ext cx="8229600" cy="762000"/>
          </a:xfrm>
        </p:spPr>
        <p:txBody>
          <a:bodyPr>
            <a:noAutofit/>
          </a:bodyPr>
          <a:lstStyle/>
          <a:p>
            <a:pPr algn="ctr"/>
            <a:r>
              <a:rPr lang="en-US" sz="4000" b="1" dirty="0" smtClean="0"/>
              <a:t>Principles of Effective Treatment</a:t>
            </a:r>
            <a:endParaRPr lang="en-US" sz="4000" b="1" dirty="0"/>
          </a:p>
        </p:txBody>
      </p:sp>
      <p:sp>
        <p:nvSpPr>
          <p:cNvPr id="6" name="TextBox 5"/>
          <p:cNvSpPr txBox="1"/>
          <p:nvPr/>
        </p:nvSpPr>
        <p:spPr>
          <a:xfrm>
            <a:off x="1371599" y="3886200"/>
            <a:ext cx="6417679" cy="2062103"/>
          </a:xfrm>
          <a:prstGeom prst="rect">
            <a:avLst/>
          </a:prstGeom>
          <a:solidFill>
            <a:schemeClr val="tx1"/>
          </a:solidFill>
          <a:ln w="38100">
            <a:solidFill>
              <a:schemeClr val="bg1"/>
            </a:solidFill>
          </a:ln>
        </p:spPr>
        <p:txBody>
          <a:bodyPr wrap="square" rtlCol="0">
            <a:spAutoFit/>
          </a:bodyPr>
          <a:lstStyle/>
          <a:p>
            <a:pPr algn="ctr" fontAlgn="base"/>
            <a:r>
              <a:rPr lang="en-US" sz="3200" b="1" dirty="0">
                <a:solidFill>
                  <a:schemeClr val="bg1"/>
                </a:solidFill>
              </a:rPr>
              <a:t>Medications are an important long-term treatment tool for many, especially combined with counseling, behavioral therapies</a:t>
            </a:r>
          </a:p>
        </p:txBody>
      </p:sp>
      <p:sp>
        <p:nvSpPr>
          <p:cNvPr id="7" name="TextBox 6"/>
          <p:cNvSpPr txBox="1"/>
          <p:nvPr/>
        </p:nvSpPr>
        <p:spPr>
          <a:xfrm>
            <a:off x="1371601" y="1519297"/>
            <a:ext cx="6417678" cy="2062103"/>
          </a:xfrm>
          <a:prstGeom prst="rect">
            <a:avLst/>
          </a:prstGeom>
          <a:solidFill>
            <a:schemeClr val="tx1"/>
          </a:solidFill>
          <a:ln w="38100">
            <a:solidFill>
              <a:schemeClr val="bg1"/>
            </a:solidFill>
          </a:ln>
        </p:spPr>
        <p:txBody>
          <a:bodyPr wrap="square" rtlCol="0">
            <a:spAutoFit/>
          </a:bodyPr>
          <a:lstStyle/>
          <a:p>
            <a:pPr lvl="0" algn="ctr" fontAlgn="base"/>
            <a:r>
              <a:rPr lang="en-US" sz="3200" b="1" dirty="0">
                <a:solidFill>
                  <a:schemeClr val="bg1"/>
                </a:solidFill>
              </a:rPr>
              <a:t>Medical detoxification is the first stage of addiction treatment – by itself does not usually change long-term drug abuse</a:t>
            </a:r>
          </a:p>
        </p:txBody>
      </p:sp>
      <p:sp>
        <p:nvSpPr>
          <p:cNvPr id="9" name="TextBox 8"/>
          <p:cNvSpPr txBox="1"/>
          <p:nvPr/>
        </p:nvSpPr>
        <p:spPr>
          <a:xfrm>
            <a:off x="228600" y="6183868"/>
            <a:ext cx="8599914" cy="646331"/>
          </a:xfrm>
          <a:prstGeom prst="rect">
            <a:avLst/>
          </a:prstGeom>
          <a:noFill/>
        </p:spPr>
        <p:txBody>
          <a:bodyPr wrap="square" rtlCol="0">
            <a:spAutoFit/>
          </a:bodyPr>
          <a:lstStyle/>
          <a:p>
            <a:pPr algn="r"/>
            <a:r>
              <a:rPr lang="en-US" b="1" dirty="0" smtClean="0">
                <a:solidFill>
                  <a:srgbClr val="002060"/>
                </a:solidFill>
              </a:rPr>
              <a:t>www.drugabuse.gov/publications/principles-drug-addiction-treatment-research-based-guide-third-edition/principles-effective-treatment</a:t>
            </a:r>
            <a:endParaRPr lang="en-US" b="1" dirty="0">
              <a:solidFill>
                <a:srgbClr val="002060"/>
              </a:solidFill>
              <a:effectLst/>
            </a:endParaRPr>
          </a:p>
        </p:txBody>
      </p:sp>
    </p:spTree>
    <p:extLst>
      <p:ext uri="{BB962C8B-B14F-4D97-AF65-F5344CB8AC3E}">
        <p14:creationId xmlns:p14="http://schemas.microsoft.com/office/powerpoint/2010/main" val="20075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019800"/>
          </a:xfrm>
        </p:spPr>
        <p:txBody>
          <a:bodyPr>
            <a:noAutofit/>
          </a:bodyPr>
          <a:lstStyle/>
          <a:p>
            <a:pPr marL="0" indent="0" algn="ctr">
              <a:buNone/>
            </a:pPr>
            <a:r>
              <a:rPr lang="en-US" sz="6000" b="1" dirty="0" smtClean="0">
                <a:solidFill>
                  <a:srgbClr val="002060"/>
                </a:solidFill>
                <a:latin typeface="+mn-lt"/>
                <a:cs typeface="Aharoni" panose="02010803020104030203" pitchFamily="2" charset="-79"/>
              </a:rPr>
              <a:t>No one was born with, or grew up aspiring, </a:t>
            </a:r>
          </a:p>
          <a:p>
            <a:pPr marL="0" indent="0" algn="ctr">
              <a:buNone/>
            </a:pPr>
            <a:r>
              <a:rPr lang="en-US" sz="6000" b="1" dirty="0" smtClean="0">
                <a:solidFill>
                  <a:srgbClr val="002060"/>
                </a:solidFill>
                <a:latin typeface="+mn-lt"/>
                <a:cs typeface="Aharoni" panose="02010803020104030203" pitchFamily="2" charset="-79"/>
              </a:rPr>
              <a:t>to have an addiction.</a:t>
            </a:r>
            <a:endParaRPr lang="en-US" sz="6000" b="1" dirty="0">
              <a:solidFill>
                <a:srgbClr val="002060"/>
              </a:solidFill>
              <a:latin typeface="+mn-lt"/>
              <a:cs typeface="Aharoni" panose="02010803020104030203" pitchFamily="2" charset="-79"/>
            </a:endParaRPr>
          </a:p>
          <a:p>
            <a:pPr marL="0" indent="0" algn="ctr">
              <a:buNone/>
            </a:pPr>
            <a:endParaRPr lang="en-US" sz="6000" b="1" dirty="0">
              <a:solidFill>
                <a:srgbClr val="002060"/>
              </a:solidFill>
              <a:latin typeface="+mn-lt"/>
              <a:cs typeface="Aharoni" panose="02010803020104030203" pitchFamily="2" charset="-79"/>
            </a:endParaRPr>
          </a:p>
          <a:p>
            <a:pPr marL="0" indent="0" algn="ctr">
              <a:buNone/>
            </a:pPr>
            <a:r>
              <a:rPr lang="en-US" sz="6000" b="1" dirty="0" smtClean="0">
                <a:solidFill>
                  <a:srgbClr val="002060"/>
                </a:solidFill>
                <a:latin typeface="+mn-lt"/>
                <a:cs typeface="Aharoni" panose="02010803020104030203" pitchFamily="2" charset="-79"/>
              </a:rPr>
              <a:t>No one.</a:t>
            </a:r>
            <a:endParaRPr lang="en-US" sz="6000" b="1" dirty="0">
              <a:solidFill>
                <a:srgbClr val="002060"/>
              </a:solidFill>
              <a:latin typeface="+mn-lt"/>
              <a:cs typeface="Aharoni" panose="02010803020104030203" pitchFamily="2" charset="-79"/>
            </a:endParaRPr>
          </a:p>
        </p:txBody>
      </p:sp>
    </p:spTree>
    <p:extLst>
      <p:ext uri="{BB962C8B-B14F-4D97-AF65-F5344CB8AC3E}">
        <p14:creationId xmlns:p14="http://schemas.microsoft.com/office/powerpoint/2010/main" val="42057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066800"/>
          </a:xfrm>
        </p:spPr>
        <p:txBody>
          <a:bodyPr/>
          <a:lstStyle/>
          <a:p>
            <a:r>
              <a:rPr lang="en-US" sz="3800" dirty="0" smtClean="0">
                <a:solidFill>
                  <a:srgbClr val="002060"/>
                </a:solidFill>
              </a:rPr>
              <a:t>Treatment </a:t>
            </a:r>
            <a:endParaRPr lang="en-US" sz="3800" dirty="0">
              <a:solidFill>
                <a:srgbClr val="002060"/>
              </a:solidFill>
            </a:endParaRP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p>
          <a:p>
            <a:pPr marL="0" indent="0" algn="ctr">
              <a:buNone/>
            </a:pPr>
            <a:r>
              <a:rPr lang="en-US" sz="6000" b="1" dirty="0" err="1" smtClean="0">
                <a:solidFill>
                  <a:srgbClr val="FF0000"/>
                </a:solidFill>
                <a:latin typeface="+mn-lt"/>
              </a:rPr>
              <a:t>Treaatment</a:t>
            </a:r>
            <a:r>
              <a:rPr lang="en-US" sz="6000" b="1" dirty="0" smtClean="0">
                <a:solidFill>
                  <a:srgbClr val="FF0000"/>
                </a:solidFill>
                <a:latin typeface="+mn-lt"/>
              </a:rPr>
              <a:t> </a:t>
            </a:r>
            <a:r>
              <a:rPr lang="en-US" sz="6000" b="1" dirty="0" smtClean="0">
                <a:solidFill>
                  <a:srgbClr val="FF0000"/>
                </a:solidFill>
                <a:latin typeface="+mn-lt"/>
              </a:rPr>
              <a:t>Saves Lives</a:t>
            </a:r>
            <a:endParaRPr lang="en-US" sz="6000" b="1" dirty="0">
              <a:solidFill>
                <a:srgbClr val="FF0000"/>
              </a:solidFill>
              <a:latin typeface="+mn-lt"/>
            </a:endParaRPr>
          </a:p>
        </p:txBody>
      </p:sp>
    </p:spTree>
    <p:extLst>
      <p:ext uri="{BB962C8B-B14F-4D97-AF65-F5344CB8AC3E}">
        <p14:creationId xmlns:p14="http://schemas.microsoft.com/office/powerpoint/2010/main" val="34773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 </a:t>
            </a:r>
            <a:r>
              <a:rPr lang="en-US" b="1" dirty="0" smtClean="0"/>
              <a:t>Definition</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800" b="1" dirty="0" smtClean="0">
                <a:solidFill>
                  <a:srgbClr val="002060"/>
                </a:solidFill>
                <a:latin typeface="+mn-lt"/>
              </a:rPr>
              <a:t>Multi-modal addiction treatment approach:</a:t>
            </a:r>
          </a:p>
          <a:p>
            <a:pPr marL="0" indent="0">
              <a:buNone/>
            </a:pPr>
            <a:endParaRPr lang="en-US" sz="1400" b="1" dirty="0">
              <a:solidFill>
                <a:srgbClr val="002060"/>
              </a:solidFill>
              <a:latin typeface="+mn-lt"/>
            </a:endParaRPr>
          </a:p>
          <a:p>
            <a:pPr marL="0" indent="0" algn="ctr">
              <a:buNone/>
            </a:pPr>
            <a:r>
              <a:rPr lang="en-US" sz="2800" b="1" dirty="0" smtClean="0">
                <a:solidFill>
                  <a:srgbClr val="002060"/>
                </a:solidFill>
                <a:latin typeface="+mn-lt"/>
              </a:rPr>
              <a:t>Psychosocial </a:t>
            </a:r>
            <a:r>
              <a:rPr lang="en-US" sz="2800" b="1" dirty="0">
                <a:solidFill>
                  <a:srgbClr val="002060"/>
                </a:solidFill>
                <a:latin typeface="+mn-lt"/>
              </a:rPr>
              <a:t>T</a:t>
            </a:r>
            <a:r>
              <a:rPr lang="en-US" sz="2800" b="1" dirty="0" smtClean="0">
                <a:solidFill>
                  <a:srgbClr val="002060"/>
                </a:solidFill>
                <a:latin typeface="+mn-lt"/>
              </a:rPr>
              <a:t>herapy</a:t>
            </a:r>
          </a:p>
          <a:p>
            <a:pPr marL="0" indent="0" algn="ctr">
              <a:buNone/>
            </a:pPr>
            <a:endParaRPr lang="en-US" sz="1400" b="1" dirty="0" smtClean="0">
              <a:solidFill>
                <a:srgbClr val="002060"/>
              </a:solidFill>
              <a:latin typeface="+mn-lt"/>
            </a:endParaRPr>
          </a:p>
          <a:p>
            <a:pPr marL="0" indent="0" algn="ctr">
              <a:buNone/>
            </a:pPr>
            <a:r>
              <a:rPr lang="en-US" sz="2800" b="1" dirty="0" smtClean="0">
                <a:solidFill>
                  <a:srgbClr val="002060"/>
                </a:solidFill>
                <a:latin typeface="+mn-lt"/>
              </a:rPr>
              <a:t>+</a:t>
            </a:r>
          </a:p>
          <a:p>
            <a:pPr marL="0" indent="0" algn="ctr">
              <a:buNone/>
            </a:pPr>
            <a:endParaRPr lang="en-US" sz="1400" b="1" dirty="0" smtClean="0">
              <a:solidFill>
                <a:srgbClr val="002060"/>
              </a:solidFill>
              <a:latin typeface="+mn-lt"/>
            </a:endParaRPr>
          </a:p>
          <a:p>
            <a:pPr marL="0" indent="0" algn="ctr">
              <a:buNone/>
            </a:pPr>
            <a:r>
              <a:rPr lang="en-US" sz="2800" b="1" dirty="0" smtClean="0">
                <a:solidFill>
                  <a:srgbClr val="002060"/>
                </a:solidFill>
                <a:latin typeface="+mn-lt"/>
              </a:rPr>
              <a:t>FDA-approved Medication</a:t>
            </a:r>
          </a:p>
          <a:p>
            <a:pPr marL="0" indent="0" algn="ctr">
              <a:buNone/>
            </a:pPr>
            <a:r>
              <a:rPr lang="en-US" sz="2800" b="1" dirty="0" smtClean="0">
                <a:solidFill>
                  <a:srgbClr val="002060"/>
                </a:solidFill>
                <a:latin typeface="+mn-lt"/>
              </a:rPr>
              <a:t>to address cravings, withdrawal symptoms</a:t>
            </a:r>
          </a:p>
        </p:txBody>
      </p:sp>
      <p:sp>
        <p:nvSpPr>
          <p:cNvPr id="4" name="TextBox 3"/>
          <p:cNvSpPr txBox="1"/>
          <p:nvPr/>
        </p:nvSpPr>
        <p:spPr>
          <a:xfrm>
            <a:off x="228600" y="5715000"/>
            <a:ext cx="8599914" cy="923330"/>
          </a:xfrm>
          <a:prstGeom prst="rect">
            <a:avLst/>
          </a:prstGeom>
          <a:noFill/>
        </p:spPr>
        <p:txBody>
          <a:bodyPr wrap="square" rtlCol="0">
            <a:spAutoFit/>
          </a:bodyPr>
          <a:lstStyle/>
          <a:p>
            <a:pPr algn="r"/>
            <a:r>
              <a:rPr lang="en-US" b="1" dirty="0" smtClean="0">
                <a:solidFill>
                  <a:srgbClr val="002060"/>
                </a:solidFill>
              </a:rPr>
              <a:t>www.asam.org/docs/default-source/practice-support/guidelines-and-consensus-docs/asam-national-practice-guideline-supplement; www.cdc.gov/drugoverdose/pdf</a:t>
            </a:r>
            <a:r>
              <a:rPr lang="en-US" b="1" dirty="0">
                <a:solidFill>
                  <a:srgbClr val="002060"/>
                </a:solidFill>
              </a:rPr>
              <a:t>/ </a:t>
            </a:r>
            <a:r>
              <a:rPr lang="en-US" b="1" dirty="0" smtClean="0">
                <a:solidFill>
                  <a:srgbClr val="002060"/>
                </a:solidFill>
              </a:rPr>
              <a:t>hhs_prescription_drug_abuse_report_09.2013</a:t>
            </a:r>
            <a:endParaRPr lang="en-US" b="1" dirty="0">
              <a:solidFill>
                <a:srgbClr val="002060"/>
              </a:solidFill>
              <a:effectLst/>
            </a:endParaRPr>
          </a:p>
        </p:txBody>
      </p:sp>
    </p:spTree>
    <p:extLst>
      <p:ext uri="{BB962C8B-B14F-4D97-AF65-F5344CB8AC3E}">
        <p14:creationId xmlns:p14="http://schemas.microsoft.com/office/powerpoint/2010/main" val="35282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msimg.burlingtonfreepress.com/apps/pbcsi.dll/bilde?Site=BT&amp;Date=20110724&amp;Category=NEWS02&amp;ArtNo=107240308&amp;Ref=AR&amp;MaxW=640&amp;Border=0&amp;Prescription-drug-abuse-Vermont-problem-epidemic-propor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171000"/>
            <a:ext cx="1676400" cy="1143000"/>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4" name="Picture 10" descr="http://www.narconon.org/drug-rehabilitation/heroin-addic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323"/>
          <a:stretch/>
        </p:blipFill>
        <p:spPr bwMode="auto">
          <a:xfrm>
            <a:off x="4648200" y="3171000"/>
            <a:ext cx="1626812" cy="1143000"/>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2" name="Left-Right Arrow 1"/>
          <p:cNvSpPr/>
          <p:nvPr/>
        </p:nvSpPr>
        <p:spPr>
          <a:xfrm rot="19184941">
            <a:off x="5439227" y="2322211"/>
            <a:ext cx="1479666"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Right Arrow 6"/>
          <p:cNvSpPr/>
          <p:nvPr/>
        </p:nvSpPr>
        <p:spPr>
          <a:xfrm rot="2253000">
            <a:off x="2156021" y="2290003"/>
            <a:ext cx="1559762"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19184941">
            <a:off x="1975699" y="4913077"/>
            <a:ext cx="1905000"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rot="13275009">
            <a:off x="5111440" y="4882727"/>
            <a:ext cx="1780875"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9"/>
          <p:cNvSpPr/>
          <p:nvPr/>
        </p:nvSpPr>
        <p:spPr>
          <a:xfrm>
            <a:off x="1524000" y="3565628"/>
            <a:ext cx="1219200"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a:off x="6369582" y="3535712"/>
            <a:ext cx="717018" cy="2308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p:cNvSpPr/>
          <p:nvPr/>
        </p:nvSpPr>
        <p:spPr>
          <a:xfrm rot="5400000">
            <a:off x="3961348" y="4904672"/>
            <a:ext cx="1219200" cy="3537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91199" y="1447800"/>
            <a:ext cx="2362201" cy="400110"/>
          </a:xfrm>
          <a:prstGeom prst="rect">
            <a:avLst/>
          </a:prstGeom>
          <a:noFill/>
        </p:spPr>
        <p:txBody>
          <a:bodyPr wrap="square" rtlCol="0">
            <a:spAutoFit/>
          </a:bodyPr>
          <a:lstStyle/>
          <a:p>
            <a:pPr algn="ctr"/>
            <a:r>
              <a:rPr lang="en-US" sz="2000" dirty="0" smtClean="0"/>
              <a:t>MORE JOBS</a:t>
            </a:r>
            <a:endParaRPr lang="en-US" sz="2000" dirty="0"/>
          </a:p>
        </p:txBody>
      </p:sp>
      <p:sp>
        <p:nvSpPr>
          <p:cNvPr id="14" name="TextBox 13"/>
          <p:cNvSpPr txBox="1"/>
          <p:nvPr/>
        </p:nvSpPr>
        <p:spPr>
          <a:xfrm>
            <a:off x="6030061" y="5779686"/>
            <a:ext cx="2394058" cy="707886"/>
          </a:xfrm>
          <a:prstGeom prst="rect">
            <a:avLst/>
          </a:prstGeom>
          <a:noFill/>
        </p:spPr>
        <p:txBody>
          <a:bodyPr wrap="square" rtlCol="0">
            <a:spAutoFit/>
          </a:bodyPr>
          <a:lstStyle/>
          <a:p>
            <a:pPr algn="ctr"/>
            <a:r>
              <a:rPr lang="en-US" sz="2000" dirty="0" smtClean="0"/>
              <a:t>MORE STABLE HOUSING</a:t>
            </a:r>
            <a:endParaRPr lang="en-US" sz="2000" dirty="0"/>
          </a:p>
        </p:txBody>
      </p:sp>
      <p:sp>
        <p:nvSpPr>
          <p:cNvPr id="15" name="TextBox 14"/>
          <p:cNvSpPr txBox="1"/>
          <p:nvPr/>
        </p:nvSpPr>
        <p:spPr>
          <a:xfrm>
            <a:off x="954701" y="5704716"/>
            <a:ext cx="1981201" cy="707886"/>
          </a:xfrm>
          <a:prstGeom prst="rect">
            <a:avLst/>
          </a:prstGeom>
          <a:noFill/>
        </p:spPr>
        <p:txBody>
          <a:bodyPr wrap="square" rtlCol="0">
            <a:spAutoFit/>
          </a:bodyPr>
          <a:lstStyle/>
          <a:p>
            <a:r>
              <a:rPr lang="en-US" sz="2000" dirty="0" smtClean="0"/>
              <a:t>LESS VIOLENCE</a:t>
            </a:r>
            <a:endParaRPr lang="en-US" sz="2000" dirty="0"/>
          </a:p>
        </p:txBody>
      </p:sp>
      <p:sp>
        <p:nvSpPr>
          <p:cNvPr id="16" name="TextBox 15"/>
          <p:cNvSpPr txBox="1"/>
          <p:nvPr/>
        </p:nvSpPr>
        <p:spPr>
          <a:xfrm>
            <a:off x="299425" y="3418582"/>
            <a:ext cx="1310551" cy="707886"/>
          </a:xfrm>
          <a:prstGeom prst="rect">
            <a:avLst/>
          </a:prstGeom>
          <a:noFill/>
        </p:spPr>
        <p:txBody>
          <a:bodyPr wrap="square" rtlCol="0">
            <a:spAutoFit/>
          </a:bodyPr>
          <a:lstStyle/>
          <a:p>
            <a:pPr algn="ctr"/>
            <a:r>
              <a:rPr lang="en-US" sz="2000" dirty="0" smtClean="0"/>
              <a:t>LESS CRIME</a:t>
            </a:r>
            <a:endParaRPr lang="en-US" sz="2000" dirty="0"/>
          </a:p>
        </p:txBody>
      </p:sp>
      <p:sp>
        <p:nvSpPr>
          <p:cNvPr id="17" name="TextBox 16"/>
          <p:cNvSpPr txBox="1"/>
          <p:nvPr/>
        </p:nvSpPr>
        <p:spPr>
          <a:xfrm>
            <a:off x="380999" y="1443335"/>
            <a:ext cx="4998927" cy="400110"/>
          </a:xfrm>
          <a:prstGeom prst="rect">
            <a:avLst/>
          </a:prstGeom>
          <a:noFill/>
        </p:spPr>
        <p:txBody>
          <a:bodyPr wrap="square" rtlCol="0">
            <a:spAutoFit/>
          </a:bodyPr>
          <a:lstStyle/>
          <a:p>
            <a:r>
              <a:rPr lang="en-US" sz="2000" dirty="0" smtClean="0"/>
              <a:t>IMPROVED MENTAL HEALTH</a:t>
            </a:r>
            <a:endParaRPr lang="en-US" sz="2000" dirty="0"/>
          </a:p>
        </p:txBody>
      </p:sp>
      <p:sp>
        <p:nvSpPr>
          <p:cNvPr id="18" name="TextBox 17"/>
          <p:cNvSpPr txBox="1"/>
          <p:nvPr/>
        </p:nvSpPr>
        <p:spPr>
          <a:xfrm>
            <a:off x="6728092" y="2961382"/>
            <a:ext cx="2034910" cy="1015663"/>
          </a:xfrm>
          <a:prstGeom prst="rect">
            <a:avLst/>
          </a:prstGeom>
          <a:noFill/>
        </p:spPr>
        <p:txBody>
          <a:bodyPr wrap="square" rtlCol="0">
            <a:spAutoFit/>
          </a:bodyPr>
          <a:lstStyle/>
          <a:p>
            <a:pPr algn="ctr"/>
            <a:endParaRPr lang="en-US" sz="2000" dirty="0" smtClean="0"/>
          </a:p>
          <a:p>
            <a:pPr algn="ctr"/>
            <a:r>
              <a:rPr lang="en-US" sz="2000" dirty="0"/>
              <a:t> </a:t>
            </a:r>
            <a:r>
              <a:rPr lang="en-US" sz="2000" dirty="0" smtClean="0"/>
              <a:t>   HEALTHIER FAMILIES</a:t>
            </a:r>
            <a:endParaRPr lang="en-US" sz="2000" dirty="0"/>
          </a:p>
        </p:txBody>
      </p:sp>
      <p:sp>
        <p:nvSpPr>
          <p:cNvPr id="19" name="TextBox 18"/>
          <p:cNvSpPr txBox="1"/>
          <p:nvPr/>
        </p:nvSpPr>
        <p:spPr>
          <a:xfrm>
            <a:off x="3472841" y="5785968"/>
            <a:ext cx="2209800" cy="707886"/>
          </a:xfrm>
          <a:prstGeom prst="rect">
            <a:avLst/>
          </a:prstGeom>
          <a:noFill/>
        </p:spPr>
        <p:txBody>
          <a:bodyPr wrap="square" rtlCol="0">
            <a:spAutoFit/>
          </a:bodyPr>
          <a:lstStyle/>
          <a:p>
            <a:pPr algn="ctr"/>
            <a:r>
              <a:rPr lang="en-US" sz="2000" dirty="0" smtClean="0"/>
              <a:t>IMPROVED HEALTH</a:t>
            </a:r>
            <a:endParaRPr lang="en-US" sz="2000" dirty="0"/>
          </a:p>
        </p:txBody>
      </p:sp>
      <p:sp>
        <p:nvSpPr>
          <p:cNvPr id="22" name="Title 1"/>
          <p:cNvSpPr>
            <a:spLocks noGrp="1"/>
          </p:cNvSpPr>
          <p:nvPr>
            <p:ph type="title"/>
          </p:nvPr>
        </p:nvSpPr>
        <p:spPr>
          <a:xfrm>
            <a:off x="456148" y="381000"/>
            <a:ext cx="8229600" cy="838200"/>
          </a:xfrm>
        </p:spPr>
        <p:txBody>
          <a:bodyPr>
            <a:normAutofit/>
          </a:bodyPr>
          <a:lstStyle/>
          <a:p>
            <a:pPr algn="ctr"/>
            <a:r>
              <a:rPr lang="en-US" sz="3600" b="1" dirty="0" smtClean="0"/>
              <a:t>Treatment </a:t>
            </a:r>
            <a:endParaRPr lang="en-US" sz="3600" b="1" dirty="0"/>
          </a:p>
        </p:txBody>
      </p:sp>
      <p:sp>
        <p:nvSpPr>
          <p:cNvPr id="13" name="TextBox 12"/>
          <p:cNvSpPr txBox="1"/>
          <p:nvPr/>
        </p:nvSpPr>
        <p:spPr>
          <a:xfrm>
            <a:off x="7315200" y="7010400"/>
            <a:ext cx="1219202" cy="11941731"/>
          </a:xfrm>
          <a:prstGeom prst="rect">
            <a:avLst/>
          </a:prstGeom>
          <a:solidFill>
            <a:schemeClr val="bg1"/>
          </a:solidFill>
        </p:spPr>
        <p:txBody>
          <a:bodyPr wrap="square" rtlCol="0">
            <a:spAutoFit/>
          </a:bodyPr>
          <a:lstStyle/>
          <a:p>
            <a:pPr algn="ctr"/>
            <a:endParaRPr lang="en-US" sz="6000" b="1" dirty="0" smtClean="0">
              <a:solidFill>
                <a:srgbClr val="FF0000"/>
              </a:solidFill>
            </a:endParaRPr>
          </a:p>
          <a:p>
            <a:pPr algn="ctr"/>
            <a:endParaRPr lang="en-US" sz="6000" b="1" i="1" dirty="0" smtClean="0">
              <a:solidFill>
                <a:srgbClr val="FF0000"/>
              </a:solidFill>
            </a:endParaRPr>
          </a:p>
          <a:p>
            <a:pPr algn="ctr"/>
            <a:r>
              <a:rPr lang="en-US" sz="6000" b="1" i="1" dirty="0" smtClean="0">
                <a:solidFill>
                  <a:srgbClr val="FF0000"/>
                </a:solidFill>
              </a:rPr>
              <a:t>MAT Saves Lives</a:t>
            </a:r>
          </a:p>
          <a:p>
            <a:pPr algn="ctr"/>
            <a:endParaRPr lang="en-US" sz="6000" b="1" dirty="0" smtClean="0">
              <a:solidFill>
                <a:srgbClr val="FF0000"/>
              </a:solidFill>
            </a:endParaRPr>
          </a:p>
          <a:p>
            <a:pPr algn="ctr"/>
            <a:endParaRPr lang="en-US" sz="5000" b="1" dirty="0">
              <a:solidFill>
                <a:srgbClr val="FF0000"/>
              </a:solidFill>
            </a:endParaRPr>
          </a:p>
          <a:p>
            <a:pPr algn="ctr"/>
            <a:endParaRPr lang="en-US" sz="6000" b="1" dirty="0">
              <a:solidFill>
                <a:srgbClr val="FF0000"/>
              </a:solidFill>
            </a:endParaRPr>
          </a:p>
        </p:txBody>
      </p:sp>
    </p:spTree>
    <p:extLst>
      <p:ext uri="{BB962C8B-B14F-4D97-AF65-F5344CB8AC3E}">
        <p14:creationId xmlns:p14="http://schemas.microsoft.com/office/powerpoint/2010/main" val="27874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Rectangle 2"/>
          <p:cNvSpPr>
            <a:spLocks noGrp="1" noRot="1" noChangeArrowheads="1"/>
          </p:cNvSpPr>
          <p:nvPr>
            <p:ph type="title"/>
          </p:nvPr>
        </p:nvSpPr>
        <p:spPr>
          <a:xfrm>
            <a:off x="457200" y="304800"/>
            <a:ext cx="8153400" cy="868363"/>
          </a:xfrm>
        </p:spPr>
        <p:txBody>
          <a:bodyPr>
            <a:normAutofit/>
          </a:bodyPr>
          <a:lstStyle/>
          <a:p>
            <a:pPr eaLnBrk="1" hangingPunct="1"/>
            <a:r>
              <a:rPr lang="en-US" altLang="en-US" sz="4000" b="1" dirty="0" smtClean="0">
                <a:ea typeface="ＭＳ Ｐゴシック" pitchFamily="34" charset="-128"/>
              </a:rPr>
              <a:t> </a:t>
            </a:r>
            <a:r>
              <a:rPr lang="en-US" altLang="en-US" sz="4000" b="1" dirty="0" smtClean="0">
                <a:ea typeface="ＭＳ Ｐゴシック" pitchFamily="34" charset="-128"/>
              </a:rPr>
              <a:t>Medications for Opioid Use</a:t>
            </a:r>
          </a:p>
        </p:txBody>
      </p:sp>
      <p:pic>
        <p:nvPicPr>
          <p:cNvPr id="8" name="Picture 9" descr="http://s3.hubimg.com/u/90594_f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04700"/>
            <a:ext cx="1315554" cy="163880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1" descr="http://harvest-interactive.com/campaigndocs/20271/SUB00059_HR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04701"/>
            <a:ext cx="2559691" cy="163880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2743200"/>
            <a:ext cx="4495800" cy="1446550"/>
          </a:xfrm>
          <a:prstGeom prst="rect">
            <a:avLst/>
          </a:prstGeom>
          <a:noFill/>
        </p:spPr>
        <p:txBody>
          <a:bodyPr wrap="square" rtlCol="0">
            <a:spAutoFit/>
          </a:bodyPr>
          <a:lstStyle/>
          <a:p>
            <a:r>
              <a:rPr lang="en-US" sz="3200" b="1" dirty="0" smtClean="0">
                <a:solidFill>
                  <a:schemeClr val="tx2"/>
                </a:solidFill>
              </a:rPr>
              <a:t>Buprenorphine</a:t>
            </a:r>
          </a:p>
          <a:p>
            <a:r>
              <a:rPr lang="en-US" sz="2800" b="1" dirty="0" smtClean="0"/>
              <a:t>Suboxone, subutex, bunavail</a:t>
            </a:r>
            <a:endParaRPr lang="en-US" sz="2800" b="1" dirty="0"/>
          </a:p>
        </p:txBody>
      </p:sp>
      <p:pic>
        <p:nvPicPr>
          <p:cNvPr id="2050" name="Picture 2" descr="Image result for methad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1"/>
            <a:ext cx="209188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influence.org/wp-content/uploads/2016/06/Methado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1295400"/>
            <a:ext cx="2801625" cy="1307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62600" y="1307017"/>
            <a:ext cx="2452615" cy="584775"/>
          </a:xfrm>
          <a:prstGeom prst="rect">
            <a:avLst/>
          </a:prstGeom>
          <a:noFill/>
        </p:spPr>
        <p:txBody>
          <a:bodyPr wrap="square" rtlCol="0">
            <a:spAutoFit/>
          </a:bodyPr>
          <a:lstStyle/>
          <a:p>
            <a:r>
              <a:rPr lang="en-US" sz="3200" b="1" dirty="0" smtClean="0">
                <a:solidFill>
                  <a:schemeClr val="tx2"/>
                </a:solidFill>
              </a:rPr>
              <a:t>Methadone</a:t>
            </a:r>
          </a:p>
        </p:txBody>
      </p:sp>
      <p:pic>
        <p:nvPicPr>
          <p:cNvPr id="2054" name="Picture 6" descr="Image result for vivitro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568934"/>
            <a:ext cx="3067049" cy="2044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ltrexon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595905"/>
            <a:ext cx="2000126" cy="15000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91200" y="4482405"/>
            <a:ext cx="3214615" cy="1015663"/>
          </a:xfrm>
          <a:prstGeom prst="rect">
            <a:avLst/>
          </a:prstGeom>
          <a:noFill/>
        </p:spPr>
        <p:txBody>
          <a:bodyPr wrap="square" rtlCol="0">
            <a:spAutoFit/>
          </a:bodyPr>
          <a:lstStyle/>
          <a:p>
            <a:r>
              <a:rPr lang="en-US" sz="3200" b="1" dirty="0" smtClean="0">
                <a:solidFill>
                  <a:schemeClr val="tx2"/>
                </a:solidFill>
              </a:rPr>
              <a:t>Naltrexone</a:t>
            </a:r>
          </a:p>
          <a:p>
            <a:r>
              <a:rPr lang="en-US" sz="2800" b="1" dirty="0" err="1" smtClean="0"/>
              <a:t>Vivitrol</a:t>
            </a:r>
            <a:r>
              <a:rPr lang="en-US" sz="2800" b="1" dirty="0" smtClean="0"/>
              <a:t>, </a:t>
            </a:r>
            <a:r>
              <a:rPr lang="en-US" sz="2800" b="1" dirty="0" err="1" smtClean="0"/>
              <a:t>Revia</a:t>
            </a:r>
            <a:endParaRPr lang="en-US" sz="2800" b="1" dirty="0"/>
          </a:p>
        </p:txBody>
      </p:sp>
    </p:spTree>
    <p:extLst>
      <p:ext uri="{BB962C8B-B14F-4D97-AF65-F5344CB8AC3E}">
        <p14:creationId xmlns:p14="http://schemas.microsoft.com/office/powerpoint/2010/main" val="38278012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ewtrusts.org/~/media/Post-Launch-Images/2016/11/MedicationAssistedTreatment_Figure1.png?la=en"/>
          <p:cNvPicPr>
            <a:picLocks noChangeAspect="1" noChangeArrowheads="1"/>
          </p:cNvPicPr>
          <p:nvPr/>
        </p:nvPicPr>
        <p:blipFill rotWithShape="1">
          <a:blip r:embed="rId3">
            <a:extLst>
              <a:ext uri="{28A0092B-C50C-407E-A947-70E740481C1C}">
                <a14:useLocalDpi xmlns:a14="http://schemas.microsoft.com/office/drawing/2010/main" val="0"/>
              </a:ext>
            </a:extLst>
          </a:blip>
          <a:srcRect l="8929" t="14601" r="11059" b="14653"/>
          <a:stretch/>
        </p:blipFill>
        <p:spPr bwMode="auto">
          <a:xfrm>
            <a:off x="1143000" y="254833"/>
            <a:ext cx="6781800" cy="6026046"/>
          </a:xfrm>
          <a:prstGeom prst="rect">
            <a:avLst/>
          </a:prstGeom>
          <a:noFill/>
          <a:ln w="12700">
            <a:solidFill>
              <a:srgbClr val="6E2585"/>
            </a:solidFill>
          </a:ln>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5477933" y="254833"/>
            <a:ext cx="2263515" cy="228600"/>
          </a:xfrm>
          <a:prstGeom prst="rect">
            <a:avLst/>
          </a:prstGeom>
        </p:spPr>
        <p:txBody>
          <a:bodyPr/>
          <a:lstStyle/>
          <a:p>
            <a:r>
              <a:rPr lang="en-US" sz="1200" dirty="0" smtClean="0"/>
              <a:t>© 2016 The Pew Charitable Trust</a:t>
            </a:r>
            <a:endParaRPr lang="en-US" sz="1200" dirty="0"/>
          </a:p>
        </p:txBody>
      </p:sp>
      <p:sp>
        <p:nvSpPr>
          <p:cNvPr id="2" name="TextBox 1"/>
          <p:cNvSpPr txBox="1"/>
          <p:nvPr/>
        </p:nvSpPr>
        <p:spPr>
          <a:xfrm>
            <a:off x="1143000" y="6336268"/>
            <a:ext cx="4572000" cy="369332"/>
          </a:xfrm>
          <a:prstGeom prst="rect">
            <a:avLst/>
          </a:prstGeom>
          <a:noFill/>
          <a:ln w="12700">
            <a:solidFill>
              <a:srgbClr val="7030A0"/>
            </a:solidFill>
          </a:ln>
        </p:spPr>
        <p:txBody>
          <a:bodyPr wrap="square" rtlCol="0">
            <a:spAutoFit/>
          </a:bodyPr>
          <a:lstStyle/>
          <a:p>
            <a:pPr algn="ctr"/>
            <a:r>
              <a:rPr lang="en-US" dirty="0" smtClean="0"/>
              <a:t>MAINTAINS    TOLERANCE</a:t>
            </a:r>
            <a:endParaRPr lang="en-US" dirty="0"/>
          </a:p>
        </p:txBody>
      </p:sp>
      <p:sp>
        <p:nvSpPr>
          <p:cNvPr id="5" name="TextBox 4"/>
          <p:cNvSpPr txBox="1"/>
          <p:nvPr/>
        </p:nvSpPr>
        <p:spPr>
          <a:xfrm>
            <a:off x="5889885" y="6336268"/>
            <a:ext cx="2034915" cy="369332"/>
          </a:xfrm>
          <a:prstGeom prst="rect">
            <a:avLst/>
          </a:prstGeom>
          <a:noFill/>
          <a:ln w="12700">
            <a:solidFill>
              <a:srgbClr val="7030A0"/>
            </a:solidFill>
          </a:ln>
        </p:spPr>
        <p:txBody>
          <a:bodyPr wrap="square" rtlCol="0">
            <a:spAutoFit/>
          </a:bodyPr>
          <a:lstStyle/>
          <a:p>
            <a:pPr algn="ctr"/>
            <a:r>
              <a:rPr lang="en-US" dirty="0" smtClean="0"/>
              <a:t>NO TOLERANCE</a:t>
            </a:r>
            <a:endParaRPr lang="en-US" dirty="0"/>
          </a:p>
        </p:txBody>
      </p:sp>
    </p:spTree>
    <p:extLst>
      <p:ext uri="{BB962C8B-B14F-4D97-AF65-F5344CB8AC3E}">
        <p14:creationId xmlns:p14="http://schemas.microsoft.com/office/powerpoint/2010/main" val="73280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 y="1216644"/>
            <a:ext cx="8458200" cy="4524315"/>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2060"/>
                </a:solidFill>
              </a:rPr>
              <a:t>Reduces mortality (death rates), including from overdose</a:t>
            </a:r>
          </a:p>
          <a:p>
            <a:pPr marL="285750" indent="-285750">
              <a:buFont typeface="Arial" pitchFamily="34" charset="0"/>
              <a:buChar char="•"/>
            </a:pPr>
            <a:endParaRPr lang="en-US" sz="2400" dirty="0">
              <a:solidFill>
                <a:srgbClr val="002060"/>
              </a:solidFill>
            </a:endParaRPr>
          </a:p>
          <a:p>
            <a:pPr marL="285750" indent="-285750">
              <a:buFont typeface="Arial" pitchFamily="34" charset="0"/>
              <a:buChar char="•"/>
            </a:pPr>
            <a:r>
              <a:rPr lang="en-US" sz="2400" dirty="0" smtClean="0">
                <a:solidFill>
                  <a:srgbClr val="002060"/>
                </a:solidFill>
              </a:rPr>
              <a:t>Reduces illicit drug use, including non-opiates</a:t>
            </a:r>
          </a:p>
          <a:p>
            <a:pPr marL="285750" indent="-285750">
              <a:buFont typeface="Arial" pitchFamily="34" charset="0"/>
              <a:buChar char="•"/>
            </a:pPr>
            <a:endParaRPr lang="en-US" sz="2400" dirty="0" smtClean="0">
              <a:solidFill>
                <a:srgbClr val="002060"/>
              </a:solidFill>
            </a:endParaRPr>
          </a:p>
          <a:p>
            <a:pPr marL="285750" indent="-285750">
              <a:buFont typeface="Arial" pitchFamily="34" charset="0"/>
              <a:buChar char="•"/>
            </a:pPr>
            <a:r>
              <a:rPr lang="en-US" sz="2400" dirty="0" smtClean="0">
                <a:solidFill>
                  <a:srgbClr val="002060"/>
                </a:solidFill>
              </a:rPr>
              <a:t>Increases abstinence rates</a:t>
            </a:r>
          </a:p>
          <a:p>
            <a:pPr marL="285750" indent="-285750">
              <a:buFont typeface="Arial" pitchFamily="34" charset="0"/>
              <a:buChar char="•"/>
            </a:pPr>
            <a:endParaRPr lang="en-US" sz="2400" dirty="0">
              <a:solidFill>
                <a:srgbClr val="002060"/>
              </a:solidFill>
            </a:endParaRPr>
          </a:p>
          <a:p>
            <a:pPr marL="285750" indent="-285750">
              <a:buFont typeface="Arial" pitchFamily="34" charset="0"/>
              <a:buChar char="•"/>
            </a:pPr>
            <a:r>
              <a:rPr lang="en-US" sz="2400" dirty="0" smtClean="0">
                <a:solidFill>
                  <a:srgbClr val="002060"/>
                </a:solidFill>
              </a:rPr>
              <a:t>Improves retention in treatment</a:t>
            </a:r>
          </a:p>
          <a:p>
            <a:pPr marL="285750" indent="-285750">
              <a:buFont typeface="Arial" pitchFamily="34" charset="0"/>
              <a:buChar char="•"/>
            </a:pPr>
            <a:endParaRPr lang="en-US" sz="2400" dirty="0">
              <a:solidFill>
                <a:srgbClr val="002060"/>
              </a:solidFill>
            </a:endParaRPr>
          </a:p>
          <a:p>
            <a:pPr marL="285750" indent="-285750">
              <a:buFont typeface="Arial" pitchFamily="34" charset="0"/>
              <a:buChar char="•"/>
            </a:pPr>
            <a:r>
              <a:rPr lang="en-US" sz="2400" dirty="0" smtClean="0">
                <a:solidFill>
                  <a:srgbClr val="002060"/>
                </a:solidFill>
              </a:rPr>
              <a:t>Reduces criminality and legal problems</a:t>
            </a:r>
          </a:p>
          <a:p>
            <a:pPr marL="285750" indent="-285750">
              <a:buFont typeface="Arial" pitchFamily="34" charset="0"/>
              <a:buChar char="•"/>
            </a:pPr>
            <a:endParaRPr lang="en-US" sz="2400" dirty="0">
              <a:solidFill>
                <a:srgbClr val="002060"/>
              </a:solidFill>
            </a:endParaRPr>
          </a:p>
          <a:p>
            <a:pPr marL="285750" indent="-285750">
              <a:buFont typeface="Arial" pitchFamily="34" charset="0"/>
              <a:buChar char="•"/>
            </a:pPr>
            <a:r>
              <a:rPr lang="en-US" sz="2400" dirty="0" smtClean="0">
                <a:solidFill>
                  <a:srgbClr val="002060"/>
                </a:solidFill>
              </a:rPr>
              <a:t>Allows for return to productive activities: family, work, etc.</a:t>
            </a:r>
            <a:endParaRPr lang="en-US" sz="2400" dirty="0">
              <a:solidFill>
                <a:srgbClr val="002060"/>
              </a:solidFill>
            </a:endParaRPr>
          </a:p>
          <a:p>
            <a:pPr marL="285750" indent="-285750">
              <a:buFont typeface="Arial" pitchFamily="34" charset="0"/>
              <a:buChar char="•"/>
            </a:pPr>
            <a:endParaRPr lang="en-US" sz="2400" dirty="0" smtClean="0">
              <a:solidFill>
                <a:srgbClr val="002060"/>
              </a:solidFill>
            </a:endParaRPr>
          </a:p>
        </p:txBody>
      </p:sp>
      <p:pic>
        <p:nvPicPr>
          <p:cNvPr id="7" name="image15.png"/>
          <p:cNvPicPr>
            <a:picLocks noChangeAspect="1"/>
          </p:cNvPicPr>
          <p:nvPr/>
        </p:nvPicPr>
        <p:blipFill>
          <a:blip r:embed="rId3">
            <a:extLst/>
          </a:blip>
          <a:stretch>
            <a:fillRect/>
          </a:stretch>
        </p:blipFill>
        <p:spPr>
          <a:xfrm>
            <a:off x="3886200" y="5538049"/>
            <a:ext cx="5073660" cy="929244"/>
          </a:xfrm>
          <a:prstGeom prst="rect">
            <a:avLst/>
          </a:prstGeom>
          <a:ln>
            <a:solidFill>
              <a:srgbClr val="081D58"/>
            </a:solidFill>
            <a:miter/>
          </a:ln>
        </p:spPr>
      </p:pic>
      <p:sp>
        <p:nvSpPr>
          <p:cNvPr id="2" name="TextBox 1"/>
          <p:cNvSpPr txBox="1"/>
          <p:nvPr/>
        </p:nvSpPr>
        <p:spPr>
          <a:xfrm>
            <a:off x="457200" y="5555810"/>
            <a:ext cx="3238500" cy="461665"/>
          </a:xfrm>
          <a:prstGeom prst="rect">
            <a:avLst/>
          </a:prstGeom>
          <a:noFill/>
        </p:spPr>
        <p:txBody>
          <a:bodyPr wrap="square" rtlCol="0">
            <a:spAutoFit/>
          </a:bodyPr>
          <a:lstStyle/>
          <a:p>
            <a:pPr algn="r"/>
            <a:r>
              <a:rPr lang="en-US" sz="2400" u="sng" dirty="0" smtClean="0">
                <a:solidFill>
                  <a:srgbClr val="002060"/>
                </a:solidFill>
              </a:rPr>
              <a:t>50 years of evidence</a:t>
            </a:r>
            <a:r>
              <a:rPr lang="en-US" sz="2400" u="sng" dirty="0" smtClean="0"/>
              <a:t>!</a:t>
            </a:r>
            <a:endParaRPr lang="en-US" sz="2400" u="sng" dirty="0"/>
          </a:p>
        </p:txBody>
      </p:sp>
      <p:sp>
        <p:nvSpPr>
          <p:cNvPr id="9" name="Subtitle 2"/>
          <p:cNvSpPr txBox="1">
            <a:spLocks/>
          </p:cNvSpPr>
          <p:nvPr/>
        </p:nvSpPr>
        <p:spPr>
          <a:xfrm>
            <a:off x="152400" y="228600"/>
            <a:ext cx="8686800" cy="647700"/>
          </a:xfrm>
          <a:prstGeom prst="rect">
            <a:avLst/>
          </a:prstGeom>
        </p:spPr>
        <p:txBody>
          <a:bodyPr vert="horz" lIns="0" tIns="45720" rIns="0" bIns="45720" rtlCol="0">
            <a:no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kern="1200" baseline="0">
                <a:solidFill>
                  <a:schemeClr val="tx2"/>
                </a:solidFill>
                <a:latin typeface="+mj-lt"/>
                <a:ea typeface="+mn-ea"/>
                <a:cs typeface="+mn-cs"/>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marL="68580" algn="ctr"/>
            <a:r>
              <a:rPr lang="en-US" sz="3200" dirty="0" smtClean="0">
                <a:solidFill>
                  <a:srgbClr val="002060"/>
                </a:solidFill>
                <a:latin typeface="+mn-lt"/>
              </a:rPr>
              <a:t> </a:t>
            </a:r>
            <a:r>
              <a:rPr lang="en-US" sz="3200" dirty="0" smtClean="0">
                <a:solidFill>
                  <a:srgbClr val="002060"/>
                </a:solidFill>
                <a:latin typeface="+mn-lt"/>
              </a:rPr>
              <a:t>Treatment for OUD: </a:t>
            </a:r>
            <a:r>
              <a:rPr lang="en-US" sz="3200" b="1" dirty="0" smtClean="0">
                <a:solidFill>
                  <a:srgbClr val="002060"/>
                </a:solidFill>
                <a:effectLst>
                  <a:outerShdw blurRad="38100" dist="38100" dir="2700000" algn="tl">
                    <a:srgbClr val="000000">
                      <a:alpha val="43137"/>
                    </a:srgbClr>
                  </a:outerShdw>
                </a:effectLst>
                <a:latin typeface="+mn-lt"/>
              </a:rPr>
              <a:t>Methadone</a:t>
            </a:r>
            <a:endParaRPr lang="en-US" sz="32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17507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455613" y="1107510"/>
            <a:ext cx="8383587" cy="5170488"/>
          </a:xfrm>
        </p:spPr>
        <p:txBody>
          <a:bodyPr>
            <a:noAutofit/>
          </a:bodyPr>
          <a:lstStyle/>
          <a:p>
            <a:pPr>
              <a:lnSpc>
                <a:spcPct val="90000"/>
              </a:lnSpc>
            </a:pPr>
            <a:r>
              <a:rPr lang="en-US" altLang="en-US" sz="2400" dirty="0" smtClean="0">
                <a:solidFill>
                  <a:srgbClr val="002060"/>
                </a:solidFill>
                <a:latin typeface="+mn-lt"/>
                <a:ea typeface="ＭＳ Ｐゴシック" pitchFamily="34" charset="-128"/>
              </a:rPr>
              <a:t>Can be prescribed out of office or opioid treatment program setting  by qualified licensed prescribers.</a:t>
            </a:r>
            <a:r>
              <a:rPr lang="en-US" altLang="en-US" sz="2400" dirty="0" smtClean="0">
                <a:solidFill>
                  <a:srgbClr val="002060"/>
                </a:solidFill>
                <a:latin typeface="+mn-lt"/>
                <a:ea typeface="ＭＳ Ｐゴシック" pitchFamily="34" charset="-128"/>
                <a:cs typeface="Arial" pitchFamily="34" charset="0"/>
              </a:rPr>
              <a:t> </a:t>
            </a:r>
          </a:p>
          <a:p>
            <a:pPr marL="1211580" lvl="2" indent="-342900">
              <a:lnSpc>
                <a:spcPct val="80000"/>
              </a:lnSpc>
            </a:pPr>
            <a:endParaRPr lang="en-US" altLang="en-US" sz="2400" dirty="0" smtClean="0">
              <a:solidFill>
                <a:srgbClr val="002060"/>
              </a:solidFill>
              <a:latin typeface="+mn-lt"/>
              <a:ea typeface="ＭＳ Ｐゴシック" pitchFamily="34" charset="-128"/>
            </a:endParaRPr>
          </a:p>
          <a:p>
            <a:pPr>
              <a:lnSpc>
                <a:spcPct val="80000"/>
              </a:lnSpc>
            </a:pPr>
            <a:r>
              <a:rPr lang="en-US" altLang="en-US" sz="2400" dirty="0" smtClean="0">
                <a:solidFill>
                  <a:srgbClr val="002060"/>
                </a:solidFill>
                <a:latin typeface="+mn-lt"/>
                <a:ea typeface="ＭＳ Ｐゴシック" pitchFamily="34" charset="-128"/>
              </a:rPr>
              <a:t>Buprenorphine now comes in variety of formulations (tablet, film, injectable, implantable) and is equally effective as moderate doses of methadone (e.g. 60-80 mg per day)</a:t>
            </a:r>
          </a:p>
          <a:p>
            <a:pPr>
              <a:lnSpc>
                <a:spcPct val="80000"/>
              </a:lnSpc>
              <a:buFont typeface="Wingdings" pitchFamily="2" charset="2"/>
              <a:buChar char="Ø"/>
            </a:pPr>
            <a:endParaRPr lang="en-US" altLang="en-US" sz="2400" dirty="0">
              <a:solidFill>
                <a:srgbClr val="002060"/>
              </a:solidFill>
              <a:latin typeface="+mn-lt"/>
              <a:ea typeface="ＭＳ Ｐゴシック" pitchFamily="34" charset="-128"/>
            </a:endParaRPr>
          </a:p>
          <a:p>
            <a:pPr>
              <a:lnSpc>
                <a:spcPct val="80000"/>
              </a:lnSpc>
            </a:pPr>
            <a:r>
              <a:rPr lang="en-US" altLang="en-US" sz="2400" dirty="0" smtClean="0">
                <a:solidFill>
                  <a:srgbClr val="002060"/>
                </a:solidFill>
                <a:latin typeface="+mn-lt"/>
                <a:ea typeface="ＭＳ Ｐゴシック" pitchFamily="34" charset="-128"/>
              </a:rPr>
              <a:t>Clinical trails have demonstrated benefit of buprenorphine in regards to: </a:t>
            </a:r>
          </a:p>
          <a:p>
            <a:pPr>
              <a:lnSpc>
                <a:spcPct val="80000"/>
              </a:lnSpc>
              <a:buFont typeface="Wingdings" pitchFamily="2" charset="2"/>
              <a:buChar char="Ø"/>
            </a:pPr>
            <a:endParaRPr lang="en-US" altLang="en-US" sz="2400" dirty="0" smtClean="0">
              <a:solidFill>
                <a:srgbClr val="002060"/>
              </a:solidFill>
              <a:latin typeface="+mn-lt"/>
              <a:ea typeface="ＭＳ Ｐゴシック" pitchFamily="34" charset="-128"/>
            </a:endParaRPr>
          </a:p>
          <a:p>
            <a:pPr lvl="2">
              <a:lnSpc>
                <a:spcPct val="80000"/>
              </a:lnSpc>
              <a:buFont typeface="Wingdings" pitchFamily="2" charset="2"/>
              <a:buChar char="Ø"/>
            </a:pPr>
            <a:r>
              <a:rPr lang="en-US" altLang="en-US" sz="2200" dirty="0" smtClean="0">
                <a:solidFill>
                  <a:srgbClr val="002060"/>
                </a:solidFill>
                <a:latin typeface="+mn-lt"/>
                <a:ea typeface="ＭＳ Ｐゴシック" pitchFamily="34" charset="-128"/>
              </a:rPr>
              <a:t> Reduction in illicit use</a:t>
            </a:r>
          </a:p>
          <a:p>
            <a:pPr lvl="2">
              <a:lnSpc>
                <a:spcPct val="80000"/>
              </a:lnSpc>
              <a:buFont typeface="Wingdings" pitchFamily="2" charset="2"/>
              <a:buChar char="Ø"/>
            </a:pPr>
            <a:r>
              <a:rPr lang="en-US" altLang="en-US" sz="2200" dirty="0" smtClean="0">
                <a:solidFill>
                  <a:srgbClr val="002060"/>
                </a:solidFill>
                <a:latin typeface="+mn-lt"/>
                <a:ea typeface="ＭＳ Ｐゴシック" pitchFamily="34" charset="-128"/>
              </a:rPr>
              <a:t> Increased retention in treatment</a:t>
            </a:r>
          </a:p>
          <a:p>
            <a:pPr lvl="2">
              <a:lnSpc>
                <a:spcPct val="80000"/>
              </a:lnSpc>
              <a:buFont typeface="Wingdings" pitchFamily="2" charset="2"/>
              <a:buChar char="Ø"/>
            </a:pPr>
            <a:r>
              <a:rPr lang="en-US" altLang="en-US" sz="2200" dirty="0" smtClean="0">
                <a:solidFill>
                  <a:srgbClr val="002060"/>
                </a:solidFill>
                <a:latin typeface="+mn-lt"/>
                <a:ea typeface="ＭＳ Ｐゴシック" pitchFamily="34" charset="-128"/>
              </a:rPr>
              <a:t> Allows for return to productive activities</a:t>
            </a:r>
          </a:p>
          <a:p>
            <a:pPr lvl="1">
              <a:lnSpc>
                <a:spcPct val="80000"/>
              </a:lnSpc>
              <a:buFont typeface="Wingdings" pitchFamily="2" charset="2"/>
              <a:buChar char="Ø"/>
            </a:pPr>
            <a:endParaRPr lang="en-US" altLang="en-US" sz="2600" dirty="0" smtClean="0">
              <a:ea typeface="ＭＳ Ｐゴシック" pitchFamily="34" charset="-128"/>
            </a:endParaRPr>
          </a:p>
          <a:p>
            <a:pPr lvl="1">
              <a:lnSpc>
                <a:spcPct val="80000"/>
              </a:lnSpc>
              <a:buFont typeface="Wingdings" pitchFamily="2" charset="2"/>
              <a:buChar char="Ø"/>
            </a:pPr>
            <a:endParaRPr lang="en-US" altLang="en-US" sz="2600" dirty="0" smtClean="0">
              <a:ea typeface="ＭＳ Ｐゴシック" pitchFamily="34" charset="-128"/>
            </a:endParaRPr>
          </a:p>
        </p:txBody>
      </p:sp>
      <p:sp>
        <p:nvSpPr>
          <p:cNvPr id="21508" name="Rectangle 34"/>
          <p:cNvSpPr txBox="1">
            <a:spLocks noGrp="1" noChangeArrowheads="1"/>
          </p:cNvSpPr>
          <p:nvPr/>
        </p:nvSpPr>
        <p:spPr bwMode="auto">
          <a:xfrm>
            <a:off x="7162800" y="63134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1"/>
                </a:solidFill>
                <a:latin typeface="Lucida Grande" charset="0"/>
                <a:ea typeface="ＭＳ Ｐゴシック" pitchFamily="34" charset="-128"/>
              </a:defRPr>
            </a:lvl1pPr>
            <a:lvl2pPr marL="742950" indent="-285750" eaLnBrk="0" hangingPunct="0">
              <a:defRPr sz="2800" b="1">
                <a:solidFill>
                  <a:schemeClr val="tx1"/>
                </a:solidFill>
                <a:latin typeface="Lucida Grande" charset="0"/>
                <a:ea typeface="ＭＳ Ｐゴシック" pitchFamily="34" charset="-128"/>
              </a:defRPr>
            </a:lvl2pPr>
            <a:lvl3pPr marL="1143000" indent="-228600" eaLnBrk="0" hangingPunct="0">
              <a:defRPr sz="2800" b="1">
                <a:solidFill>
                  <a:schemeClr val="tx1"/>
                </a:solidFill>
                <a:latin typeface="Lucida Grande" charset="0"/>
                <a:ea typeface="ＭＳ Ｐゴシック" pitchFamily="34" charset="-128"/>
              </a:defRPr>
            </a:lvl3pPr>
            <a:lvl4pPr marL="1600200" indent="-228600" eaLnBrk="0" hangingPunct="0">
              <a:defRPr sz="2800" b="1">
                <a:solidFill>
                  <a:schemeClr val="tx1"/>
                </a:solidFill>
                <a:latin typeface="Lucida Grande" charset="0"/>
                <a:ea typeface="ＭＳ Ｐゴシック" pitchFamily="34" charset="-128"/>
              </a:defRPr>
            </a:lvl4pPr>
            <a:lvl5pPr marL="2057400" indent="-228600" eaLnBrk="0" hangingPunct="0">
              <a:defRPr sz="2800" b="1">
                <a:solidFill>
                  <a:schemeClr val="tx1"/>
                </a:solidFill>
                <a:latin typeface="Lucida Grande"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Lucida Grande"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Lucida Grande"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Lucida Grande"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Lucida Grande" charset="0"/>
                <a:ea typeface="ＭＳ Ｐゴシック" pitchFamily="34" charset="-128"/>
              </a:defRPr>
            </a:lvl9pPr>
          </a:lstStyle>
          <a:p>
            <a:pPr algn="r" eaLnBrk="1" hangingPunct="1"/>
            <a:endParaRPr lang="en-US" altLang="en-US" sz="1400">
              <a:latin typeface="Arial" pitchFamily="34" charset="0"/>
            </a:endParaRPr>
          </a:p>
        </p:txBody>
      </p:sp>
      <p:sp>
        <p:nvSpPr>
          <p:cNvPr id="5" name="Subtitle 2"/>
          <p:cNvSpPr txBox="1">
            <a:spLocks/>
          </p:cNvSpPr>
          <p:nvPr/>
        </p:nvSpPr>
        <p:spPr>
          <a:xfrm>
            <a:off x="152400" y="228600"/>
            <a:ext cx="8686800" cy="647700"/>
          </a:xfrm>
          <a:prstGeom prst="rect">
            <a:avLst/>
          </a:prstGeom>
        </p:spPr>
        <p:txBody>
          <a:bodyPr vert="horz" lIns="0" tIns="45720" rIns="0" bIns="45720" rtlCol="0">
            <a:no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kern="1200" baseline="0">
                <a:solidFill>
                  <a:schemeClr val="tx2"/>
                </a:solidFill>
                <a:latin typeface="+mj-lt"/>
                <a:ea typeface="+mn-ea"/>
                <a:cs typeface="+mn-cs"/>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marL="68580"/>
            <a:r>
              <a:rPr lang="en-US" sz="3100" dirty="0">
                <a:solidFill>
                  <a:srgbClr val="002060"/>
                </a:solidFill>
                <a:latin typeface="+mn-lt"/>
              </a:rPr>
              <a:t>	</a:t>
            </a:r>
            <a:r>
              <a:rPr lang="en-US" sz="3100" dirty="0" smtClean="0">
                <a:solidFill>
                  <a:srgbClr val="002060"/>
                </a:solidFill>
                <a:latin typeface="+mn-lt"/>
              </a:rPr>
              <a:t> </a:t>
            </a:r>
            <a:r>
              <a:rPr lang="en-US" sz="3100" dirty="0" smtClean="0">
                <a:solidFill>
                  <a:srgbClr val="002060"/>
                </a:solidFill>
                <a:latin typeface="+mn-lt"/>
              </a:rPr>
              <a:t>Treatment for OUD: </a:t>
            </a:r>
            <a:r>
              <a:rPr lang="en-US" sz="3100" b="1" dirty="0" smtClean="0">
                <a:solidFill>
                  <a:srgbClr val="002060"/>
                </a:solidFill>
                <a:effectLst>
                  <a:outerShdw blurRad="38100" dist="38100" dir="2700000" algn="tl">
                    <a:srgbClr val="000000">
                      <a:alpha val="43137"/>
                    </a:srgbClr>
                  </a:outerShdw>
                </a:effectLst>
                <a:latin typeface="+mn-lt"/>
              </a:rPr>
              <a:t>Buprenorphine</a:t>
            </a:r>
            <a:endParaRPr lang="en-US" sz="31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22670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305800" cy="5334000"/>
          </a:xfrm>
        </p:spPr>
        <p:txBody>
          <a:bodyPr>
            <a:noAutofit/>
          </a:bodyPr>
          <a:lstStyle/>
          <a:p>
            <a:r>
              <a:rPr lang="en-US" dirty="0" smtClean="0">
                <a:solidFill>
                  <a:srgbClr val="002060"/>
                </a:solidFill>
                <a:latin typeface="+mn-lt"/>
              </a:rPr>
              <a:t>Has no intrinsic potential for misuse or addiction</a:t>
            </a:r>
          </a:p>
          <a:p>
            <a:pPr>
              <a:buNone/>
            </a:pPr>
            <a:endParaRPr lang="en-US" dirty="0" smtClean="0">
              <a:solidFill>
                <a:srgbClr val="002060"/>
              </a:solidFill>
              <a:latin typeface="+mn-lt"/>
            </a:endParaRPr>
          </a:p>
          <a:p>
            <a:r>
              <a:rPr lang="en-US" dirty="0" smtClean="0">
                <a:solidFill>
                  <a:srgbClr val="002060"/>
                </a:solidFill>
                <a:latin typeface="+mn-lt"/>
              </a:rPr>
              <a:t>Available as tablet or depot injection; less impact on treatment in US thus far due to poor patient adherence.</a:t>
            </a:r>
          </a:p>
          <a:p>
            <a:pPr lvl="3"/>
            <a:r>
              <a:rPr lang="en-US" sz="2000" dirty="0" smtClean="0">
                <a:solidFill>
                  <a:srgbClr val="002060"/>
                </a:solidFill>
                <a:latin typeface="+mn-lt"/>
              </a:rPr>
              <a:t>Medication is less intrinsically reinforcing</a:t>
            </a:r>
          </a:p>
          <a:p>
            <a:pPr lvl="3"/>
            <a:r>
              <a:rPr lang="en-US" sz="2000" dirty="0" smtClean="0">
                <a:solidFill>
                  <a:srgbClr val="002060"/>
                </a:solidFill>
                <a:latin typeface="+mn-lt"/>
              </a:rPr>
              <a:t>Medication is not necessarily associated with other structured treatment (but perhaps should be)</a:t>
            </a:r>
          </a:p>
          <a:p>
            <a:pPr lvl="3"/>
            <a:r>
              <a:rPr lang="en-US" sz="2000" dirty="0" smtClean="0">
                <a:solidFill>
                  <a:srgbClr val="002060"/>
                </a:solidFill>
                <a:latin typeface="+mn-lt"/>
              </a:rPr>
              <a:t>Relatively high dropout rates</a:t>
            </a:r>
            <a:endParaRPr lang="en-US" sz="2400" dirty="0" smtClean="0">
              <a:solidFill>
                <a:srgbClr val="002060"/>
              </a:solidFill>
              <a:latin typeface="+mn-lt"/>
            </a:endParaRPr>
          </a:p>
          <a:p>
            <a:endParaRPr lang="en-US" dirty="0" smtClean="0">
              <a:solidFill>
                <a:srgbClr val="002060"/>
              </a:solidFill>
              <a:latin typeface="+mn-lt"/>
            </a:endParaRPr>
          </a:p>
          <a:p>
            <a:r>
              <a:rPr lang="en-US" dirty="0" smtClean="0">
                <a:solidFill>
                  <a:srgbClr val="002060"/>
                </a:solidFill>
                <a:latin typeface="+mn-lt"/>
              </a:rPr>
              <a:t>Overall may not be </a:t>
            </a:r>
            <a:r>
              <a:rPr lang="en-US" u="sng" dirty="0" smtClean="0">
                <a:solidFill>
                  <a:srgbClr val="002060"/>
                </a:solidFill>
                <a:latin typeface="+mn-lt"/>
              </a:rPr>
              <a:t>as</a:t>
            </a:r>
            <a:r>
              <a:rPr lang="en-US" dirty="0" smtClean="0">
                <a:solidFill>
                  <a:srgbClr val="002060"/>
                </a:solidFill>
                <a:latin typeface="+mn-lt"/>
              </a:rPr>
              <a:t> effective in treating opioid cravings as methadone or buprenorphine</a:t>
            </a:r>
          </a:p>
          <a:p>
            <a:pPr marL="468630" lvl="1" indent="0">
              <a:buNone/>
            </a:pPr>
            <a:endParaRPr lang="en-US" dirty="0" smtClean="0">
              <a:solidFill>
                <a:srgbClr val="002060"/>
              </a:solidFill>
              <a:latin typeface="+mn-lt"/>
            </a:endParaRPr>
          </a:p>
          <a:p>
            <a:pPr marL="468630" lvl="1" indent="0">
              <a:buNone/>
            </a:pPr>
            <a:endParaRPr lang="en-US" dirty="0">
              <a:solidFill>
                <a:srgbClr val="002060"/>
              </a:solidFill>
              <a:latin typeface="+mn-lt"/>
            </a:endParaRPr>
          </a:p>
        </p:txBody>
      </p:sp>
      <p:sp>
        <p:nvSpPr>
          <p:cNvPr id="5" name="Subtitle 2"/>
          <p:cNvSpPr txBox="1">
            <a:spLocks/>
          </p:cNvSpPr>
          <p:nvPr/>
        </p:nvSpPr>
        <p:spPr>
          <a:xfrm>
            <a:off x="152400" y="228600"/>
            <a:ext cx="8686800" cy="647700"/>
          </a:xfrm>
          <a:prstGeom prst="rect">
            <a:avLst/>
          </a:prstGeom>
        </p:spPr>
        <p:txBody>
          <a:bodyPr vert="horz" lIns="0" tIns="45720" rIns="0" bIns="45720" rtlCol="0">
            <a:no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kern="1200" baseline="0">
                <a:solidFill>
                  <a:schemeClr val="tx2"/>
                </a:solidFill>
                <a:latin typeface="+mj-lt"/>
                <a:ea typeface="+mn-ea"/>
                <a:cs typeface="+mn-cs"/>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marL="68580"/>
            <a:r>
              <a:rPr lang="en-US" sz="3200" dirty="0">
                <a:solidFill>
                  <a:srgbClr val="002060"/>
                </a:solidFill>
                <a:latin typeface="+mn-lt"/>
              </a:rPr>
              <a:t>	</a:t>
            </a:r>
            <a:r>
              <a:rPr lang="en-US" sz="3200" dirty="0" smtClean="0">
                <a:solidFill>
                  <a:srgbClr val="002060"/>
                </a:solidFill>
                <a:latin typeface="+mn-lt"/>
              </a:rPr>
              <a:t> </a:t>
            </a:r>
            <a:r>
              <a:rPr lang="en-US" sz="3200" dirty="0" smtClean="0">
                <a:solidFill>
                  <a:srgbClr val="002060"/>
                </a:solidFill>
                <a:latin typeface="+mn-lt"/>
              </a:rPr>
              <a:t>Treatment for OUD: </a:t>
            </a:r>
            <a:r>
              <a:rPr lang="en-US" sz="3200" b="1" dirty="0" smtClean="0">
                <a:solidFill>
                  <a:srgbClr val="002060"/>
                </a:solidFill>
                <a:effectLst>
                  <a:outerShdw blurRad="38100" dist="38100" dir="2700000" algn="tl">
                    <a:srgbClr val="000000">
                      <a:alpha val="43137"/>
                    </a:srgbClr>
                  </a:outerShdw>
                </a:effectLst>
                <a:latin typeface="+mn-lt"/>
              </a:rPr>
              <a:t>Naltrexone</a:t>
            </a:r>
            <a:endParaRPr lang="en-US" sz="32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43201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181600" cy="838200"/>
          </a:xfrm>
        </p:spPr>
        <p:txBody>
          <a:bodyPr/>
          <a:lstStyle/>
          <a:p>
            <a:pPr algn="l"/>
            <a:r>
              <a:rPr lang="en-US" sz="3200" b="1" dirty="0" smtClean="0"/>
              <a:t>Harm Reduction Spectrum</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9502780"/>
              </p:ext>
            </p:extLst>
          </p:nvPr>
        </p:nvGraphicFramePr>
        <p:xfrm>
          <a:off x="478971" y="34950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3777724"/>
            <a:ext cx="3124200" cy="523220"/>
          </a:xfrm>
          <a:prstGeom prst="rect">
            <a:avLst/>
          </a:prstGeom>
          <a:noFill/>
        </p:spPr>
        <p:txBody>
          <a:bodyPr wrap="square" rtlCol="0">
            <a:spAutoFit/>
          </a:bodyPr>
          <a:lstStyle/>
          <a:p>
            <a:r>
              <a:rPr lang="en-US" sz="2800" b="1" dirty="0" smtClean="0">
                <a:solidFill>
                  <a:srgbClr val="002060"/>
                </a:solidFill>
              </a:rPr>
              <a:t>Abstinence</a:t>
            </a:r>
            <a:endParaRPr lang="en-US" sz="2800" b="1" dirty="0">
              <a:solidFill>
                <a:srgbClr val="002060"/>
              </a:solidFill>
            </a:endParaRPr>
          </a:p>
        </p:txBody>
      </p:sp>
      <p:sp>
        <p:nvSpPr>
          <p:cNvPr id="8" name="TextBox 7"/>
          <p:cNvSpPr txBox="1"/>
          <p:nvPr/>
        </p:nvSpPr>
        <p:spPr>
          <a:xfrm>
            <a:off x="6934200" y="3548390"/>
            <a:ext cx="1828800" cy="1569660"/>
          </a:xfrm>
          <a:prstGeom prst="rect">
            <a:avLst/>
          </a:prstGeom>
          <a:noFill/>
        </p:spPr>
        <p:txBody>
          <a:bodyPr wrap="square" rtlCol="0">
            <a:spAutoFit/>
          </a:bodyPr>
          <a:lstStyle/>
          <a:p>
            <a:pPr algn="ctr"/>
            <a:r>
              <a:rPr lang="en-US" sz="2800" b="1" dirty="0" smtClean="0">
                <a:solidFill>
                  <a:srgbClr val="002060"/>
                </a:solidFill>
              </a:rPr>
              <a:t>Chaotic</a:t>
            </a:r>
          </a:p>
          <a:p>
            <a:pPr algn="ctr"/>
            <a:r>
              <a:rPr lang="en-US" sz="2800" b="1" dirty="0" smtClean="0">
                <a:solidFill>
                  <a:srgbClr val="002060"/>
                </a:solidFill>
              </a:rPr>
              <a:t>Use</a:t>
            </a:r>
          </a:p>
          <a:p>
            <a:endParaRPr lang="en-US" sz="4000" dirty="0"/>
          </a:p>
        </p:txBody>
      </p:sp>
      <p:sp>
        <p:nvSpPr>
          <p:cNvPr id="9" name="TextBox 8"/>
          <p:cNvSpPr txBox="1"/>
          <p:nvPr/>
        </p:nvSpPr>
        <p:spPr>
          <a:xfrm>
            <a:off x="228600" y="4953000"/>
            <a:ext cx="8686800" cy="1815882"/>
          </a:xfrm>
          <a:prstGeom prst="rect">
            <a:avLst/>
          </a:prstGeom>
          <a:noFill/>
        </p:spPr>
        <p:txBody>
          <a:bodyPr wrap="square" rtlCol="0">
            <a:spAutoFit/>
          </a:bodyPr>
          <a:lstStyle/>
          <a:p>
            <a:pPr algn="ctr"/>
            <a:r>
              <a:rPr lang="en-US" sz="2800" b="1" dirty="0">
                <a:solidFill>
                  <a:srgbClr val="002060"/>
                </a:solidFill>
              </a:rPr>
              <a:t>Harm Reduction assumes </a:t>
            </a:r>
            <a:r>
              <a:rPr lang="en-US" sz="2800" b="1" dirty="0" smtClean="0">
                <a:solidFill>
                  <a:srgbClr val="002060"/>
                </a:solidFill>
              </a:rPr>
              <a:t>those </a:t>
            </a:r>
            <a:r>
              <a:rPr lang="en-US" sz="2800" b="1" dirty="0">
                <a:solidFill>
                  <a:srgbClr val="002060"/>
                </a:solidFill>
              </a:rPr>
              <a:t>who are actively using </a:t>
            </a:r>
            <a:r>
              <a:rPr lang="en-US" sz="2800" b="1" dirty="0" smtClean="0">
                <a:solidFill>
                  <a:srgbClr val="002060"/>
                </a:solidFill>
              </a:rPr>
              <a:t>substances </a:t>
            </a:r>
            <a:r>
              <a:rPr lang="en-US" sz="2800" b="1" dirty="0">
                <a:solidFill>
                  <a:srgbClr val="002060"/>
                </a:solidFill>
              </a:rPr>
              <a:t>can make positive changes in their lives regardless of their current relationship with substances. </a:t>
            </a:r>
          </a:p>
        </p:txBody>
      </p:sp>
    </p:spTree>
    <p:extLst>
      <p:ext uri="{BB962C8B-B14F-4D97-AF65-F5344CB8AC3E}">
        <p14:creationId xmlns:p14="http://schemas.microsoft.com/office/powerpoint/2010/main" val="2530506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4800" b="1" dirty="0" smtClean="0"/>
              <a:t>Harm Reduction Strategies</a:t>
            </a:r>
            <a:endParaRPr lang="en-US" sz="4800" b="1" dirty="0"/>
          </a:p>
        </p:txBody>
      </p:sp>
      <p:sp>
        <p:nvSpPr>
          <p:cNvPr id="3" name="Content Placeholder 2"/>
          <p:cNvSpPr>
            <a:spLocks noGrp="1"/>
          </p:cNvSpPr>
          <p:nvPr>
            <p:ph idx="1"/>
          </p:nvPr>
        </p:nvSpPr>
        <p:spPr/>
        <p:txBody>
          <a:bodyPr>
            <a:normAutofit/>
          </a:bodyPr>
          <a:lstStyle/>
          <a:p>
            <a:r>
              <a:rPr lang="en-US" sz="2800" b="1" dirty="0" smtClean="0">
                <a:solidFill>
                  <a:srgbClr val="002060"/>
                </a:solidFill>
                <a:latin typeface="+mn-lt"/>
              </a:rPr>
              <a:t>Don’t use alone and don’t use together</a:t>
            </a:r>
          </a:p>
          <a:p>
            <a:r>
              <a:rPr lang="en-US" sz="2800" b="1" dirty="0" smtClean="0">
                <a:solidFill>
                  <a:srgbClr val="002060"/>
                </a:solidFill>
                <a:latin typeface="+mn-lt"/>
              </a:rPr>
              <a:t>Have Narcan available at all times</a:t>
            </a:r>
          </a:p>
          <a:p>
            <a:r>
              <a:rPr lang="en-US" sz="2800" b="1" dirty="0">
                <a:solidFill>
                  <a:srgbClr val="002060"/>
                </a:solidFill>
                <a:latin typeface="+mn-lt"/>
              </a:rPr>
              <a:t>U</a:t>
            </a:r>
            <a:r>
              <a:rPr lang="en-US" sz="2800" b="1" dirty="0" smtClean="0">
                <a:solidFill>
                  <a:srgbClr val="002060"/>
                </a:solidFill>
                <a:latin typeface="+mn-lt"/>
              </a:rPr>
              <a:t>sing </a:t>
            </a:r>
            <a:r>
              <a:rPr lang="en-US" sz="2800" b="1" dirty="0">
                <a:solidFill>
                  <a:srgbClr val="002060"/>
                </a:solidFill>
                <a:latin typeface="+mn-lt"/>
              </a:rPr>
              <a:t>fewer drugs, or using them less often and/or less dangerous drugs </a:t>
            </a:r>
            <a:endParaRPr lang="en-US" sz="2800" b="1" dirty="0" smtClean="0">
              <a:solidFill>
                <a:srgbClr val="002060"/>
              </a:solidFill>
              <a:latin typeface="+mn-lt"/>
            </a:endParaRPr>
          </a:p>
          <a:p>
            <a:r>
              <a:rPr lang="en-US" sz="2800" b="1" dirty="0" smtClean="0">
                <a:solidFill>
                  <a:srgbClr val="002060"/>
                </a:solidFill>
                <a:latin typeface="+mn-lt"/>
              </a:rPr>
              <a:t>Syringe access programs</a:t>
            </a:r>
          </a:p>
          <a:p>
            <a:r>
              <a:rPr lang="en-US" sz="2800" b="1" dirty="0" smtClean="0">
                <a:solidFill>
                  <a:srgbClr val="002060"/>
                </a:solidFill>
                <a:latin typeface="+mn-lt"/>
              </a:rPr>
              <a:t>Test shots or slow shots</a:t>
            </a:r>
          </a:p>
          <a:p>
            <a:r>
              <a:rPr lang="en-US" sz="2800" b="1" dirty="0" smtClean="0">
                <a:solidFill>
                  <a:srgbClr val="002060"/>
                </a:solidFill>
                <a:latin typeface="+mn-lt"/>
              </a:rPr>
              <a:t>Using Fentanyl test strips to test your</a:t>
            </a:r>
          </a:p>
          <a:p>
            <a:pPr marL="0" indent="0">
              <a:buNone/>
            </a:pPr>
            <a:r>
              <a:rPr lang="en-US" sz="2800" b="1" dirty="0">
                <a:solidFill>
                  <a:srgbClr val="002060"/>
                </a:solidFill>
                <a:latin typeface="+mn-lt"/>
              </a:rPr>
              <a:t> </a:t>
            </a:r>
            <a:r>
              <a:rPr lang="en-US" sz="2800" b="1" dirty="0" smtClean="0">
                <a:solidFill>
                  <a:srgbClr val="002060"/>
                </a:solidFill>
                <a:latin typeface="+mn-lt"/>
              </a:rPr>
              <a:t>   drug</a:t>
            </a:r>
            <a:endParaRPr lang="en-US" sz="2800" b="1" dirty="0">
              <a:solidFill>
                <a:srgbClr val="002060"/>
              </a:solidFill>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326" y="3657600"/>
            <a:ext cx="179546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pPr marL="0" indent="0">
              <a:buNone/>
            </a:pPr>
            <a:endParaRPr lang="en-US" dirty="0" smtClean="0">
              <a:hlinkClick r:id="rId2"/>
            </a:endParaRPr>
          </a:p>
          <a:p>
            <a:pPr marL="0" indent="0" algn="ctr">
              <a:buNone/>
            </a:pPr>
            <a:r>
              <a:rPr lang="en-US" b="1" dirty="0"/>
              <a:t>THE FIX | DIRECTED BY LAURA NAYLOR | </a:t>
            </a:r>
            <a:endParaRPr lang="en-US" b="1" dirty="0" smtClean="0"/>
          </a:p>
          <a:p>
            <a:pPr marL="0" indent="0" algn="ctr">
              <a:buNone/>
            </a:pPr>
            <a:r>
              <a:rPr lang="en-US" b="1" dirty="0" smtClean="0"/>
              <a:t>FESTIVAL TRAILER</a:t>
            </a:r>
          </a:p>
          <a:p>
            <a:pPr marL="0" indent="0" algn="ctr">
              <a:buNone/>
            </a:pPr>
            <a:endParaRPr lang="en-US" b="1" dirty="0">
              <a:hlinkClick r:id="rId2"/>
            </a:endParaRPr>
          </a:p>
          <a:p>
            <a:pPr marL="0" indent="0" algn="ctr">
              <a:buNone/>
            </a:pPr>
            <a:endParaRPr lang="en-US" dirty="0">
              <a:hlinkClick r:id="rId2"/>
            </a:endParaRPr>
          </a:p>
          <a:p>
            <a:pPr marL="0" indent="0" algn="ctr">
              <a:buNone/>
            </a:pPr>
            <a:r>
              <a:rPr lang="en-US" dirty="0" smtClean="0">
                <a:hlinkClick r:id="rId2"/>
              </a:rPr>
              <a:t>https</a:t>
            </a:r>
            <a:r>
              <a:rPr lang="en-US" dirty="0">
                <a:hlinkClick r:id="rId2"/>
              </a:rPr>
              <a:t>://vimeo.com/91038989</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174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4800" b="1" dirty="0"/>
              <a:t>Harm </a:t>
            </a:r>
            <a:r>
              <a:rPr lang="en-US" sz="4800" b="1" dirty="0" smtClean="0"/>
              <a:t>Reduction Strategies </a:t>
            </a:r>
            <a:endParaRPr lang="en-US" sz="4800" b="1" dirty="0"/>
          </a:p>
        </p:txBody>
      </p:sp>
      <p:sp>
        <p:nvSpPr>
          <p:cNvPr id="3" name="Content Placeholder 2"/>
          <p:cNvSpPr>
            <a:spLocks noGrp="1"/>
          </p:cNvSpPr>
          <p:nvPr>
            <p:ph idx="1"/>
          </p:nvPr>
        </p:nvSpPr>
        <p:spPr/>
        <p:txBody>
          <a:bodyPr>
            <a:normAutofit/>
          </a:bodyPr>
          <a:lstStyle/>
          <a:p>
            <a:r>
              <a:rPr lang="en-US" sz="2500" b="1" dirty="0" smtClean="0">
                <a:solidFill>
                  <a:srgbClr val="002060"/>
                </a:solidFill>
                <a:latin typeface="+mn-lt"/>
              </a:rPr>
              <a:t>Medication assisted recovery programs</a:t>
            </a:r>
          </a:p>
          <a:p>
            <a:r>
              <a:rPr lang="en-US" sz="2500" b="1" dirty="0" smtClean="0">
                <a:solidFill>
                  <a:srgbClr val="002060"/>
                </a:solidFill>
                <a:latin typeface="+mn-lt"/>
              </a:rPr>
              <a:t>Treatment vs jail sentences</a:t>
            </a:r>
          </a:p>
          <a:p>
            <a:r>
              <a:rPr lang="en-US" sz="2500" b="1" dirty="0" smtClean="0">
                <a:solidFill>
                  <a:srgbClr val="002060"/>
                </a:solidFill>
                <a:latin typeface="+mn-lt"/>
              </a:rPr>
              <a:t>Access to clean supplies</a:t>
            </a:r>
          </a:p>
          <a:p>
            <a:r>
              <a:rPr lang="en-US" sz="2500" b="1" dirty="0" smtClean="0">
                <a:solidFill>
                  <a:srgbClr val="002060"/>
                </a:solidFill>
                <a:latin typeface="+mn-lt"/>
              </a:rPr>
              <a:t>Education on safe injecting practices</a:t>
            </a:r>
          </a:p>
          <a:p>
            <a:r>
              <a:rPr lang="en-US" sz="2500" b="1" dirty="0" smtClean="0">
                <a:solidFill>
                  <a:srgbClr val="002060"/>
                </a:solidFill>
                <a:latin typeface="+mn-lt"/>
              </a:rPr>
              <a:t>Condom distribution</a:t>
            </a:r>
          </a:p>
          <a:p>
            <a:r>
              <a:rPr lang="en-US" sz="2500" b="1" dirty="0" smtClean="0">
                <a:solidFill>
                  <a:srgbClr val="002060"/>
                </a:solidFill>
                <a:latin typeface="+mn-lt"/>
              </a:rPr>
              <a:t>Peer recovery support centers</a:t>
            </a:r>
          </a:p>
          <a:p>
            <a:r>
              <a:rPr lang="en-US" sz="2500" b="1" dirty="0" smtClean="0">
                <a:solidFill>
                  <a:srgbClr val="002060"/>
                </a:solidFill>
                <a:latin typeface="+mn-lt"/>
              </a:rPr>
              <a:t>Don’t delay in calling 911 </a:t>
            </a:r>
          </a:p>
          <a:p>
            <a:pPr marL="0" indent="0">
              <a:buNone/>
            </a:pPr>
            <a:r>
              <a:rPr lang="en-US" sz="2500" b="1" dirty="0">
                <a:solidFill>
                  <a:srgbClr val="002060"/>
                </a:solidFill>
                <a:latin typeface="+mn-lt"/>
              </a:rPr>
              <a:t> </a:t>
            </a:r>
            <a:r>
              <a:rPr lang="en-US" sz="2500" b="1" dirty="0" smtClean="0">
                <a:solidFill>
                  <a:srgbClr val="002060"/>
                </a:solidFill>
                <a:latin typeface="+mn-lt"/>
              </a:rPr>
              <a:t>    (Good Samaritan Laws)</a:t>
            </a:r>
          </a:p>
          <a:p>
            <a:r>
              <a:rPr lang="en-US" sz="2500" b="1" dirty="0">
                <a:solidFill>
                  <a:srgbClr val="002060"/>
                </a:solidFill>
                <a:latin typeface="+mn-lt"/>
              </a:rPr>
              <a:t>Safe injection sites</a:t>
            </a:r>
          </a:p>
          <a:p>
            <a:endParaRPr lang="en-US" dirty="0" smtClean="0"/>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94978"/>
            <a:ext cx="2133600" cy="28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hmidrugcms-drugimages/PROD/US/18f35a6574e64832b7583addd850ae3b-Narcan_monogr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144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28600"/>
            <a:ext cx="8229600" cy="1066800"/>
          </a:xfrm>
        </p:spPr>
        <p:txBody>
          <a:bodyPr/>
          <a:lstStyle/>
          <a:p>
            <a:pPr algn="l"/>
            <a:r>
              <a:rPr lang="en-US" dirty="0" smtClean="0"/>
              <a:t>Narcan </a:t>
            </a:r>
            <a:endParaRPr lang="en-US" dirty="0"/>
          </a:p>
        </p:txBody>
      </p:sp>
      <p:sp>
        <p:nvSpPr>
          <p:cNvPr id="3" name="Content Placeholder 2"/>
          <p:cNvSpPr>
            <a:spLocks noGrp="1"/>
          </p:cNvSpPr>
          <p:nvPr>
            <p:ph idx="1"/>
          </p:nvPr>
        </p:nvSpPr>
        <p:spPr>
          <a:xfrm>
            <a:off x="457200" y="1600201"/>
            <a:ext cx="8229600" cy="2895600"/>
          </a:xfrm>
        </p:spPr>
        <p:txBody>
          <a:bodyPr/>
          <a:lstStyle/>
          <a:p>
            <a:pPr marL="0" indent="0">
              <a:buNone/>
            </a:pPr>
            <a:r>
              <a:rPr lang="en-US" b="1" dirty="0" smtClean="0">
                <a:solidFill>
                  <a:srgbClr val="002060"/>
                </a:solidFill>
                <a:latin typeface="+mn-lt"/>
              </a:rPr>
              <a:t>~Naloxone ~ Narcan</a:t>
            </a:r>
          </a:p>
          <a:p>
            <a:pPr marL="0" indent="0">
              <a:buNone/>
            </a:pPr>
            <a:r>
              <a:rPr lang="en-US" b="1" dirty="0" smtClean="0">
                <a:solidFill>
                  <a:srgbClr val="002060"/>
                </a:solidFill>
                <a:latin typeface="+mn-lt"/>
              </a:rPr>
              <a:t>~Reverses Opiate overdoses</a:t>
            </a:r>
          </a:p>
          <a:p>
            <a:pPr marL="0" indent="0">
              <a:buNone/>
            </a:pPr>
            <a:r>
              <a:rPr lang="en-US" b="1" dirty="0" smtClean="0">
                <a:solidFill>
                  <a:srgbClr val="002060"/>
                </a:solidFill>
                <a:latin typeface="+mn-lt"/>
              </a:rPr>
              <a:t>~Is safe and easy to use</a:t>
            </a:r>
          </a:p>
          <a:p>
            <a:pPr marL="0" indent="0">
              <a:buNone/>
            </a:pPr>
            <a:r>
              <a:rPr lang="en-US" b="1" dirty="0" smtClean="0">
                <a:solidFill>
                  <a:srgbClr val="002060"/>
                </a:solidFill>
                <a:latin typeface="+mn-lt"/>
              </a:rPr>
              <a:t>~Is easily obtained at Walgreens, CVS </a:t>
            </a:r>
          </a:p>
          <a:p>
            <a:pPr marL="0" indent="0">
              <a:buNone/>
            </a:pPr>
            <a:r>
              <a:rPr lang="en-US" b="1" dirty="0" smtClean="0">
                <a:solidFill>
                  <a:srgbClr val="002060"/>
                </a:solidFill>
                <a:latin typeface="+mn-lt"/>
              </a:rPr>
              <a:t>or Mercy RX without a prescription</a:t>
            </a:r>
            <a:endParaRPr lang="en-US" b="1" dirty="0">
              <a:solidFill>
                <a:srgbClr val="002060"/>
              </a:solidFill>
              <a:latin typeface="+mn-lt"/>
            </a:endParaRPr>
          </a:p>
        </p:txBody>
      </p:sp>
      <p:sp>
        <p:nvSpPr>
          <p:cNvPr id="6" name="TextBox 5"/>
          <p:cNvSpPr txBox="1"/>
          <p:nvPr/>
        </p:nvSpPr>
        <p:spPr>
          <a:xfrm>
            <a:off x="76200" y="4495800"/>
            <a:ext cx="5029200" cy="1446550"/>
          </a:xfrm>
          <a:prstGeom prst="rect">
            <a:avLst/>
          </a:prstGeom>
          <a:noFill/>
        </p:spPr>
        <p:txBody>
          <a:bodyPr wrap="square" rtlCol="0">
            <a:spAutoFit/>
          </a:bodyPr>
          <a:lstStyle/>
          <a:p>
            <a:pPr marL="457200" indent="-457200">
              <a:buAutoNum type="arabicPeriod"/>
            </a:pPr>
            <a:r>
              <a:rPr lang="en-US" sz="2200" b="1" dirty="0" smtClean="0">
                <a:solidFill>
                  <a:srgbClr val="002060"/>
                </a:solidFill>
              </a:rPr>
              <a:t>Call 911 when overdose suspected</a:t>
            </a:r>
          </a:p>
          <a:p>
            <a:pPr marL="457200" indent="-457200">
              <a:buAutoNum type="arabicPeriod" startAt="2"/>
            </a:pPr>
            <a:r>
              <a:rPr lang="en-US" sz="2200" b="1" dirty="0" smtClean="0">
                <a:solidFill>
                  <a:srgbClr val="002060"/>
                </a:solidFill>
              </a:rPr>
              <a:t>Give 2 rescue breaths</a:t>
            </a:r>
          </a:p>
          <a:p>
            <a:pPr marL="457200" indent="-457200">
              <a:buAutoNum type="arabicPeriod" startAt="2"/>
            </a:pPr>
            <a:r>
              <a:rPr lang="en-US" sz="2200" b="1" dirty="0" smtClean="0">
                <a:solidFill>
                  <a:srgbClr val="002060"/>
                </a:solidFill>
              </a:rPr>
              <a:t>Administer Narcan into nose  </a:t>
            </a:r>
          </a:p>
          <a:p>
            <a:r>
              <a:rPr lang="en-US" sz="2200" b="1" dirty="0" smtClean="0">
                <a:solidFill>
                  <a:srgbClr val="002060"/>
                </a:solidFill>
              </a:rPr>
              <a:t>4.   Continue rescue breathing</a:t>
            </a:r>
            <a:endParaRPr lang="en-US" sz="2200" b="1" dirty="0">
              <a:solidFill>
                <a:srgbClr val="002060"/>
              </a:solidFill>
            </a:endParaRPr>
          </a:p>
        </p:txBody>
      </p:sp>
      <p:pic>
        <p:nvPicPr>
          <p:cNvPr id="1030" name="Picture 6" descr="https://www.practicalpainmanagement.com/sites/default/files/imagecache/lightbox-large/images/2015/11/19/Screen%20Shot%202015-11-19%20at%202.04.37%20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320" y="4205942"/>
            <a:ext cx="3024868"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2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3" y="152400"/>
            <a:ext cx="9067800" cy="1295400"/>
          </a:xfrm>
        </p:spPr>
        <p:txBody>
          <a:bodyPr/>
          <a:lstStyle/>
          <a:p>
            <a:r>
              <a:rPr lang="en-US" sz="3200" dirty="0" smtClean="0"/>
              <a:t/>
            </a:r>
            <a:br>
              <a:rPr lang="en-US" sz="3200" dirty="0" smtClean="0"/>
            </a:br>
            <a:r>
              <a:rPr lang="en-US" sz="3200" dirty="0"/>
              <a:t/>
            </a:r>
            <a:br>
              <a:rPr lang="en-US" sz="3200" dirty="0"/>
            </a:br>
            <a:r>
              <a:rPr lang="en-US" sz="3200" b="1" dirty="0" smtClean="0"/>
              <a:t>National Health Care for the Homeless Council</a:t>
            </a:r>
            <a:br>
              <a:rPr lang="en-US" sz="3200" b="1" dirty="0" smtClean="0"/>
            </a:br>
            <a:r>
              <a:rPr lang="en-US" sz="3200" b="1" dirty="0" smtClean="0">
                <a:solidFill>
                  <a:srgbClr val="FF0000"/>
                </a:solidFill>
              </a:rPr>
              <a:t>www.nhchc.org</a:t>
            </a:r>
            <a:endParaRPr lang="en-US" sz="3200"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00200"/>
            <a:ext cx="8788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13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138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28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lstStyle/>
          <a:p>
            <a:r>
              <a:rPr lang="en-US" sz="4000" dirty="0" smtClean="0"/>
              <a:t>Homelessness and Opioid Use</a:t>
            </a:r>
            <a:endParaRPr lang="en-US" sz="4000" dirty="0"/>
          </a:p>
        </p:txBody>
      </p:sp>
      <p:sp>
        <p:nvSpPr>
          <p:cNvPr id="3" name="Content Placeholder 2"/>
          <p:cNvSpPr>
            <a:spLocks noGrp="1"/>
          </p:cNvSpPr>
          <p:nvPr>
            <p:ph idx="1"/>
          </p:nvPr>
        </p:nvSpPr>
        <p:spPr>
          <a:xfrm>
            <a:off x="381000" y="1066800"/>
            <a:ext cx="8229600" cy="6019800"/>
          </a:xfrm>
        </p:spPr>
        <p:txBody>
          <a:bodyPr>
            <a:normAutofit/>
          </a:bodyPr>
          <a:lstStyle/>
          <a:p>
            <a:r>
              <a:rPr lang="en-US" sz="2200" b="1" dirty="0" smtClean="0">
                <a:solidFill>
                  <a:srgbClr val="002060"/>
                </a:solidFill>
                <a:latin typeface="+mn-lt"/>
              </a:rPr>
              <a:t>According to a 2016 policy brief released by the National Health Care for the Homeless Council on medication assisted treatment, </a:t>
            </a:r>
            <a:r>
              <a:rPr lang="en-US" sz="2200" b="1" dirty="0" smtClean="0">
                <a:solidFill>
                  <a:srgbClr val="FF0000"/>
                </a:solidFill>
                <a:latin typeface="+mn-lt"/>
              </a:rPr>
              <a:t>persons experiencing homelessness have even higher rates of substance use disorders, poorer health, and higher mortality rates by opioid overdose than national averages. </a:t>
            </a:r>
          </a:p>
          <a:p>
            <a:endParaRPr lang="en-US" sz="2200" b="1" dirty="0" smtClean="0">
              <a:solidFill>
                <a:srgbClr val="002060"/>
              </a:solidFill>
              <a:latin typeface="+mn-lt"/>
            </a:endParaRPr>
          </a:p>
          <a:p>
            <a:r>
              <a:rPr lang="en-US" sz="2200" b="1" dirty="0" smtClean="0">
                <a:solidFill>
                  <a:srgbClr val="FF0000"/>
                </a:solidFill>
                <a:latin typeface="+mn-lt"/>
              </a:rPr>
              <a:t>Housing is a major social </a:t>
            </a:r>
            <a:r>
              <a:rPr lang="en-US" sz="2200" b="1" dirty="0" smtClean="0">
                <a:solidFill>
                  <a:srgbClr val="FF0000"/>
                </a:solidFill>
                <a:latin typeface="+mn-lt"/>
              </a:rPr>
              <a:t>determinant </a:t>
            </a:r>
            <a:r>
              <a:rPr lang="en-US" sz="2200" b="1" dirty="0" smtClean="0">
                <a:solidFill>
                  <a:srgbClr val="FF0000"/>
                </a:solidFill>
                <a:latin typeface="+mn-lt"/>
              </a:rPr>
              <a:t>of health</a:t>
            </a:r>
            <a:r>
              <a:rPr lang="en-US" sz="2200" b="1" dirty="0" smtClean="0">
                <a:solidFill>
                  <a:srgbClr val="002060"/>
                </a:solidFill>
                <a:latin typeface="+mn-lt"/>
              </a:rPr>
              <a:t>, and lack of housing has been shown to negatively impact physical and behavioral health among individuals experiencing homelessness.  </a:t>
            </a:r>
            <a:r>
              <a:rPr lang="en-US" sz="2200" b="1" dirty="0" smtClean="0">
                <a:solidFill>
                  <a:srgbClr val="FF0000"/>
                </a:solidFill>
                <a:latin typeface="+mn-lt"/>
              </a:rPr>
              <a:t>Addiction can cause and prolong homelessness and the experience of homelessness complicates one’s ability to engage in TX</a:t>
            </a:r>
            <a:r>
              <a:rPr lang="en-US" sz="2200" b="1" dirty="0" smtClean="0">
                <a:solidFill>
                  <a:srgbClr val="002060"/>
                </a:solidFill>
                <a:latin typeface="+mn-lt"/>
              </a:rPr>
              <a:t>.</a:t>
            </a:r>
          </a:p>
          <a:p>
            <a:endParaRPr lang="en-US" b="1" dirty="0">
              <a:solidFill>
                <a:srgbClr val="002060"/>
              </a:solidFill>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314950"/>
            <a:ext cx="1550378"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810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Homelessness and Opioid Use </a:t>
            </a:r>
            <a:endParaRPr lang="en-US" sz="4400"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r>
              <a:rPr lang="en-US" b="1" dirty="0">
                <a:solidFill>
                  <a:srgbClr val="002060"/>
                </a:solidFill>
                <a:latin typeface="+mn-lt"/>
              </a:rPr>
              <a:t>Comorbidity factors: The association of mental illness with substance-related disorders is well established.  In a national sample, </a:t>
            </a:r>
            <a:r>
              <a:rPr lang="en-US" b="1" dirty="0">
                <a:solidFill>
                  <a:srgbClr val="FF0000"/>
                </a:solidFill>
                <a:latin typeface="+mn-lt"/>
              </a:rPr>
              <a:t>75% of patients experiencing homelessness with a past-year substance use disorder also had a comorbid non-substance related mental illness</a:t>
            </a:r>
            <a:r>
              <a:rPr lang="en-US" b="1" dirty="0">
                <a:solidFill>
                  <a:srgbClr val="002060"/>
                </a:solidFill>
                <a:latin typeface="+mn-lt"/>
              </a:rPr>
              <a:t>. In addition to SUD and serious mental illness, </a:t>
            </a:r>
            <a:r>
              <a:rPr lang="en-US" b="1" dirty="0">
                <a:solidFill>
                  <a:srgbClr val="FF0000"/>
                </a:solidFill>
                <a:latin typeface="+mn-lt"/>
              </a:rPr>
              <a:t>many people experiencing homelessness have acute and chronic physical health problems and histories of trauma</a:t>
            </a:r>
            <a:r>
              <a:rPr lang="en-US" b="1" dirty="0">
                <a:solidFill>
                  <a:srgbClr val="002060"/>
                </a:solidFill>
                <a:latin typeface="+mn-lt"/>
              </a:rPr>
              <a:t>. </a:t>
            </a:r>
            <a:endParaRPr lang="en-US" b="1" dirty="0" smtClean="0">
              <a:solidFill>
                <a:srgbClr val="002060"/>
              </a:solidFill>
              <a:latin typeface="+mn-lt"/>
            </a:endParaRPr>
          </a:p>
          <a:p>
            <a:endParaRPr lang="en-US" dirty="0"/>
          </a:p>
          <a:p>
            <a:r>
              <a:rPr lang="en-US" b="1" dirty="0" smtClean="0">
                <a:solidFill>
                  <a:srgbClr val="002060"/>
                </a:solidFill>
                <a:latin typeface="+mn-lt"/>
              </a:rPr>
              <a:t>According </a:t>
            </a:r>
            <a:r>
              <a:rPr lang="en-US" b="1" dirty="0">
                <a:solidFill>
                  <a:srgbClr val="002060"/>
                </a:solidFill>
                <a:latin typeface="+mn-lt"/>
              </a:rPr>
              <a:t>to the Substance Abuse and Mental Health Services </a:t>
            </a:r>
            <a:r>
              <a:rPr lang="en-US" b="1" dirty="0" smtClean="0">
                <a:solidFill>
                  <a:srgbClr val="002060"/>
                </a:solidFill>
                <a:latin typeface="+mn-lt"/>
              </a:rPr>
              <a:t>Administration SAMHSA, </a:t>
            </a:r>
            <a:r>
              <a:rPr lang="en-US" b="1" dirty="0">
                <a:solidFill>
                  <a:srgbClr val="FF0000"/>
                </a:solidFill>
                <a:latin typeface="+mn-lt"/>
              </a:rPr>
              <a:t>20 to 25% of the homeless population in the United States suffers from some form of severe mental illness. In comparison, only 6% of Americans are severely mentally </a:t>
            </a:r>
            <a:r>
              <a:rPr lang="en-US" b="1" dirty="0" smtClean="0">
                <a:solidFill>
                  <a:srgbClr val="FF0000"/>
                </a:solidFill>
                <a:latin typeface="+mn-lt"/>
              </a:rPr>
              <a:t>ill.</a:t>
            </a:r>
          </a:p>
          <a:p>
            <a:endParaRPr lang="en-US" b="1" dirty="0">
              <a:solidFill>
                <a:srgbClr val="002060"/>
              </a:solidFill>
              <a:latin typeface="+mn-lt"/>
            </a:endParaRPr>
          </a:p>
          <a:p>
            <a:r>
              <a:rPr lang="en-US" b="1" dirty="0">
                <a:solidFill>
                  <a:srgbClr val="002060"/>
                </a:solidFill>
                <a:latin typeface="+mn-lt"/>
              </a:rPr>
              <a:t>Compared to 61% nationally, 81% of overdose deaths were caused by opioids among those experiencing homelessness.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486400"/>
            <a:ext cx="1329847" cy="112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71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00"/>
            <a:ext cx="8847668" cy="676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197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66" y="164761"/>
            <a:ext cx="8229600" cy="762000"/>
          </a:xfrm>
        </p:spPr>
        <p:txBody>
          <a:bodyPr/>
          <a:lstStyle/>
          <a:p>
            <a:r>
              <a:rPr lang="en-US" sz="4800" dirty="0" smtClean="0"/>
              <a:t>Resources</a:t>
            </a:r>
            <a:endParaRPr lang="en-US" sz="4800" dirty="0"/>
          </a:p>
        </p:txBody>
      </p:sp>
      <p:sp>
        <p:nvSpPr>
          <p:cNvPr id="3" name="Content Placeholder 2"/>
          <p:cNvSpPr>
            <a:spLocks noGrp="1"/>
          </p:cNvSpPr>
          <p:nvPr>
            <p:ph idx="1"/>
          </p:nvPr>
        </p:nvSpPr>
        <p:spPr>
          <a:xfrm>
            <a:off x="457200" y="1371600"/>
            <a:ext cx="8229600" cy="4525963"/>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 y="926761"/>
            <a:ext cx="9029178" cy="585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627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Resources</a:t>
            </a:r>
            <a:endParaRPr lang="en-US" sz="4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90600"/>
            <a:ext cx="89408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39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Resources</a:t>
            </a:r>
            <a:endParaRPr lang="en-US" dirty="0"/>
          </a:p>
        </p:txBody>
      </p:sp>
      <p:sp>
        <p:nvSpPr>
          <p:cNvPr id="3" name="Content Placeholder 2"/>
          <p:cNvSpPr>
            <a:spLocks noGrp="1"/>
          </p:cNvSpPr>
          <p:nvPr>
            <p:ph idx="1"/>
          </p:nvPr>
        </p:nvSpPr>
        <p:spPr>
          <a:xfrm>
            <a:off x="0" y="1600200"/>
            <a:ext cx="9143999" cy="4525963"/>
          </a:xfrm>
        </p:spPr>
        <p:txBody>
          <a:bodyPr>
            <a:normAutofit/>
          </a:bodyPr>
          <a:lstStyle/>
          <a:p>
            <a:pPr marL="0" indent="0" algn="ctr">
              <a:buNone/>
            </a:pPr>
            <a:r>
              <a:rPr lang="en-US" sz="1800" dirty="0" smtClean="0">
                <a:solidFill>
                  <a:srgbClr val="0070C0"/>
                </a:solidFill>
                <a:latin typeface="+mn-lt"/>
              </a:rPr>
              <a:t>Alison Proctor, MA</a:t>
            </a:r>
            <a:br>
              <a:rPr lang="en-US" sz="1800" dirty="0" smtClean="0">
                <a:solidFill>
                  <a:srgbClr val="0070C0"/>
                </a:solidFill>
                <a:latin typeface="+mn-lt"/>
              </a:rPr>
            </a:br>
            <a:r>
              <a:rPr lang="en-US" sz="1800" dirty="0" smtClean="0">
                <a:solidFill>
                  <a:srgbClr val="0070C0"/>
                </a:solidFill>
                <a:latin typeface="+mn-lt"/>
              </a:rPr>
              <a:t>Program Director, Opioid Overdose Prevention Substance Use Disorder Prevention Services </a:t>
            </a:r>
          </a:p>
          <a:p>
            <a:pPr marL="0" indent="0" algn="ctr">
              <a:buNone/>
            </a:pPr>
            <a:r>
              <a:rPr lang="en-US" sz="1800" dirty="0" smtClean="0">
                <a:solidFill>
                  <a:srgbClr val="0070C0"/>
                </a:solidFill>
                <a:latin typeface="+mn-lt"/>
              </a:rPr>
              <a:t>Springfield Dept. of Health and Human Services Phone: (413) 750-2695</a:t>
            </a:r>
          </a:p>
          <a:p>
            <a:pPr marL="0" indent="0" algn="ctr">
              <a:buNone/>
            </a:pPr>
            <a:r>
              <a:rPr lang="en-US" sz="1800" dirty="0" smtClean="0">
                <a:solidFill>
                  <a:srgbClr val="0070C0"/>
                </a:solidFill>
                <a:latin typeface="+mn-lt"/>
                <a:hlinkClick r:id="rId2"/>
              </a:rPr>
              <a:t>aproctor@springfieldcityhall.com</a:t>
            </a:r>
            <a:endParaRPr lang="en-US" sz="1800" dirty="0" smtClean="0">
              <a:solidFill>
                <a:srgbClr val="0070C0"/>
              </a:solidFill>
              <a:latin typeface="+mn-lt"/>
            </a:endParaRPr>
          </a:p>
          <a:p>
            <a:endParaRPr lang="en-US" dirty="0" smtClean="0"/>
          </a:p>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9908">
            <a:off x="393315" y="3816158"/>
            <a:ext cx="3848100" cy="1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29000"/>
            <a:ext cx="28289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9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pium plant anatamy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366" y="1143000"/>
            <a:ext cx="2655816" cy="45393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b="1" dirty="0" smtClean="0"/>
              <a:t>Overview</a:t>
            </a:r>
            <a:endParaRPr lang="en-US" b="1" dirty="0"/>
          </a:p>
        </p:txBody>
      </p:sp>
      <p:sp>
        <p:nvSpPr>
          <p:cNvPr id="3" name="Content Placeholder 2"/>
          <p:cNvSpPr>
            <a:spLocks noGrp="1"/>
          </p:cNvSpPr>
          <p:nvPr>
            <p:ph idx="1"/>
          </p:nvPr>
        </p:nvSpPr>
        <p:spPr>
          <a:xfrm>
            <a:off x="228600" y="1447800"/>
            <a:ext cx="8229600" cy="4525963"/>
          </a:xfrm>
        </p:spPr>
        <p:txBody>
          <a:bodyPr>
            <a:normAutofit/>
          </a:bodyPr>
          <a:lstStyle/>
          <a:p>
            <a:r>
              <a:rPr lang="en-US" sz="2800" b="1" dirty="0" smtClean="0">
                <a:solidFill>
                  <a:srgbClr val="002060"/>
                </a:solidFill>
                <a:latin typeface="+mn-lt"/>
              </a:rPr>
              <a:t>Definition of Addiction</a:t>
            </a:r>
          </a:p>
          <a:p>
            <a:r>
              <a:rPr lang="en-US" sz="2800" b="1" dirty="0" smtClean="0">
                <a:solidFill>
                  <a:srgbClr val="002060"/>
                </a:solidFill>
                <a:latin typeface="+mn-lt"/>
              </a:rPr>
              <a:t>Addiction is a Chronic Disease</a:t>
            </a:r>
          </a:p>
          <a:p>
            <a:r>
              <a:rPr lang="en-US" sz="2800" b="1" dirty="0" smtClean="0">
                <a:solidFill>
                  <a:srgbClr val="002060"/>
                </a:solidFill>
                <a:latin typeface="+mn-lt"/>
              </a:rPr>
              <a:t>Understanding Recovery</a:t>
            </a:r>
          </a:p>
          <a:p>
            <a:r>
              <a:rPr lang="en-US" sz="2800" b="1" dirty="0" smtClean="0">
                <a:solidFill>
                  <a:srgbClr val="002060"/>
                </a:solidFill>
                <a:latin typeface="+mn-lt"/>
              </a:rPr>
              <a:t>Treatment Strategies</a:t>
            </a:r>
          </a:p>
          <a:p>
            <a:r>
              <a:rPr lang="en-US" sz="2800" b="1" dirty="0" smtClean="0">
                <a:solidFill>
                  <a:srgbClr val="002060"/>
                </a:solidFill>
                <a:latin typeface="+mn-lt"/>
              </a:rPr>
              <a:t>Medication Assisted Treatment </a:t>
            </a:r>
          </a:p>
          <a:p>
            <a:r>
              <a:rPr lang="en-US" sz="2800" b="1" dirty="0" smtClean="0">
                <a:solidFill>
                  <a:srgbClr val="002060"/>
                </a:solidFill>
                <a:latin typeface="+mn-lt"/>
              </a:rPr>
              <a:t>Harm Reduction</a:t>
            </a:r>
          </a:p>
          <a:p>
            <a:r>
              <a:rPr lang="en-US" sz="2800" b="1" dirty="0" smtClean="0">
                <a:solidFill>
                  <a:srgbClr val="002060"/>
                </a:solidFill>
                <a:latin typeface="+mn-lt"/>
              </a:rPr>
              <a:t>Homelessness and Addiction </a:t>
            </a:r>
          </a:p>
          <a:p>
            <a:r>
              <a:rPr lang="en-US" sz="2800" b="1" dirty="0" smtClean="0">
                <a:solidFill>
                  <a:srgbClr val="002060"/>
                </a:solidFill>
                <a:latin typeface="+mn-lt"/>
              </a:rPr>
              <a:t>Resources</a:t>
            </a:r>
            <a:endParaRPr lang="en-US" sz="2800" b="1" dirty="0">
              <a:solidFill>
                <a:srgbClr val="002060"/>
              </a:solidFill>
              <a:latin typeface="+mn-lt"/>
            </a:endParaRPr>
          </a:p>
        </p:txBody>
      </p:sp>
    </p:spTree>
    <p:extLst>
      <p:ext uri="{BB962C8B-B14F-4D97-AF65-F5344CB8AC3E}">
        <p14:creationId xmlns:p14="http://schemas.microsoft.com/office/powerpoint/2010/main" val="13308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505200"/>
            <a:ext cx="7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0"/>
            <a:ext cx="9076266"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306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4488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671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89F9553-C816-6842-8939-EE75ECF7EB2B}" type="slidenum">
              <a:rPr lang="en-US" smtClean="0">
                <a:solidFill>
                  <a:srgbClr val="000000">
                    <a:lumMod val="60000"/>
                    <a:lumOff val="40000"/>
                  </a:srgbClr>
                </a:solidFill>
              </a:rPr>
              <a:pPr/>
              <a:t>42</a:t>
            </a:fld>
            <a:endParaRPr lang="en-US" dirty="0">
              <a:solidFill>
                <a:srgbClr val="000000">
                  <a:lumMod val="60000"/>
                  <a:lumOff val="40000"/>
                </a:srgbClr>
              </a:solidFill>
            </a:endParaRPr>
          </a:p>
        </p:txBody>
      </p:sp>
      <p:sp>
        <p:nvSpPr>
          <p:cNvPr id="6" name="Rectangle 5"/>
          <p:cNvSpPr/>
          <p:nvPr/>
        </p:nvSpPr>
        <p:spPr>
          <a:xfrm>
            <a:off x="304800" y="533400"/>
            <a:ext cx="8458200" cy="5570756"/>
          </a:xfrm>
          <a:prstGeom prst="rect">
            <a:avLst/>
          </a:prstGeom>
          <a:ln>
            <a:solidFill>
              <a:schemeClr val="accent1"/>
            </a:solidFill>
          </a:ln>
        </p:spPr>
        <p:txBody>
          <a:bodyPr wrap="square">
            <a:spAutoFit/>
          </a:bodyPr>
          <a:lstStyle/>
          <a:p>
            <a:pPr algn="ctr"/>
            <a:r>
              <a:rPr lang="en-US" sz="3200" dirty="0" smtClean="0">
                <a:solidFill>
                  <a:schemeClr val="accent1"/>
                </a:solidFill>
              </a:rPr>
              <a:t>FOCUS ON PREVENTION</a:t>
            </a:r>
          </a:p>
          <a:p>
            <a:pPr algn="ctr"/>
            <a:r>
              <a:rPr lang="en-US" sz="2400" dirty="0" smtClean="0"/>
              <a:t>(EARLIER &amp; MORE EFFECTIVE)</a:t>
            </a:r>
          </a:p>
          <a:p>
            <a:pPr algn="ctr"/>
            <a:endParaRPr lang="en-US" sz="2800" dirty="0" smtClean="0"/>
          </a:p>
          <a:p>
            <a:pPr algn="ctr"/>
            <a:endParaRPr lang="en-US" sz="1600" dirty="0" smtClean="0"/>
          </a:p>
          <a:p>
            <a:pPr algn="ctr"/>
            <a:r>
              <a:rPr lang="en-US" sz="3200" dirty="0" smtClean="0">
                <a:solidFill>
                  <a:schemeClr val="accent1"/>
                </a:solidFill>
              </a:rPr>
              <a:t>EXPAND &amp; ENHANCE TREATMENT</a:t>
            </a:r>
          </a:p>
          <a:p>
            <a:pPr algn="ctr"/>
            <a:r>
              <a:rPr lang="en-US" sz="2400" dirty="0" smtClean="0"/>
              <a:t>(THAT WORKS, WITH MEDICATIONS)</a:t>
            </a:r>
          </a:p>
          <a:p>
            <a:pPr algn="ctr"/>
            <a:endParaRPr lang="en-US" sz="2800" dirty="0" smtClean="0"/>
          </a:p>
          <a:p>
            <a:pPr algn="ctr"/>
            <a:endParaRPr lang="en-US" sz="1600" dirty="0" smtClean="0"/>
          </a:p>
          <a:p>
            <a:pPr algn="ctr"/>
            <a:r>
              <a:rPr lang="en-US" sz="3200" dirty="0" smtClean="0">
                <a:solidFill>
                  <a:schemeClr val="accent1"/>
                </a:solidFill>
              </a:rPr>
              <a:t>SUPPORT PEOPLE IN RECOVERY</a:t>
            </a:r>
          </a:p>
          <a:p>
            <a:pPr algn="ctr"/>
            <a:r>
              <a:rPr lang="en-US" sz="2400" dirty="0" smtClean="0"/>
              <a:t>(LONG-TERM HOUSING, EMPLOYMENT)</a:t>
            </a:r>
          </a:p>
          <a:p>
            <a:pPr algn="ctr"/>
            <a:endParaRPr lang="en-US" sz="2800" dirty="0" smtClean="0"/>
          </a:p>
          <a:p>
            <a:pPr algn="ctr"/>
            <a:endParaRPr lang="en-US" sz="1600" dirty="0" smtClean="0"/>
          </a:p>
          <a:p>
            <a:pPr algn="ctr"/>
            <a:r>
              <a:rPr lang="en-US" sz="3200" dirty="0" smtClean="0">
                <a:solidFill>
                  <a:schemeClr val="accent1"/>
                </a:solidFill>
              </a:rPr>
              <a:t>FIGHT STIGMA</a:t>
            </a:r>
          </a:p>
          <a:p>
            <a:pPr algn="ctr"/>
            <a:r>
              <a:rPr lang="en-US" sz="2400" dirty="0" smtClean="0"/>
              <a:t>(ADDICTION IS A DISEASE, NOT A CHOICE)</a:t>
            </a:r>
            <a:endParaRPr lang="en-US" sz="2400" dirty="0"/>
          </a:p>
        </p:txBody>
      </p:sp>
    </p:spTree>
    <p:extLst>
      <p:ext uri="{BB962C8B-B14F-4D97-AF65-F5344CB8AC3E}">
        <p14:creationId xmlns:p14="http://schemas.microsoft.com/office/powerpoint/2010/main" val="4225181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0511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33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dirty="0" smtClean="0">
              <a:solidFill>
                <a:srgbClr val="002060"/>
              </a:solidFill>
            </a:endParaRPr>
          </a:p>
          <a:p>
            <a:pPr marL="0" indent="0" algn="ctr">
              <a:buNone/>
            </a:pPr>
            <a:r>
              <a:rPr lang="en-US" dirty="0" err="1" smtClean="0">
                <a:solidFill>
                  <a:srgbClr val="002060"/>
                </a:solidFill>
              </a:rPr>
              <a:t>Holle</a:t>
            </a:r>
            <a:r>
              <a:rPr lang="en-US" dirty="0" smtClean="0">
                <a:solidFill>
                  <a:srgbClr val="002060"/>
                </a:solidFill>
              </a:rPr>
              <a:t> Garvey, NP</a:t>
            </a:r>
          </a:p>
          <a:p>
            <a:pPr marL="0" indent="0" algn="ctr">
              <a:buNone/>
            </a:pPr>
            <a:r>
              <a:rPr lang="en-US" dirty="0" smtClean="0">
                <a:solidFill>
                  <a:srgbClr val="002060"/>
                </a:solidFill>
                <a:hlinkClick r:id="rId2"/>
              </a:rPr>
              <a:t>Holle.Garvey@sphs.com</a:t>
            </a:r>
            <a:endParaRPr lang="en-US" dirty="0" smtClean="0">
              <a:solidFill>
                <a:srgbClr val="002060"/>
              </a:solidFill>
            </a:endParaRPr>
          </a:p>
          <a:p>
            <a:pPr algn="ctr"/>
            <a:endParaRPr lang="en-US" dirty="0">
              <a:solidFill>
                <a:srgbClr val="002060"/>
              </a:solidFill>
            </a:endParaRPr>
          </a:p>
          <a:p>
            <a:pPr marL="0" indent="0" algn="ctr">
              <a:buNone/>
            </a:pPr>
            <a:r>
              <a:rPr lang="en-US" dirty="0" smtClean="0">
                <a:solidFill>
                  <a:srgbClr val="002060"/>
                </a:solidFill>
              </a:rPr>
              <a:t>Geraldine Kennedy, NP</a:t>
            </a:r>
          </a:p>
          <a:p>
            <a:pPr marL="0" indent="0" algn="ctr">
              <a:buNone/>
            </a:pPr>
            <a:r>
              <a:rPr lang="en-US" dirty="0" smtClean="0">
                <a:solidFill>
                  <a:srgbClr val="002060"/>
                </a:solidFill>
                <a:hlinkClick r:id="rId3"/>
              </a:rPr>
              <a:t>Geraldine.Kennedy@sphs.com</a:t>
            </a:r>
            <a:endParaRPr lang="en-US" dirty="0" smtClean="0">
              <a:solidFill>
                <a:srgbClr val="002060"/>
              </a:solidFill>
            </a:endParaRPr>
          </a:p>
          <a:p>
            <a:pPr marL="0" indent="0" algn="ctr">
              <a:buNone/>
            </a:pPr>
            <a:endParaRPr lang="en-US" dirty="0">
              <a:solidFill>
                <a:srgbClr val="002060"/>
              </a:solidFill>
            </a:endParaRPr>
          </a:p>
          <a:p>
            <a:pPr marL="0" indent="0" algn="ctr">
              <a:buNone/>
            </a:pPr>
            <a:r>
              <a:rPr lang="en-US" dirty="0" smtClean="0">
                <a:solidFill>
                  <a:srgbClr val="002060"/>
                </a:solidFill>
              </a:rPr>
              <a:t>Mollie Sullivan, LMHC</a:t>
            </a:r>
          </a:p>
          <a:p>
            <a:pPr marL="0" indent="0" algn="ctr">
              <a:buNone/>
            </a:pPr>
            <a:r>
              <a:rPr lang="en-US" dirty="0" smtClean="0">
                <a:solidFill>
                  <a:srgbClr val="002060"/>
                </a:solidFill>
                <a:hlinkClick r:id="rId4"/>
              </a:rPr>
              <a:t>Mollie.Sullivan@sphs.com</a:t>
            </a:r>
            <a:endParaRPr lang="en-US" dirty="0" smtClean="0">
              <a:solidFill>
                <a:srgbClr val="002060"/>
              </a:solidFill>
            </a:endParaRPr>
          </a:p>
          <a:p>
            <a:pPr marL="0" indent="0">
              <a:buNone/>
            </a:pPr>
            <a:endParaRPr lang="en-US" dirty="0" smtClean="0"/>
          </a:p>
          <a:p>
            <a:endParaRPr lang="en-US" dirty="0" smtClean="0"/>
          </a:p>
          <a:p>
            <a:endParaRPr lang="en-US" dirty="0"/>
          </a:p>
          <a:p>
            <a:endParaRPr lang="en-US" dirty="0" smtClean="0"/>
          </a:p>
        </p:txBody>
      </p:sp>
    </p:spTree>
    <p:extLst>
      <p:ext uri="{BB962C8B-B14F-4D97-AF65-F5344CB8AC3E}">
        <p14:creationId xmlns:p14="http://schemas.microsoft.com/office/powerpoint/2010/main" val="3370033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89F9553-C816-6842-8939-EE75ECF7EB2B}" type="slidenum">
              <a:rPr lang="en-US" smtClean="0">
                <a:solidFill>
                  <a:srgbClr val="000000">
                    <a:lumMod val="60000"/>
                    <a:lumOff val="40000"/>
                  </a:srgbClr>
                </a:solidFill>
              </a:rPr>
              <a:pPr/>
              <a:t>5</a:t>
            </a:fld>
            <a:endParaRPr lang="en-US" dirty="0">
              <a:solidFill>
                <a:srgbClr val="000000">
                  <a:lumMod val="60000"/>
                  <a:lumOff val="40000"/>
                </a:srgbClr>
              </a:solidFill>
            </a:endParaRPr>
          </a:p>
        </p:txBody>
      </p:sp>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777" t="24487" r="81385" b="51495"/>
          <a:stretch/>
        </p:blipFill>
        <p:spPr bwMode="auto">
          <a:xfrm>
            <a:off x="304800" y="1828800"/>
            <a:ext cx="8546931" cy="41910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37" name="Picture 13" descr="ASAM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44" y="381000"/>
            <a:ext cx="465772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0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867400"/>
          </a:xfrm>
        </p:spPr>
        <p:txBody>
          <a:bodyPr>
            <a:normAutofit/>
          </a:bodyPr>
          <a:lstStyle/>
          <a:p>
            <a:pPr marL="68580" indent="0" algn="ctr">
              <a:buNone/>
              <a:defRPr/>
            </a:pPr>
            <a:r>
              <a:rPr lang="en-US" sz="3800" b="1" i="1" dirty="0">
                <a:solidFill>
                  <a:srgbClr val="002060"/>
                </a:solidFill>
                <a:latin typeface="+mn-lt"/>
              </a:rPr>
              <a:t>Addiction is a primary, </a:t>
            </a:r>
            <a:endParaRPr lang="en-US" sz="3800" b="1" i="1" dirty="0" smtClean="0">
              <a:solidFill>
                <a:srgbClr val="002060"/>
              </a:solidFill>
              <a:latin typeface="+mn-lt"/>
            </a:endParaRPr>
          </a:p>
          <a:p>
            <a:pPr marL="68580" indent="0" algn="ctr">
              <a:buNone/>
              <a:defRPr/>
            </a:pPr>
            <a:r>
              <a:rPr lang="en-US" sz="3800" b="1" i="1" u="sng" dirty="0" smtClean="0">
                <a:solidFill>
                  <a:srgbClr val="002060"/>
                </a:solidFill>
                <a:latin typeface="+mn-lt"/>
              </a:rPr>
              <a:t>chronic </a:t>
            </a:r>
            <a:r>
              <a:rPr lang="en-US" sz="3800" b="1" i="1" u="sng" dirty="0">
                <a:solidFill>
                  <a:srgbClr val="002060"/>
                </a:solidFill>
                <a:latin typeface="+mn-lt"/>
              </a:rPr>
              <a:t>disease </a:t>
            </a:r>
            <a:r>
              <a:rPr lang="en-US" sz="3800" b="1" i="1" dirty="0">
                <a:solidFill>
                  <a:srgbClr val="002060"/>
                </a:solidFill>
                <a:latin typeface="+mn-lt"/>
              </a:rPr>
              <a:t>of brain reward, motivation, memory and related </a:t>
            </a:r>
            <a:r>
              <a:rPr lang="en-US" sz="3800" b="1" i="1" dirty="0" smtClean="0">
                <a:solidFill>
                  <a:srgbClr val="002060"/>
                </a:solidFill>
                <a:latin typeface="+mn-lt"/>
              </a:rPr>
              <a:t>circuitry:</a:t>
            </a:r>
          </a:p>
          <a:p>
            <a:pPr marL="68580" indent="0" algn="ctr">
              <a:buNone/>
              <a:defRPr/>
            </a:pPr>
            <a:endParaRPr lang="en-US" sz="3800" b="1" i="1" dirty="0" smtClean="0">
              <a:solidFill>
                <a:srgbClr val="002060"/>
              </a:solidFill>
              <a:latin typeface="+mn-lt"/>
            </a:endParaRPr>
          </a:p>
          <a:p>
            <a:pPr marL="68580" indent="0">
              <a:buNone/>
              <a:defRPr/>
            </a:pPr>
            <a:r>
              <a:rPr lang="en-US" sz="3200" b="1" dirty="0">
                <a:solidFill>
                  <a:srgbClr val="002060"/>
                </a:solidFill>
                <a:latin typeface="+mn-lt"/>
              </a:rPr>
              <a:t>●</a:t>
            </a:r>
            <a:r>
              <a:rPr lang="en-US" sz="3200" b="1" dirty="0" smtClean="0">
                <a:solidFill>
                  <a:srgbClr val="002060"/>
                </a:solidFill>
                <a:latin typeface="+mn-lt"/>
              </a:rPr>
              <a:t>Compulsive Behavior</a:t>
            </a:r>
            <a:r>
              <a:rPr lang="en-US" sz="2000" b="1" dirty="0">
                <a:solidFill>
                  <a:srgbClr val="002060"/>
                </a:solidFill>
                <a:latin typeface="+mn-lt"/>
              </a:rPr>
              <a:t>	</a:t>
            </a:r>
            <a:r>
              <a:rPr lang="en-US" sz="2000" b="1" dirty="0">
                <a:solidFill>
                  <a:srgbClr val="002060"/>
                </a:solidFill>
              </a:rPr>
              <a:t>  </a:t>
            </a:r>
            <a:r>
              <a:rPr lang="en-US" sz="2000" b="1" dirty="0" smtClean="0">
                <a:solidFill>
                  <a:srgbClr val="002060"/>
                </a:solidFill>
              </a:rPr>
              <a:t> </a:t>
            </a:r>
            <a:r>
              <a:rPr lang="en-US" sz="3200" b="1" dirty="0" smtClean="0">
                <a:solidFill>
                  <a:srgbClr val="002060"/>
                </a:solidFill>
              </a:rPr>
              <a:t>●</a:t>
            </a:r>
            <a:r>
              <a:rPr lang="en-US" sz="3200" b="1" dirty="0" smtClean="0">
                <a:solidFill>
                  <a:srgbClr val="002060"/>
                </a:solidFill>
                <a:latin typeface="+mn-lt"/>
              </a:rPr>
              <a:t>Loss of Control </a:t>
            </a:r>
          </a:p>
          <a:p>
            <a:pPr marL="68580" indent="0">
              <a:buNone/>
              <a:defRPr/>
            </a:pPr>
            <a:r>
              <a:rPr lang="en-US" sz="3200" b="1" dirty="0" smtClean="0">
                <a:solidFill>
                  <a:srgbClr val="002060"/>
                </a:solidFill>
              </a:rPr>
              <a:t>●</a:t>
            </a:r>
            <a:r>
              <a:rPr lang="en-US" sz="3200" b="1" dirty="0" smtClean="0">
                <a:solidFill>
                  <a:srgbClr val="002060"/>
                </a:solidFill>
                <a:latin typeface="+mn-lt"/>
              </a:rPr>
              <a:t>Consequences</a:t>
            </a:r>
            <a:r>
              <a:rPr lang="en-US" sz="2000" b="1" dirty="0">
                <a:solidFill>
                  <a:srgbClr val="002060"/>
                </a:solidFill>
                <a:latin typeface="+mn-lt"/>
              </a:rPr>
              <a:t>	</a:t>
            </a:r>
            <a:r>
              <a:rPr lang="en-US" sz="2000" b="1" dirty="0" smtClean="0">
                <a:solidFill>
                  <a:srgbClr val="002060"/>
                </a:solidFill>
                <a:latin typeface="+mn-lt"/>
              </a:rPr>
              <a:t>	</a:t>
            </a:r>
            <a:r>
              <a:rPr lang="en-US" sz="3200" b="1" dirty="0">
                <a:solidFill>
                  <a:srgbClr val="002060"/>
                </a:solidFill>
              </a:rPr>
              <a:t> </a:t>
            </a:r>
            <a:r>
              <a:rPr lang="en-US" sz="3200" b="1" dirty="0" smtClean="0">
                <a:solidFill>
                  <a:srgbClr val="002060"/>
                </a:solidFill>
              </a:rPr>
              <a:t>●</a:t>
            </a:r>
            <a:r>
              <a:rPr lang="en-US" sz="3200" b="1" dirty="0" smtClean="0">
                <a:solidFill>
                  <a:srgbClr val="002060"/>
                </a:solidFill>
                <a:latin typeface="+mn-lt"/>
              </a:rPr>
              <a:t>Craving</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547190"/>
            <a:ext cx="3465444" cy="1853609"/>
          </a:xfrm>
          <a:prstGeom prst="rect">
            <a:avLst/>
          </a:prstGeom>
        </p:spPr>
      </p:pic>
    </p:spTree>
    <p:extLst>
      <p:ext uri="{BB962C8B-B14F-4D97-AF65-F5344CB8AC3E}">
        <p14:creationId xmlns:p14="http://schemas.microsoft.com/office/powerpoint/2010/main" val="1194166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57" y="-457200"/>
            <a:ext cx="8229600" cy="1600200"/>
          </a:xfrm>
        </p:spPr>
        <p:txBody>
          <a:bodyPr/>
          <a:lstStyle/>
          <a:p>
            <a:r>
              <a:rPr lang="en-US" b="1" dirty="0" smtClean="0"/>
              <a:t>Chronic Disease</a:t>
            </a:r>
            <a:endParaRPr lang="en-US" b="1" dirty="0"/>
          </a:p>
        </p:txBody>
      </p:sp>
      <p:sp>
        <p:nvSpPr>
          <p:cNvPr id="3" name="Content Placeholder 2"/>
          <p:cNvSpPr>
            <a:spLocks noGrp="1"/>
          </p:cNvSpPr>
          <p:nvPr>
            <p:ph idx="1"/>
          </p:nvPr>
        </p:nvSpPr>
        <p:spPr>
          <a:xfrm>
            <a:off x="598914" y="1371600"/>
            <a:ext cx="8229600" cy="4525963"/>
          </a:xfrm>
        </p:spPr>
        <p:txBody>
          <a:bodyPr>
            <a:noAutofit/>
          </a:bodyPr>
          <a:lstStyle/>
          <a:p>
            <a:pPr marL="0" indent="0">
              <a:buNone/>
            </a:pPr>
            <a:r>
              <a:rPr lang="en-US" b="1" dirty="0" smtClean="0">
                <a:solidFill>
                  <a:srgbClr val="002060"/>
                </a:solidFill>
                <a:latin typeface="+mn-lt"/>
              </a:rPr>
              <a:t>→ Cannot </a:t>
            </a:r>
            <a:r>
              <a:rPr lang="en-US" b="1" dirty="0">
                <a:solidFill>
                  <a:srgbClr val="002060"/>
                </a:solidFill>
                <a:latin typeface="+mn-lt"/>
              </a:rPr>
              <a:t>be prevented by </a:t>
            </a:r>
            <a:r>
              <a:rPr lang="en-US" b="1" dirty="0" smtClean="0">
                <a:solidFill>
                  <a:srgbClr val="002060"/>
                </a:solidFill>
                <a:latin typeface="+mn-lt"/>
              </a:rPr>
              <a:t>vaccines  </a:t>
            </a:r>
          </a:p>
          <a:p>
            <a:pPr marL="0" indent="0">
              <a:buNone/>
            </a:pPr>
            <a:endParaRPr lang="en-US" b="1" dirty="0" smtClean="0">
              <a:solidFill>
                <a:srgbClr val="002060"/>
              </a:solidFill>
              <a:latin typeface="+mn-lt"/>
            </a:endParaRPr>
          </a:p>
          <a:p>
            <a:pPr marL="0" indent="0">
              <a:buNone/>
            </a:pPr>
            <a:r>
              <a:rPr lang="en-US" b="1" dirty="0" smtClean="0">
                <a:solidFill>
                  <a:srgbClr val="002060"/>
                </a:solidFill>
                <a:latin typeface="+mn-lt"/>
              </a:rPr>
              <a:t>→ Persistent </a:t>
            </a:r>
            <a:r>
              <a:rPr lang="en-US" b="1" dirty="0">
                <a:solidFill>
                  <a:srgbClr val="002060"/>
                </a:solidFill>
                <a:latin typeface="+mn-lt"/>
              </a:rPr>
              <a:t>or otherwise long-lasting in </a:t>
            </a:r>
            <a:r>
              <a:rPr lang="en-US" b="1" dirty="0" smtClean="0">
                <a:solidFill>
                  <a:srgbClr val="002060"/>
                </a:solidFill>
                <a:latin typeface="+mn-lt"/>
              </a:rPr>
              <a:t>its effects</a:t>
            </a:r>
          </a:p>
          <a:p>
            <a:pPr marL="0" indent="0">
              <a:buNone/>
            </a:pPr>
            <a:endParaRPr lang="en-US" b="1" dirty="0">
              <a:solidFill>
                <a:srgbClr val="002060"/>
              </a:solidFill>
              <a:latin typeface="+mn-lt"/>
            </a:endParaRPr>
          </a:p>
          <a:p>
            <a:pPr marL="0" indent="0">
              <a:buNone/>
            </a:pPr>
            <a:r>
              <a:rPr lang="en-US" b="1" dirty="0" smtClean="0">
                <a:solidFill>
                  <a:srgbClr val="002060"/>
                </a:solidFill>
                <a:latin typeface="+mn-lt"/>
              </a:rPr>
              <a:t>→ Results in fundamental changes in pathophysiology of one or more organ system</a:t>
            </a:r>
          </a:p>
          <a:p>
            <a:pPr marL="0" indent="0">
              <a:buNone/>
            </a:pPr>
            <a:endParaRPr lang="en-US" b="1" dirty="0">
              <a:solidFill>
                <a:srgbClr val="002060"/>
              </a:solidFill>
              <a:latin typeface="+mn-lt"/>
            </a:endParaRPr>
          </a:p>
          <a:p>
            <a:pPr marL="0" indent="0">
              <a:buNone/>
            </a:pPr>
            <a:r>
              <a:rPr lang="en-US" b="1" dirty="0" smtClean="0">
                <a:solidFill>
                  <a:srgbClr val="002060"/>
                </a:solidFill>
                <a:latin typeface="+mn-lt"/>
              </a:rPr>
              <a:t>→ Can be controlled with, but not completely cured </a:t>
            </a:r>
            <a:r>
              <a:rPr lang="en-US" b="1" dirty="0">
                <a:solidFill>
                  <a:srgbClr val="002060"/>
                </a:solidFill>
                <a:latin typeface="+mn-lt"/>
              </a:rPr>
              <a:t>by </a:t>
            </a:r>
            <a:r>
              <a:rPr lang="en-US" b="1" dirty="0" smtClean="0">
                <a:solidFill>
                  <a:srgbClr val="002060"/>
                </a:solidFill>
                <a:latin typeface="+mn-lt"/>
              </a:rPr>
              <a:t>medication</a:t>
            </a:r>
          </a:p>
        </p:txBody>
      </p:sp>
      <p:sp>
        <p:nvSpPr>
          <p:cNvPr id="4" name="TextBox 3"/>
          <p:cNvSpPr txBox="1"/>
          <p:nvPr/>
        </p:nvSpPr>
        <p:spPr>
          <a:xfrm>
            <a:off x="228600" y="5565338"/>
            <a:ext cx="8599914" cy="646331"/>
          </a:xfrm>
          <a:prstGeom prst="rect">
            <a:avLst/>
          </a:prstGeom>
          <a:noFill/>
        </p:spPr>
        <p:txBody>
          <a:bodyPr wrap="square" rtlCol="0">
            <a:spAutoFit/>
          </a:bodyPr>
          <a:lstStyle/>
          <a:p>
            <a:pPr algn="r"/>
            <a:r>
              <a:rPr lang="en-US" b="1" dirty="0" smtClean="0">
                <a:solidFill>
                  <a:srgbClr val="002060"/>
                </a:solidFill>
              </a:rPr>
              <a:t>www.asam.org/resources/definition-of-addiction; </a:t>
            </a:r>
            <a:r>
              <a:rPr lang="en-US" b="1" dirty="0" err="1" smtClean="0">
                <a:solidFill>
                  <a:srgbClr val="002060"/>
                </a:solidFill>
              </a:rPr>
              <a:t>Bernell</a:t>
            </a:r>
            <a:r>
              <a:rPr lang="en-US" b="1" dirty="0" smtClean="0">
                <a:solidFill>
                  <a:srgbClr val="002060"/>
                </a:solidFill>
              </a:rPr>
              <a:t>. </a:t>
            </a:r>
            <a:r>
              <a:rPr lang="en-US" b="1" i="1" dirty="0">
                <a:solidFill>
                  <a:srgbClr val="002060"/>
                </a:solidFill>
              </a:rPr>
              <a:t>Front Public Health</a:t>
            </a:r>
            <a:r>
              <a:rPr lang="en-US" b="1" dirty="0">
                <a:solidFill>
                  <a:srgbClr val="002060"/>
                </a:solidFill>
              </a:rPr>
              <a:t>. </a:t>
            </a:r>
            <a:r>
              <a:rPr lang="en-US" b="1" dirty="0" smtClean="0">
                <a:solidFill>
                  <a:srgbClr val="002060"/>
                </a:solidFill>
              </a:rPr>
              <a:t>2016; chronicdata.cdc.gov; </a:t>
            </a:r>
            <a:endParaRPr lang="en-US" b="1"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412" y="1271588"/>
            <a:ext cx="2255088" cy="78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0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1"/>
            <a:ext cx="8229600" cy="1066800"/>
          </a:xfrm>
        </p:spPr>
        <p:txBody>
          <a:bodyPr/>
          <a:lstStyle/>
          <a:p>
            <a:r>
              <a:rPr lang="en-US" b="1" dirty="0" smtClean="0"/>
              <a:t>Chronic Disease</a:t>
            </a:r>
            <a:endParaRPr lang="en-US" b="1" dirty="0"/>
          </a:p>
        </p:txBody>
      </p:sp>
      <p:sp>
        <p:nvSpPr>
          <p:cNvPr id="3" name="Content Placeholder 2"/>
          <p:cNvSpPr>
            <a:spLocks noGrp="1"/>
          </p:cNvSpPr>
          <p:nvPr>
            <p:ph idx="1"/>
          </p:nvPr>
        </p:nvSpPr>
        <p:spPr>
          <a:xfrm>
            <a:off x="457200" y="1524001"/>
            <a:ext cx="8229600" cy="3733800"/>
          </a:xfrm>
        </p:spPr>
        <p:txBody>
          <a:bodyPr>
            <a:noAutofit/>
          </a:bodyPr>
          <a:lstStyle/>
          <a:p>
            <a:pPr marL="0" indent="0">
              <a:buNone/>
            </a:pPr>
            <a:r>
              <a:rPr lang="en-US" sz="2600" b="1" dirty="0" smtClean="0">
                <a:solidFill>
                  <a:srgbClr val="002060"/>
                </a:solidFill>
                <a:latin typeface="+mn-lt"/>
              </a:rPr>
              <a:t>→ Does not </a:t>
            </a:r>
            <a:r>
              <a:rPr lang="en-US" sz="2600" b="1" dirty="0">
                <a:solidFill>
                  <a:srgbClr val="002060"/>
                </a:solidFill>
                <a:latin typeface="+mn-lt"/>
              </a:rPr>
              <a:t>simply disappear</a:t>
            </a:r>
          </a:p>
          <a:p>
            <a:pPr marL="0" indent="0">
              <a:buNone/>
            </a:pPr>
            <a:endParaRPr lang="en-US" sz="2600" b="1" dirty="0" smtClean="0">
              <a:solidFill>
                <a:srgbClr val="002060"/>
              </a:solidFill>
              <a:effectLst/>
              <a:latin typeface="+mn-lt"/>
            </a:endParaRPr>
          </a:p>
          <a:p>
            <a:pPr marL="0" indent="0">
              <a:buNone/>
            </a:pPr>
            <a:r>
              <a:rPr lang="en-US" sz="2600" b="1" dirty="0" smtClean="0">
                <a:solidFill>
                  <a:srgbClr val="002060"/>
                </a:solidFill>
                <a:latin typeface="+mn-lt"/>
              </a:rPr>
              <a:t>→ </a:t>
            </a:r>
            <a:r>
              <a:rPr lang="en-US" sz="2600" b="1" dirty="0" smtClean="0">
                <a:solidFill>
                  <a:srgbClr val="002060"/>
                </a:solidFill>
                <a:effectLst/>
                <a:latin typeface="+mn-lt"/>
              </a:rPr>
              <a:t>Cycles of relapse and remission</a:t>
            </a:r>
          </a:p>
          <a:p>
            <a:pPr marL="0" indent="0">
              <a:buNone/>
            </a:pPr>
            <a:endParaRPr lang="en-US" sz="2600" b="1" dirty="0" smtClean="0">
              <a:solidFill>
                <a:srgbClr val="002060"/>
              </a:solidFill>
              <a:effectLst/>
              <a:latin typeface="+mn-lt"/>
            </a:endParaRPr>
          </a:p>
          <a:p>
            <a:pPr marL="0" indent="0">
              <a:buNone/>
            </a:pPr>
            <a:r>
              <a:rPr lang="en-US" sz="2600" b="1" dirty="0" smtClean="0">
                <a:solidFill>
                  <a:srgbClr val="002060"/>
                </a:solidFill>
                <a:latin typeface="+mn-lt"/>
              </a:rPr>
              <a:t>→ </a:t>
            </a:r>
            <a:r>
              <a:rPr lang="en-US" sz="2600" b="1" dirty="0" smtClean="0">
                <a:solidFill>
                  <a:srgbClr val="002060"/>
                </a:solidFill>
                <a:effectLst/>
                <a:latin typeface="+mn-lt"/>
              </a:rPr>
              <a:t>Without treatment or engagement in recovery:</a:t>
            </a:r>
          </a:p>
          <a:p>
            <a:r>
              <a:rPr lang="en-US" sz="2600" b="1" dirty="0" smtClean="0">
                <a:solidFill>
                  <a:srgbClr val="002060"/>
                </a:solidFill>
                <a:latin typeface="+mn-lt"/>
              </a:rPr>
              <a:t>I</a:t>
            </a:r>
            <a:r>
              <a:rPr lang="en-US" sz="2600" b="1" dirty="0" smtClean="0">
                <a:solidFill>
                  <a:srgbClr val="002060"/>
                </a:solidFill>
                <a:effectLst/>
                <a:latin typeface="+mn-lt"/>
              </a:rPr>
              <a:t>mpact becomes progressive</a:t>
            </a:r>
          </a:p>
          <a:p>
            <a:r>
              <a:rPr lang="en-US" sz="2600" b="1" dirty="0">
                <a:solidFill>
                  <a:srgbClr val="002060"/>
                </a:solidFill>
                <a:latin typeface="+mn-lt"/>
              </a:rPr>
              <a:t>C</a:t>
            </a:r>
            <a:r>
              <a:rPr lang="en-US" sz="2600" b="1" dirty="0" smtClean="0">
                <a:solidFill>
                  <a:srgbClr val="002060"/>
                </a:solidFill>
                <a:effectLst/>
                <a:latin typeface="+mn-lt"/>
              </a:rPr>
              <a:t>an result in disability or premature death</a:t>
            </a:r>
            <a:endParaRPr lang="en-US" sz="2600" b="1" dirty="0">
              <a:solidFill>
                <a:srgbClr val="002060"/>
              </a:solidFill>
              <a:latin typeface="+mn-lt"/>
            </a:endParaRPr>
          </a:p>
        </p:txBody>
      </p:sp>
      <p:sp>
        <p:nvSpPr>
          <p:cNvPr id="4" name="TextBox 3"/>
          <p:cNvSpPr txBox="1"/>
          <p:nvPr/>
        </p:nvSpPr>
        <p:spPr>
          <a:xfrm>
            <a:off x="0" y="6211669"/>
            <a:ext cx="9144000" cy="369332"/>
          </a:xfrm>
          <a:prstGeom prst="rect">
            <a:avLst/>
          </a:prstGeom>
          <a:noFill/>
        </p:spPr>
        <p:txBody>
          <a:bodyPr wrap="square" rtlCol="0">
            <a:spAutoFit/>
          </a:bodyPr>
          <a:lstStyle/>
          <a:p>
            <a:pPr algn="r"/>
            <a:r>
              <a:rPr lang="en-US" b="1" dirty="0" smtClean="0">
                <a:solidFill>
                  <a:srgbClr val="002060"/>
                </a:solidFill>
              </a:rPr>
              <a:t>www.asam.org/resources/definition-of-addiction; </a:t>
            </a:r>
            <a:r>
              <a:rPr lang="en-US" b="1" dirty="0" err="1" smtClean="0">
                <a:solidFill>
                  <a:srgbClr val="002060"/>
                </a:solidFill>
              </a:rPr>
              <a:t>Bernell</a:t>
            </a:r>
            <a:r>
              <a:rPr lang="en-US" b="1" dirty="0" smtClean="0">
                <a:solidFill>
                  <a:srgbClr val="002060"/>
                </a:solidFill>
              </a:rPr>
              <a:t>. </a:t>
            </a:r>
            <a:r>
              <a:rPr lang="en-US" b="1" i="1" dirty="0">
                <a:solidFill>
                  <a:srgbClr val="002060"/>
                </a:solidFill>
              </a:rPr>
              <a:t>Front Public Health</a:t>
            </a:r>
            <a:r>
              <a:rPr lang="en-US" b="1" dirty="0">
                <a:solidFill>
                  <a:srgbClr val="002060"/>
                </a:solidFill>
              </a:rPr>
              <a:t>. </a:t>
            </a:r>
            <a:r>
              <a:rPr lang="en-US" b="1" dirty="0" smtClean="0">
                <a:solidFill>
                  <a:srgbClr val="002060"/>
                </a:solidFill>
              </a:rPr>
              <a:t>2016</a:t>
            </a:r>
            <a:endParaRPr lang="en-US" b="1" dirty="0">
              <a:solidFill>
                <a:srgbClr val="002060"/>
              </a:solidFill>
            </a:endParaRPr>
          </a:p>
        </p:txBody>
      </p:sp>
      <p:pic>
        <p:nvPicPr>
          <p:cNvPr id="3074" name="Picture 2" descr="Image result for chronic diseas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447800"/>
            <a:ext cx="28956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14rmgtrwzf5a.cloudfront.net/sites/default/files/images/colorbox/relapse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26155" cy="46349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457200" y="457200"/>
            <a:ext cx="8229600" cy="865188"/>
          </a:xfrm>
        </p:spPr>
        <p:txBody>
          <a:bodyPr>
            <a:normAutofit fontScale="90000"/>
          </a:bodyPr>
          <a:lstStyle/>
          <a:p>
            <a:r>
              <a:rPr lang="en-US" altLang="en-US" b="1" dirty="0" smtClean="0">
                <a:ea typeface="ＭＳ Ｐゴシック" pitchFamily="34" charset="-128"/>
              </a:rPr>
              <a:t/>
            </a:r>
            <a:br>
              <a:rPr lang="en-US" altLang="en-US" b="1" dirty="0" smtClean="0">
                <a:ea typeface="ＭＳ Ｐゴシック" pitchFamily="34" charset="-128"/>
              </a:rPr>
            </a:br>
            <a:r>
              <a:rPr lang="en-US" altLang="en-US" b="1" dirty="0">
                <a:ea typeface="ＭＳ Ｐゴシック" pitchFamily="34" charset="-128"/>
              </a:rPr>
              <a:t/>
            </a:r>
            <a:br>
              <a:rPr lang="en-US" altLang="en-US" b="1" dirty="0">
                <a:ea typeface="ＭＳ Ｐゴシック" pitchFamily="34" charset="-128"/>
              </a:rPr>
            </a:br>
            <a:r>
              <a:rPr lang="en-US" altLang="en-US" b="1" dirty="0" smtClean="0">
                <a:ea typeface="ＭＳ Ｐゴシック" pitchFamily="34" charset="-128"/>
              </a:rPr>
              <a:t/>
            </a:r>
            <a:br>
              <a:rPr lang="en-US" altLang="en-US" b="1" dirty="0" smtClean="0">
                <a:ea typeface="ＭＳ Ｐゴシック" pitchFamily="34" charset="-128"/>
              </a:rPr>
            </a:br>
            <a:r>
              <a:rPr lang="en-US" altLang="en-US" b="1" dirty="0">
                <a:ea typeface="ＭＳ Ｐゴシック" pitchFamily="34" charset="-128"/>
              </a:rPr>
              <a:t/>
            </a:r>
            <a:br>
              <a:rPr lang="en-US" altLang="en-US" b="1" dirty="0">
                <a:ea typeface="ＭＳ Ｐゴシック" pitchFamily="34" charset="-128"/>
              </a:rPr>
            </a:br>
            <a:r>
              <a:rPr lang="en-US" altLang="en-US" sz="4000" b="1" dirty="0">
                <a:ea typeface="ＭＳ Ｐゴシック" pitchFamily="34" charset="-128"/>
              </a:rPr>
              <a:t>Relapse: Addiction </a:t>
            </a:r>
            <a:r>
              <a:rPr lang="en-US" altLang="en-US" sz="4000" b="1" dirty="0" err="1">
                <a:ea typeface="ＭＳ Ｐゴシック" pitchFamily="34" charset="-128"/>
              </a:rPr>
              <a:t>vs</a:t>
            </a:r>
            <a:r>
              <a:rPr lang="en-US" altLang="en-US" sz="4000" b="1" dirty="0">
                <a:ea typeface="ＭＳ Ｐゴシック" pitchFamily="34" charset="-128"/>
              </a:rPr>
              <a:t> Other Diseases</a:t>
            </a:r>
            <a:endParaRPr lang="en-US" altLang="en-US" sz="4000" b="1" dirty="0" smtClean="0">
              <a:ea typeface="ＭＳ Ｐゴシック" pitchFamily="34" charset="-128"/>
            </a:endParaRPr>
          </a:p>
        </p:txBody>
      </p:sp>
      <p:sp>
        <p:nvSpPr>
          <p:cNvPr id="6" name="TextBox 5"/>
          <p:cNvSpPr txBox="1">
            <a:spLocks noChangeArrowheads="1"/>
          </p:cNvSpPr>
          <p:nvPr/>
        </p:nvSpPr>
        <p:spPr bwMode="auto">
          <a:xfrm>
            <a:off x="228600" y="61722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Lucida Grande" charset="0"/>
                <a:ea typeface="ＭＳ Ｐゴシック" pitchFamily="34" charset="-128"/>
              </a:defRPr>
            </a:lvl1pPr>
            <a:lvl2pPr marL="742950" indent="-285750">
              <a:defRPr sz="2600">
                <a:solidFill>
                  <a:schemeClr val="tx1"/>
                </a:solidFill>
                <a:latin typeface="Lucida Grande" charset="0"/>
                <a:ea typeface="ＭＳ Ｐゴシック" pitchFamily="34" charset="-128"/>
              </a:defRPr>
            </a:lvl2pPr>
            <a:lvl3pPr marL="1143000" indent="-228600">
              <a:defRPr sz="2200">
                <a:solidFill>
                  <a:schemeClr val="tx1"/>
                </a:solidFill>
                <a:latin typeface="Lucida Grande" charset="0"/>
                <a:ea typeface="ＭＳ Ｐゴシック" pitchFamily="34" charset="-128"/>
              </a:defRPr>
            </a:lvl3pPr>
            <a:lvl4pPr marL="1600200" indent="-228600">
              <a:defRPr sz="2000">
                <a:solidFill>
                  <a:schemeClr val="tx1"/>
                </a:solidFill>
                <a:latin typeface="Lucida Grande" charset="0"/>
                <a:ea typeface="ＭＳ Ｐゴシック" pitchFamily="34" charset="-128"/>
              </a:defRPr>
            </a:lvl4pPr>
            <a:lvl5pPr marL="2057400" indent="-228600">
              <a:defRPr sz="2000">
                <a:solidFill>
                  <a:schemeClr val="tx1"/>
                </a:solidFill>
                <a:latin typeface="Lucida Grande" charset="0"/>
                <a:ea typeface="ＭＳ Ｐゴシック" pitchFamily="34" charset="-128"/>
              </a:defRPr>
            </a:lvl5pPr>
            <a:lvl6pPr marL="2514600" indent="-228600" eaLnBrk="0" hangingPunct="0">
              <a:buFont typeface="Wingdings" pitchFamily="2" charset="2"/>
              <a:defRPr sz="2000">
                <a:solidFill>
                  <a:schemeClr val="tx1"/>
                </a:solidFill>
                <a:latin typeface="Lucida Grande" charset="0"/>
                <a:ea typeface="ＭＳ Ｐゴシック" pitchFamily="34" charset="-128"/>
              </a:defRPr>
            </a:lvl6pPr>
            <a:lvl7pPr marL="2971800" indent="-228600" eaLnBrk="0" hangingPunct="0">
              <a:buFont typeface="Wingdings" pitchFamily="2" charset="2"/>
              <a:defRPr sz="2000">
                <a:solidFill>
                  <a:schemeClr val="tx1"/>
                </a:solidFill>
                <a:latin typeface="Lucida Grande" charset="0"/>
                <a:ea typeface="ＭＳ Ｐゴシック" pitchFamily="34" charset="-128"/>
              </a:defRPr>
            </a:lvl7pPr>
            <a:lvl8pPr marL="3429000" indent="-228600" eaLnBrk="0" hangingPunct="0">
              <a:buFont typeface="Wingdings" pitchFamily="2" charset="2"/>
              <a:defRPr sz="2000">
                <a:solidFill>
                  <a:schemeClr val="tx1"/>
                </a:solidFill>
                <a:latin typeface="Lucida Grande" charset="0"/>
                <a:ea typeface="ＭＳ Ｐゴシック" pitchFamily="34" charset="-128"/>
              </a:defRPr>
            </a:lvl8pPr>
            <a:lvl9pPr marL="3886200" indent="-228600" eaLnBrk="0" hangingPunct="0">
              <a:buFont typeface="Wingdings" pitchFamily="2" charset="2"/>
              <a:defRPr sz="2000">
                <a:solidFill>
                  <a:schemeClr val="tx1"/>
                </a:solidFill>
                <a:latin typeface="Lucida Grande" charset="0"/>
                <a:ea typeface="ＭＳ Ｐゴシック" pitchFamily="34" charset="-128"/>
              </a:defRPr>
            </a:lvl9pPr>
          </a:lstStyle>
          <a:p>
            <a:pPr algn="r"/>
            <a:r>
              <a:rPr lang="en-US" altLang="en-US" sz="1800" b="0" dirty="0" smtClean="0">
                <a:solidFill>
                  <a:schemeClr val="tx2"/>
                </a:solidFill>
                <a:latin typeface="+mj-lt"/>
              </a:rPr>
              <a:t>McLellan. </a:t>
            </a:r>
            <a:r>
              <a:rPr lang="en-US" altLang="en-US" sz="1800" b="0" i="1" dirty="0" smtClean="0">
                <a:solidFill>
                  <a:schemeClr val="tx2"/>
                </a:solidFill>
                <a:latin typeface="+mj-lt"/>
              </a:rPr>
              <a:t>JAMA</a:t>
            </a:r>
            <a:r>
              <a:rPr lang="en-US" altLang="en-US" sz="1800" b="0" dirty="0" smtClean="0">
                <a:solidFill>
                  <a:schemeClr val="tx2"/>
                </a:solidFill>
                <a:latin typeface="+mj-lt"/>
              </a:rPr>
              <a:t>. 2000</a:t>
            </a:r>
            <a:r>
              <a:rPr lang="en-US" altLang="en-US" sz="1800" dirty="0">
                <a:solidFill>
                  <a:schemeClr val="tx2"/>
                </a:solidFill>
                <a:latin typeface="+mj-lt"/>
              </a:rPr>
              <a:t>; </a:t>
            </a:r>
            <a:r>
              <a:rPr lang="en-US" altLang="en-US" sz="1800" dirty="0" smtClean="0">
                <a:solidFill>
                  <a:schemeClr val="tx2"/>
                </a:solidFill>
                <a:latin typeface="+mj-lt"/>
              </a:rPr>
              <a:t>www.drugabuse.gov/publications/principles-drug-addiction-treatment-research-based-guide-third-edition</a:t>
            </a:r>
            <a:endParaRPr lang="en-US" altLang="en-US" sz="1800" b="0" dirty="0">
              <a:solidFill>
                <a:schemeClr val="tx2"/>
              </a:solidFill>
              <a:latin typeface="+mj-lt"/>
            </a:endParaRPr>
          </a:p>
        </p:txBody>
      </p:sp>
    </p:spTree>
    <p:extLst>
      <p:ext uri="{BB962C8B-B14F-4D97-AF65-F5344CB8AC3E}">
        <p14:creationId xmlns:p14="http://schemas.microsoft.com/office/powerpoint/2010/main" val="103746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827</TotalTime>
  <Words>1945</Words>
  <Application>Microsoft Office PowerPoint</Application>
  <PresentationFormat>On-screen Show (4:3)</PresentationFormat>
  <Paragraphs>335</Paragraphs>
  <Slides>44</Slides>
  <Notes>17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Executive</vt:lpstr>
      <vt:lpstr>Opioid Crisis and Homelessness</vt:lpstr>
      <vt:lpstr>PowerPoint Presentation</vt:lpstr>
      <vt:lpstr>PowerPoint Presentation</vt:lpstr>
      <vt:lpstr>Overview</vt:lpstr>
      <vt:lpstr>PowerPoint Presentation</vt:lpstr>
      <vt:lpstr>PowerPoint Presentation</vt:lpstr>
      <vt:lpstr>Chronic Disease</vt:lpstr>
      <vt:lpstr>Chronic Disease</vt:lpstr>
      <vt:lpstr>    Relapse: Addiction vs Other Diseases</vt:lpstr>
      <vt:lpstr>Language Matters</vt:lpstr>
      <vt:lpstr>Individual Recovery</vt:lpstr>
      <vt:lpstr>Public Health, Societal Recovery</vt:lpstr>
      <vt:lpstr>PowerPoint Presentation</vt:lpstr>
      <vt:lpstr>PowerPoint Presentation</vt:lpstr>
      <vt:lpstr>ASAM Criteria: Goals</vt:lpstr>
      <vt:lpstr>PowerPoint Presentation</vt:lpstr>
      <vt:lpstr>Principles of Effective Treatment</vt:lpstr>
      <vt:lpstr>Principles of Effective Treatment</vt:lpstr>
      <vt:lpstr>Principles of Effective Treatment</vt:lpstr>
      <vt:lpstr>Treatment </vt:lpstr>
      <vt:lpstr> Definition</vt:lpstr>
      <vt:lpstr>Treatment </vt:lpstr>
      <vt:lpstr> Medications for Opioid Use</vt:lpstr>
      <vt:lpstr>PowerPoint Presentation</vt:lpstr>
      <vt:lpstr>PowerPoint Presentation</vt:lpstr>
      <vt:lpstr>PowerPoint Presentation</vt:lpstr>
      <vt:lpstr>PowerPoint Presentation</vt:lpstr>
      <vt:lpstr>Harm Reduction Spectrum</vt:lpstr>
      <vt:lpstr>Harm Reduction Strategies</vt:lpstr>
      <vt:lpstr>Harm Reduction Strategies </vt:lpstr>
      <vt:lpstr>Narcan </vt:lpstr>
      <vt:lpstr>  National Health Care for the Homeless Council www.nhchc.org</vt:lpstr>
      <vt:lpstr>PowerPoint Presentation</vt:lpstr>
      <vt:lpstr>Homelessness and Opioid Use</vt:lpstr>
      <vt:lpstr>Homelessness and Opioid Use </vt:lpstr>
      <vt:lpstr>PowerPoint Presentation</vt:lpstr>
      <vt:lpstr>Resources</vt:lpstr>
      <vt:lpstr>Resources</vt:lpstr>
      <vt:lpstr>Resources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Crisis and Homelessness</dc:title>
  <dc:creator>Mollie Bresnahan</dc:creator>
  <cp:lastModifiedBy>Kennedy, Geraldine</cp:lastModifiedBy>
  <cp:revision>40</cp:revision>
  <cp:lastPrinted>2018-06-12T18:58:17Z</cp:lastPrinted>
  <dcterms:created xsi:type="dcterms:W3CDTF">2018-06-08T11:25:47Z</dcterms:created>
  <dcterms:modified xsi:type="dcterms:W3CDTF">2018-06-15T21:58:48Z</dcterms:modified>
</cp:coreProperties>
</file>