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9"/>
  </p:notesMasterIdLst>
  <p:sldIdLst>
    <p:sldId id="256" r:id="rId2"/>
    <p:sldId id="257" r:id="rId3"/>
    <p:sldId id="260" r:id="rId4"/>
    <p:sldId id="259" r:id="rId5"/>
    <p:sldId id="261" r:id="rId6"/>
    <p:sldId id="262" r:id="rId7"/>
    <p:sldId id="266" r:id="rId8"/>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28" userDrawn="1">
          <p15:clr>
            <a:srgbClr val="A4A3A4"/>
          </p15:clr>
        </p15:guide>
        <p15:guide id="2" pos="2208"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20" autoAdjust="0"/>
    <p:restoredTop sz="78853" autoAdjust="0"/>
  </p:normalViewPr>
  <p:slideViewPr>
    <p:cSldViewPr>
      <p:cViewPr varScale="1">
        <p:scale>
          <a:sx n="101" d="100"/>
          <a:sy n="101" d="100"/>
        </p:scale>
        <p:origin x="510" y="5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p:cViewPr varScale="1">
        <p:scale>
          <a:sx n="56" d="100"/>
          <a:sy n="56" d="100"/>
        </p:scale>
        <p:origin x="1794" y="30"/>
      </p:cViewPr>
      <p:guideLst>
        <p:guide orient="horz" pos="2928"/>
        <p:guide pos="2208"/>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B41CE57F-77DC-4DAA-AE32-3C005FEDD1E4}" type="datetimeFigureOut">
              <a:rPr lang="en-US" smtClean="0"/>
              <a:pPr/>
              <a:t>6/15/2018</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679212E2-4AE2-4F62-B0E7-7164750D3565}" type="slidenum">
              <a:rPr lang="en-US" smtClean="0"/>
              <a:pPr/>
              <a:t>‹#›</a:t>
            </a:fld>
            <a:endParaRPr lang="en-US"/>
          </a:p>
        </p:txBody>
      </p:sp>
    </p:spTree>
    <p:extLst>
      <p:ext uri="{BB962C8B-B14F-4D97-AF65-F5344CB8AC3E}">
        <p14:creationId xmlns:p14="http://schemas.microsoft.com/office/powerpoint/2010/main" val="44620066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79212E2-4AE2-4F62-B0E7-7164750D3565}" type="slidenum">
              <a:rPr lang="en-US" smtClean="0"/>
              <a:pPr/>
              <a:t>1</a:t>
            </a:fld>
            <a:endParaRPr lang="en-US"/>
          </a:p>
        </p:txBody>
      </p:sp>
    </p:spTree>
    <p:extLst>
      <p:ext uri="{BB962C8B-B14F-4D97-AF65-F5344CB8AC3E}">
        <p14:creationId xmlns:p14="http://schemas.microsoft.com/office/powerpoint/2010/main" val="16280295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DIAL/SELF origin-based on a youth empowerment model and we embrace</a:t>
            </a:r>
            <a:r>
              <a:rPr lang="en-US" baseline="0" dirty="0" smtClean="0"/>
              <a:t> a PYD approach, which believes that all youth should be provided supports and opportunities to thrive, and include harm reduction and trauma-informed care practices in our work.</a:t>
            </a:r>
            <a:endParaRPr lang="en-US" dirty="0"/>
          </a:p>
        </p:txBody>
      </p:sp>
      <p:sp>
        <p:nvSpPr>
          <p:cNvPr id="4" name="Slide Number Placeholder 3"/>
          <p:cNvSpPr>
            <a:spLocks noGrp="1"/>
          </p:cNvSpPr>
          <p:nvPr>
            <p:ph type="sldNum" sz="quarter" idx="10"/>
          </p:nvPr>
        </p:nvSpPr>
        <p:spPr/>
        <p:txBody>
          <a:bodyPr/>
          <a:lstStyle/>
          <a:p>
            <a:fld id="{679212E2-4AE2-4F62-B0E7-7164750D3565}" type="slidenum">
              <a:rPr lang="en-US" smtClean="0"/>
              <a:pPr/>
              <a:t>2</a:t>
            </a:fld>
            <a:endParaRPr lang="en-US"/>
          </a:p>
        </p:txBody>
      </p:sp>
    </p:spTree>
    <p:extLst>
      <p:ext uri="{BB962C8B-B14F-4D97-AF65-F5344CB8AC3E}">
        <p14:creationId xmlns:p14="http://schemas.microsoft.com/office/powerpoint/2010/main" val="11447848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defTabSz="931774">
              <a:defRPr/>
            </a:pPr>
            <a:r>
              <a:rPr lang="en-US" b="0" dirty="0" smtClean="0"/>
              <a:t>Although I am here to talk about our housing options, it is important</a:t>
            </a:r>
            <a:r>
              <a:rPr lang="en-US" b="0" baseline="0" dirty="0" smtClean="0"/>
              <a:t> to mention all of our services because all of them contribute to our ability to connect youth to housing.</a:t>
            </a:r>
            <a:endParaRPr lang="en-US" b="0" dirty="0" smtClean="0"/>
          </a:p>
          <a:p>
            <a:pPr defTabSz="931774">
              <a:defRPr/>
            </a:pPr>
            <a:endParaRPr lang="en-US" b="0" dirty="0" smtClean="0"/>
          </a:p>
          <a:p>
            <a:pPr defTabSz="931774">
              <a:defRPr/>
            </a:pPr>
            <a:r>
              <a:rPr lang="en-US" b="0" dirty="0" smtClean="0"/>
              <a:t>Depending on the</a:t>
            </a:r>
            <a:r>
              <a:rPr lang="en-US" b="0" baseline="0" dirty="0" smtClean="0"/>
              <a:t> program, we serve youth between the ages of 12-25 in different areas of Western Mass., but generally focused on the Franklin County/North </a:t>
            </a:r>
            <a:r>
              <a:rPr lang="en-US" b="0" baseline="0" dirty="0" err="1" smtClean="0"/>
              <a:t>Quabbin</a:t>
            </a:r>
            <a:r>
              <a:rPr lang="en-US" b="0" baseline="0" dirty="0" smtClean="0"/>
              <a:t> region and in the past few years we have moved into Hampshire County and partnering with BRHA to provide some services out in Berkshire County.</a:t>
            </a:r>
          </a:p>
          <a:p>
            <a:pPr defTabSz="931774">
              <a:defRPr/>
            </a:pPr>
            <a:endParaRPr lang="en-US" b="0" baseline="0" dirty="0" smtClean="0"/>
          </a:p>
          <a:p>
            <a:pPr defTabSz="931774">
              <a:defRPr/>
            </a:pPr>
            <a:r>
              <a:rPr lang="en-US" b="0" baseline="0" dirty="0" smtClean="0"/>
              <a:t>Young people can get connected to us by talking to us on outreach, stopping by one of our Drop-In Centers, or calling us with the help of another provider or on their own.  Although we appreciate that a warm hand off can help them get connected, we also like to have the young person engage as much as possible on their own, so we are sure it is their choice to connect with us.  </a:t>
            </a:r>
          </a:p>
          <a:p>
            <a:pPr defTabSz="931774">
              <a:defRPr/>
            </a:pPr>
            <a:endParaRPr lang="en-US" b="1" dirty="0" smtClean="0"/>
          </a:p>
          <a:p>
            <a:pPr defTabSz="931774">
              <a:defRPr/>
            </a:pPr>
            <a:r>
              <a:rPr lang="en-US" b="1" dirty="0" smtClean="0"/>
              <a:t>Our</a:t>
            </a:r>
            <a:r>
              <a:rPr lang="en-US" b="1" baseline="0" dirty="0" smtClean="0"/>
              <a:t> Runaway and Homeless Youth </a:t>
            </a:r>
            <a:r>
              <a:rPr lang="en-US" b="1" dirty="0" smtClean="0"/>
              <a:t>Programs</a:t>
            </a:r>
            <a:r>
              <a:rPr lang="en-US" b="1" baseline="0" dirty="0" smtClean="0"/>
              <a:t> </a:t>
            </a:r>
            <a:r>
              <a:rPr lang="en-US" b="0" baseline="0" dirty="0" smtClean="0"/>
              <a:t>are </a:t>
            </a:r>
            <a:r>
              <a:rPr lang="en-US" dirty="0" smtClean="0"/>
              <a:t>funded by the U.S. Department of Health and Human Services, the MA Department of Public Health, the MA Department of Housing and Community Development, Massachusetts</a:t>
            </a:r>
            <a:r>
              <a:rPr lang="en-US" baseline="0" dirty="0" smtClean="0"/>
              <a:t> Housing and Shelter Alliance, </a:t>
            </a:r>
            <a:r>
              <a:rPr lang="en-US" dirty="0" smtClean="0"/>
              <a:t>private foundations and charitable gifts. </a:t>
            </a:r>
          </a:p>
          <a:p>
            <a:pPr defTabSz="931774">
              <a:defRPr/>
            </a:pPr>
            <a:endParaRPr lang="en-US" b="1" dirty="0" smtClean="0"/>
          </a:p>
        </p:txBody>
      </p:sp>
      <p:sp>
        <p:nvSpPr>
          <p:cNvPr id="4" name="Slide Number Placeholder 3"/>
          <p:cNvSpPr>
            <a:spLocks noGrp="1"/>
          </p:cNvSpPr>
          <p:nvPr>
            <p:ph type="sldNum" sz="quarter" idx="10"/>
          </p:nvPr>
        </p:nvSpPr>
        <p:spPr/>
        <p:txBody>
          <a:bodyPr/>
          <a:lstStyle/>
          <a:p>
            <a:fld id="{679212E2-4AE2-4F62-B0E7-7164750D3565}" type="slidenum">
              <a:rPr lang="en-US" smtClean="0"/>
              <a:pPr/>
              <a:t>3</a:t>
            </a:fld>
            <a:endParaRPr lang="en-US"/>
          </a:p>
        </p:txBody>
      </p:sp>
    </p:spTree>
    <p:extLst>
      <p:ext uri="{BB962C8B-B14F-4D97-AF65-F5344CB8AC3E}">
        <p14:creationId xmlns:p14="http://schemas.microsoft.com/office/powerpoint/2010/main" val="154421201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92500"/>
          </a:bodyPr>
          <a:lstStyle/>
          <a:p>
            <a:pPr defTabSz="931774">
              <a:defRPr/>
            </a:pPr>
            <a:r>
              <a:rPr lang="en-US" b="1" dirty="0" smtClean="0"/>
              <a:t>Outreach Services</a:t>
            </a:r>
            <a:r>
              <a:rPr lang="en-US" b="0" dirty="0" smtClean="0"/>
              <a:t>-</a:t>
            </a:r>
            <a:r>
              <a:rPr lang="en-US" dirty="0"/>
              <a:t>We take calls/meet with youth, families, other community members and service providers and let them know about our services and other services available in the community to support youth and families in order to prevent youth homelessness.</a:t>
            </a:r>
          </a:p>
          <a:p>
            <a:pPr defTabSz="931774">
              <a:defRPr/>
            </a:pPr>
            <a:endParaRPr lang="en-US" b="1" baseline="0" dirty="0" smtClean="0"/>
          </a:p>
          <a:p>
            <a:pPr defTabSz="931774">
              <a:defRPr/>
            </a:pPr>
            <a:r>
              <a:rPr lang="en-US" b="0" dirty="0" smtClean="0"/>
              <a:t>When we meet with youth, we work to build</a:t>
            </a:r>
            <a:r>
              <a:rPr lang="en-US" b="0" baseline="0" dirty="0" smtClean="0"/>
              <a:t> </a:t>
            </a:r>
            <a:r>
              <a:rPr lang="en-US" b="0" dirty="0" smtClean="0"/>
              <a:t>relationships</a:t>
            </a:r>
            <a:r>
              <a:rPr lang="en-US" b="0" baseline="0" dirty="0" smtClean="0"/>
              <a:t> with</a:t>
            </a:r>
            <a:r>
              <a:rPr lang="en-US" b="0" dirty="0" smtClean="0"/>
              <a:t> them, provide supplies, inform them of our services, assess their needs, and connect them with services.  </a:t>
            </a:r>
          </a:p>
          <a:p>
            <a:pPr defTabSz="931774">
              <a:defRPr/>
            </a:pPr>
            <a:endParaRPr lang="en-US" b="1" baseline="0" dirty="0" smtClean="0"/>
          </a:p>
          <a:p>
            <a:pPr defTabSz="931774">
              <a:defRPr/>
            </a:pPr>
            <a:r>
              <a:rPr lang="en-US" b="1" baseline="0" dirty="0" smtClean="0"/>
              <a:t>Street Outreach</a:t>
            </a:r>
            <a:r>
              <a:rPr lang="en-US" b="0" baseline="0" dirty="0" smtClean="0"/>
              <a:t>-We regularly walk the streets, connecting with youth at skate parks, community meal sites or on the streets of downtown Greenfield, Turners Falls, Orange, Northampton and Amherst.</a:t>
            </a:r>
            <a:endParaRPr lang="en-US" b="1" baseline="0" dirty="0" smtClean="0"/>
          </a:p>
          <a:p>
            <a:endParaRPr lang="en-US" b="1" dirty="0" smtClean="0"/>
          </a:p>
          <a:p>
            <a:r>
              <a:rPr lang="en-US" b="1" dirty="0" smtClean="0"/>
              <a:t>School Outreach-</a:t>
            </a:r>
            <a:r>
              <a:rPr lang="en-US" b="0" dirty="0" smtClean="0"/>
              <a:t>We provide outreach on our programs in the schools through</a:t>
            </a:r>
            <a:r>
              <a:rPr lang="en-US" b="0" baseline="0" dirty="0" smtClean="0"/>
              <a:t> tabling, presenting in classrooms or assemblies, or partnering with schools during special events.</a:t>
            </a:r>
          </a:p>
          <a:p>
            <a:endParaRPr lang="en-US" b="0" baseline="0" dirty="0" smtClean="0"/>
          </a:p>
          <a:p>
            <a:r>
              <a:rPr lang="en-US" b="1" baseline="0" dirty="0" smtClean="0"/>
              <a:t>Event-Based Outreach</a:t>
            </a:r>
            <a:r>
              <a:rPr lang="en-US" b="0" baseline="0" dirty="0" smtClean="0"/>
              <a:t>-We attend health fairs, Pride marches, open </a:t>
            </a:r>
            <a:r>
              <a:rPr lang="en-US" b="0" baseline="0" dirty="0" err="1" smtClean="0"/>
              <a:t>mic</a:t>
            </a:r>
            <a:r>
              <a:rPr lang="en-US" b="0" baseline="0" dirty="0" smtClean="0"/>
              <a:t> nights, any other events that may attract young people.</a:t>
            </a:r>
          </a:p>
          <a:p>
            <a:endParaRPr lang="en-US" b="0" baseline="0" dirty="0" smtClean="0"/>
          </a:p>
          <a:p>
            <a:pPr defTabSz="931774">
              <a:defRPr/>
            </a:pPr>
            <a:r>
              <a:rPr lang="en-US" b="1" dirty="0" smtClean="0"/>
              <a:t>Safe Place</a:t>
            </a:r>
            <a:r>
              <a:rPr lang="en-US" b="0" dirty="0" smtClean="0"/>
              <a:t>-</a:t>
            </a:r>
            <a:r>
              <a:rPr lang="en-US" dirty="0"/>
              <a:t>We are a part of the National Safe Place Program, which engages community partners such as the hospital, convenient stores, 24 hour restaurants to serve as access points for our services.  If a youth is feeling unsafe or in trouble, they can go to</a:t>
            </a:r>
            <a:r>
              <a:rPr lang="en-US" dirty="0" smtClean="0"/>
              <a:t> any site displaying the yellow and black, diamond shaped, </a:t>
            </a:r>
            <a:r>
              <a:rPr lang="en-US" b="1" dirty="0" smtClean="0"/>
              <a:t>Safe Place</a:t>
            </a:r>
            <a:r>
              <a:rPr lang="en-US" dirty="0" smtClean="0"/>
              <a:t> sign and request help.  </a:t>
            </a:r>
            <a:r>
              <a:rPr lang="en-US" dirty="0"/>
              <a:t>Safe Place site and the staff are trained to make them feel comfortable and contact our agency to respond.</a:t>
            </a:r>
          </a:p>
        </p:txBody>
      </p:sp>
      <p:sp>
        <p:nvSpPr>
          <p:cNvPr id="4" name="Slide Number Placeholder 3"/>
          <p:cNvSpPr>
            <a:spLocks noGrp="1"/>
          </p:cNvSpPr>
          <p:nvPr>
            <p:ph type="sldNum" sz="quarter" idx="10"/>
          </p:nvPr>
        </p:nvSpPr>
        <p:spPr/>
        <p:txBody>
          <a:bodyPr/>
          <a:lstStyle/>
          <a:p>
            <a:fld id="{679212E2-4AE2-4F62-B0E7-7164750D3565}" type="slidenum">
              <a:rPr lang="en-US" smtClean="0"/>
              <a:pPr/>
              <a:t>4</a:t>
            </a:fld>
            <a:endParaRPr lang="en-US"/>
          </a:p>
        </p:txBody>
      </p:sp>
    </p:spTree>
    <p:extLst>
      <p:ext uri="{BB962C8B-B14F-4D97-AF65-F5344CB8AC3E}">
        <p14:creationId xmlns:p14="http://schemas.microsoft.com/office/powerpoint/2010/main" val="355226886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0" dirty="0" smtClean="0"/>
              <a:t>We have multiple sites (Orange and</a:t>
            </a:r>
            <a:r>
              <a:rPr lang="en-US" b="0" baseline="0" dirty="0" smtClean="0"/>
              <a:t> Greenfield) </a:t>
            </a:r>
            <a:r>
              <a:rPr lang="en-US" b="0" dirty="0" smtClean="0"/>
              <a:t>that youth can drop in for recreational activities and assistance with their needs and we have regular hours at another youth drop-in</a:t>
            </a:r>
            <a:r>
              <a:rPr lang="en-US" b="0" baseline="0" dirty="0" smtClean="0"/>
              <a:t> center in Turners Falls.  We mainly serve under 22 </a:t>
            </a:r>
            <a:r>
              <a:rPr lang="en-US" b="0" baseline="0" dirty="0" err="1" smtClean="0"/>
              <a:t>y.o</a:t>
            </a:r>
            <a:r>
              <a:rPr lang="en-US" b="0" baseline="0" dirty="0" smtClean="0"/>
              <a:t>. in these, but can support people 22-25 with getting connected to other services as well.</a:t>
            </a:r>
          </a:p>
          <a:p>
            <a:endParaRPr lang="en-US" b="0" baseline="0" dirty="0" smtClean="0"/>
          </a:p>
          <a:p>
            <a:r>
              <a:rPr lang="en-US" b="0" baseline="0" dirty="0" smtClean="0"/>
              <a:t>When young people access our Drop-In Centers, they will be asked to complete a brief intake with basic demographic questions and the services they are seeking.  If it’s the first time they are visiting, we also give then a quick tour so they are aware of all that they can access.</a:t>
            </a:r>
          </a:p>
          <a:p>
            <a:endParaRPr lang="en-US" b="0" dirty="0" smtClean="0"/>
          </a:p>
          <a:p>
            <a:r>
              <a:rPr lang="en-US" b="0" dirty="0" smtClean="0"/>
              <a:t>Through these resource</a:t>
            </a:r>
            <a:r>
              <a:rPr lang="en-US" b="0" baseline="0" dirty="0" smtClean="0"/>
              <a:t> centers, youth can access </a:t>
            </a:r>
            <a:r>
              <a:rPr lang="en-US" b="0" dirty="0" smtClean="0"/>
              <a:t>laundry and shower facilities, food pantries, clothing, bus tickets, computers,</a:t>
            </a:r>
            <a:r>
              <a:rPr lang="en-US" b="0" baseline="0" dirty="0" smtClean="0"/>
              <a:t> </a:t>
            </a:r>
            <a:r>
              <a:rPr lang="en-US" b="0" dirty="0" smtClean="0"/>
              <a:t>and health supplies.</a:t>
            </a:r>
          </a:p>
          <a:p>
            <a:endParaRPr lang="en-US" b="0" dirty="0" smtClean="0"/>
          </a:p>
          <a:p>
            <a:r>
              <a:rPr lang="en-US" b="0" dirty="0" smtClean="0"/>
              <a:t>Youth can also get involved with case management in which staff support youth with finding housing, employment, obtaining an id, obtaining health insurance, or any other need they may have.  We also may support them by taking them to appointments</a:t>
            </a:r>
            <a:r>
              <a:rPr lang="en-US" b="0" baseline="0" dirty="0" smtClean="0"/>
              <a:t> to help them connect with other providers in the community.  This involves working with a staff person to complete a full intake, so we can find out more about their needs and ways we can provide support.  Case management meeting frequency is determined by the young person and staff, but is typically weekly and is focused on creating a goal plan and working toward the young person’s goals.</a:t>
            </a:r>
            <a:endParaRPr lang="en-US" b="0" dirty="0" smtClean="0"/>
          </a:p>
        </p:txBody>
      </p:sp>
      <p:sp>
        <p:nvSpPr>
          <p:cNvPr id="4" name="Slide Number Placeholder 3"/>
          <p:cNvSpPr>
            <a:spLocks noGrp="1"/>
          </p:cNvSpPr>
          <p:nvPr>
            <p:ph type="sldNum" sz="quarter" idx="10"/>
          </p:nvPr>
        </p:nvSpPr>
        <p:spPr/>
        <p:txBody>
          <a:bodyPr/>
          <a:lstStyle/>
          <a:p>
            <a:fld id="{679212E2-4AE2-4F62-B0E7-7164750D3565}" type="slidenum">
              <a:rPr lang="en-US" smtClean="0"/>
              <a:pPr/>
              <a:t>5</a:t>
            </a:fld>
            <a:endParaRPr lang="en-US"/>
          </a:p>
        </p:txBody>
      </p:sp>
    </p:spTree>
    <p:extLst>
      <p:ext uri="{BB962C8B-B14F-4D97-AF65-F5344CB8AC3E}">
        <p14:creationId xmlns:p14="http://schemas.microsoft.com/office/powerpoint/2010/main" val="69535492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55000" lnSpcReduction="20000"/>
          </a:bodyPr>
          <a:lstStyle/>
          <a:p>
            <a:r>
              <a:rPr lang="en-US" dirty="0"/>
              <a:t>When a youth presents with a need for housing, we first talk with them about their options with family or other people in their community.  We try to see if there is a way that we can support them going home or to another location if it is a positive, safe place for them.  We may meet with the family to help them work out expectations or provide mediation, or we may decide to support the youth in their living situation with a housing subsidy that may make the difference in preventing them from becoming homeless.  Story of young man in Deerfield  </a:t>
            </a:r>
          </a:p>
          <a:p>
            <a:endParaRPr lang="en-US" dirty="0"/>
          </a:p>
          <a:p>
            <a:r>
              <a:rPr lang="en-US" dirty="0"/>
              <a:t>We also have flexible funds to support young people with obtaining or maintaining their housing.  This could be first/last/security or assistance with a car repair that allows them to get to work to have rent money.</a:t>
            </a:r>
          </a:p>
          <a:p>
            <a:endParaRPr lang="en-US" dirty="0"/>
          </a:p>
          <a:p>
            <a:r>
              <a:rPr lang="en-US" dirty="0"/>
              <a:t>For those without options, we have a number of options which meet the varying needs of the youth we see.  </a:t>
            </a:r>
          </a:p>
          <a:p>
            <a:endParaRPr lang="en-US" dirty="0"/>
          </a:p>
          <a:p>
            <a:r>
              <a:rPr lang="en-US" dirty="0"/>
              <a:t>The </a:t>
            </a:r>
            <a:r>
              <a:rPr lang="en-US" b="1" dirty="0"/>
              <a:t>Night Owl </a:t>
            </a:r>
            <a:r>
              <a:rPr lang="en-US" dirty="0"/>
              <a:t>Warming Center is an overnight drop-in center with staffing.  Youth utilizing the Night Owl are required to engage in more intensive case management and long-term housing planning.  This is a short-term option and we try to work with them to quickly work out a longer-term plan.  For under 22 </a:t>
            </a:r>
            <a:r>
              <a:rPr lang="en-US" dirty="0" err="1"/>
              <a:t>y.o</a:t>
            </a:r>
            <a:r>
              <a:rPr lang="en-US" dirty="0"/>
              <a:t>.</a:t>
            </a:r>
          </a:p>
          <a:p>
            <a:endParaRPr lang="en-US" dirty="0"/>
          </a:p>
          <a:p>
            <a:r>
              <a:rPr lang="en-US" b="1" dirty="0"/>
              <a:t>Host Homes-</a:t>
            </a:r>
            <a:r>
              <a:rPr lang="en-US" dirty="0"/>
              <a:t>We have the ability to place youth in established host homes if a family-like setting is the best option for a youth.</a:t>
            </a:r>
          </a:p>
          <a:p>
            <a:endParaRPr lang="en-US" b="1" dirty="0"/>
          </a:p>
          <a:p>
            <a:pPr defTabSz="931774">
              <a:defRPr/>
            </a:pPr>
            <a:r>
              <a:rPr lang="en-US" dirty="0"/>
              <a:t>We connect youth with the adult shelter if they seem like they could manage.  This is not our first choice, but one of many options and one that can lead to other more positive independent living options.  We work with them to regularly contact the shelter to secure a spot and continue to work with them while they are in the shelter.</a:t>
            </a:r>
          </a:p>
          <a:p>
            <a:endParaRPr lang="en-US" dirty="0"/>
          </a:p>
          <a:p>
            <a:r>
              <a:rPr lang="en-US" dirty="0"/>
              <a:t>The </a:t>
            </a:r>
            <a:r>
              <a:rPr lang="en-US" b="1" dirty="0"/>
              <a:t>Step Program </a:t>
            </a:r>
            <a:r>
              <a:rPr lang="en-US" dirty="0"/>
              <a:t>(serves ages 17-21 in Turners Falls and Orange) is a comprehensive transitional living program that provides a rent-free shared apartment, 24/7 staff support, informal and formal life skills education, case management, a weekly living allowance stipend, and linkages to educational and social services and positive opportunities to be engaged in their schools and communities.  </a:t>
            </a:r>
          </a:p>
          <a:p>
            <a:endParaRPr lang="en-US" b="1" dirty="0"/>
          </a:p>
          <a:p>
            <a:r>
              <a:rPr lang="en-US" b="1" dirty="0"/>
              <a:t>LGBT Housing First Program </a:t>
            </a:r>
            <a:r>
              <a:rPr lang="en-US" dirty="0"/>
              <a:t>is part of a program funded by the Massachusetts Housing and Shelter Alliance.  This program is for youth ages 18-25 who identify as LGBTQ and is meant to serve the chronically homeless through the provision of housing first and then wraparound services.</a:t>
            </a:r>
          </a:p>
          <a:p>
            <a:endParaRPr lang="en-US" b="1" dirty="0"/>
          </a:p>
          <a:p>
            <a:r>
              <a:rPr lang="en-US" b="1" dirty="0"/>
              <a:t>Teen Housing </a:t>
            </a:r>
            <a:r>
              <a:rPr lang="en-US" dirty="0"/>
              <a:t>develops and manages supported affordable housing for young adults who are homeless or at-risk of homelessness. So far it has purchased and renovated an 8 unit building in Turners Falls for the Step Program, completed 10 efficiency apartments in Greenfield, another 10 units in Orange, and a 4 unit building in Northampton with plans for additional units there. </a:t>
            </a:r>
            <a:endParaRPr lang="en-US" i="1" dirty="0"/>
          </a:p>
          <a:p>
            <a:endParaRPr lang="en-US" dirty="0"/>
          </a:p>
          <a:p>
            <a:r>
              <a:rPr lang="en-US" b="1" dirty="0" smtClean="0"/>
              <a:t>Greenfield Teen Housing </a:t>
            </a:r>
            <a:r>
              <a:rPr lang="en-US" dirty="0" smtClean="0"/>
              <a:t>is made up of 10 Section 8 Project-based efficiency apartments, which provide subsidized supportive affordable housing for low income homeless young adults ages 18-25.</a:t>
            </a:r>
            <a:r>
              <a:rPr lang="en-US" baseline="0" dirty="0" smtClean="0"/>
              <a:t>  If they follow all of their lease requirements (paying rent, maintaining the apartment, programming, community service, engaging in case management), they are placed on the top of the list for a mobile Section 8 voucher.</a:t>
            </a:r>
          </a:p>
          <a:p>
            <a:endParaRPr lang="en-US" baseline="0" dirty="0" smtClean="0"/>
          </a:p>
          <a:p>
            <a:r>
              <a:rPr lang="en-US" b="1" baseline="0" dirty="0" smtClean="0"/>
              <a:t>Orange Teen Housing</a:t>
            </a:r>
            <a:r>
              <a:rPr lang="en-US" b="0" baseline="0" dirty="0" smtClean="0"/>
              <a:t> is made up of 8 Section 8 and 2 MRVP project-based units.  The Franklin Regional Housing Authority owns the building, but we assist with placements in the building.</a:t>
            </a:r>
          </a:p>
          <a:p>
            <a:endParaRPr lang="en-US" b="0" baseline="0" dirty="0" smtClean="0"/>
          </a:p>
          <a:p>
            <a:r>
              <a:rPr lang="en-US" b="1" baseline="0" dirty="0" smtClean="0"/>
              <a:t>Northampton Teen Housing </a:t>
            </a:r>
            <a:r>
              <a:rPr lang="en-US" b="0" baseline="0" dirty="0" smtClean="0"/>
              <a:t>is made up of 2 2-bedroom apartments and we have plans to build additional housing in an adjacent lot in the next year.</a:t>
            </a:r>
            <a:endParaRPr lang="en-US" b="1" dirty="0" smtClean="0"/>
          </a:p>
          <a:p>
            <a:endParaRPr lang="en-US" dirty="0" smtClean="0"/>
          </a:p>
          <a:p>
            <a:r>
              <a:rPr lang="en-US" b="1" dirty="0" smtClean="0"/>
              <a:t>Teen Housing</a:t>
            </a:r>
            <a:r>
              <a:rPr lang="en-US" dirty="0" smtClean="0"/>
              <a:t> is supported by private foundations (including </a:t>
            </a:r>
            <a:r>
              <a:rPr lang="en-US" dirty="0" err="1" smtClean="0"/>
              <a:t>BankNorth</a:t>
            </a:r>
            <a:r>
              <a:rPr lang="en-US" dirty="0" smtClean="0"/>
              <a:t> Foundation), the MA Department of Housing and Community Development, Boston Community Capital, Federal Home Loan Bank and gifts from local residents and businesses.</a:t>
            </a:r>
            <a:endParaRPr lang="en-US" dirty="0"/>
          </a:p>
        </p:txBody>
      </p:sp>
      <p:sp>
        <p:nvSpPr>
          <p:cNvPr id="4" name="Slide Number Placeholder 3"/>
          <p:cNvSpPr>
            <a:spLocks noGrp="1"/>
          </p:cNvSpPr>
          <p:nvPr>
            <p:ph type="sldNum" sz="quarter" idx="10"/>
          </p:nvPr>
        </p:nvSpPr>
        <p:spPr/>
        <p:txBody>
          <a:bodyPr/>
          <a:lstStyle/>
          <a:p>
            <a:fld id="{679212E2-4AE2-4F62-B0E7-7164750D3565}" type="slidenum">
              <a:rPr lang="en-US" smtClean="0"/>
              <a:pPr/>
              <a:t>6</a:t>
            </a:fld>
            <a:endParaRPr lang="en-US"/>
          </a:p>
        </p:txBody>
      </p:sp>
    </p:spTree>
    <p:extLst>
      <p:ext uri="{BB962C8B-B14F-4D97-AF65-F5344CB8AC3E}">
        <p14:creationId xmlns:p14="http://schemas.microsoft.com/office/powerpoint/2010/main" val="116678992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F82B9ACC-9B4D-45E2-ADDF-AB59C3E2EE98}" type="datetimeFigureOut">
              <a:rPr lang="en-US" smtClean="0"/>
              <a:pPr/>
              <a:t>6/15/2018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AC36207-BB10-42A4-9648-11EAB569C58D}"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82B9ACC-9B4D-45E2-ADDF-AB59C3E2EE98}" type="datetimeFigureOut">
              <a:rPr lang="en-US" smtClean="0"/>
              <a:pPr/>
              <a:t>6/15/2018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AC36207-BB10-42A4-9648-11EAB569C58D}"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82B9ACC-9B4D-45E2-ADDF-AB59C3E2EE98}" type="datetimeFigureOut">
              <a:rPr lang="en-US" smtClean="0"/>
              <a:pPr/>
              <a:t>6/15/2018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AC36207-BB10-42A4-9648-11EAB569C58D}"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82B9ACC-9B4D-45E2-ADDF-AB59C3E2EE98}" type="datetimeFigureOut">
              <a:rPr lang="en-US" smtClean="0"/>
              <a:pPr/>
              <a:t>6/15/2018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AC36207-BB10-42A4-9648-11EAB569C58D}" type="slidenum">
              <a:rPr lang="en-US" smtClean="0"/>
              <a:pPr/>
              <a:t>‹#›</a:t>
            </a:fld>
            <a:endParaRPr lang="en-US"/>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82B9ACC-9B4D-45E2-ADDF-AB59C3E2EE98}" type="datetimeFigureOut">
              <a:rPr lang="en-US" smtClean="0"/>
              <a:pPr/>
              <a:t>6/15/2018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AC36207-BB10-42A4-9648-11EAB569C58D}"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F82B9ACC-9B4D-45E2-ADDF-AB59C3E2EE98}" type="datetimeFigureOut">
              <a:rPr lang="en-US" smtClean="0"/>
              <a:pPr/>
              <a:t>6/15/2018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AC36207-BB10-42A4-9648-11EAB569C58D}"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F82B9ACC-9B4D-45E2-ADDF-AB59C3E2EE98}" type="datetimeFigureOut">
              <a:rPr lang="en-US" smtClean="0"/>
              <a:pPr/>
              <a:t>6/15/2018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AC36207-BB10-42A4-9648-11EAB569C58D}"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F82B9ACC-9B4D-45E2-ADDF-AB59C3E2EE98}" type="datetimeFigureOut">
              <a:rPr lang="en-US" smtClean="0"/>
              <a:pPr/>
              <a:t>6/15/2018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AC36207-BB10-42A4-9648-11EAB569C58D}"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82B9ACC-9B4D-45E2-ADDF-AB59C3E2EE98}" type="datetimeFigureOut">
              <a:rPr lang="en-US" smtClean="0"/>
              <a:pPr/>
              <a:t>6/15/2018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AC36207-BB10-42A4-9648-11EAB569C58D}"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82B9ACC-9B4D-45E2-ADDF-AB59C3E2EE98}" type="datetimeFigureOut">
              <a:rPr lang="en-US" smtClean="0"/>
              <a:pPr/>
              <a:t>6/15/2018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AC36207-BB10-42A4-9648-11EAB569C58D}"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82B9ACC-9B4D-45E2-ADDF-AB59C3E2EE98}" type="datetimeFigureOut">
              <a:rPr lang="en-US" smtClean="0"/>
              <a:pPr/>
              <a:t>6/15/2018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AC36207-BB10-42A4-9648-11EAB569C58D}"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82B9ACC-9B4D-45E2-ADDF-AB59C3E2EE98}" type="datetimeFigureOut">
              <a:rPr lang="en-US" smtClean="0"/>
              <a:pPr/>
              <a:t>6/15/2018</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AC36207-BB10-42A4-9648-11EAB569C58D}"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hyperlink" Target="mailto:lgoldsmith@dialself.org"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295401"/>
            <a:ext cx="7772400" cy="2305050"/>
          </a:xfrm>
        </p:spPr>
        <p:txBody>
          <a:bodyPr/>
          <a:lstStyle/>
          <a:p>
            <a:r>
              <a:rPr lang="en-US" b="1" dirty="0" smtClean="0"/>
              <a:t>DIAL/SELF Youth and</a:t>
            </a:r>
            <a:br>
              <a:rPr lang="en-US" b="1" dirty="0" smtClean="0"/>
            </a:br>
            <a:r>
              <a:rPr lang="en-US" b="1" dirty="0" smtClean="0"/>
              <a:t>Community Services</a:t>
            </a:r>
            <a:r>
              <a:rPr lang="en-US" dirty="0" smtClean="0"/>
              <a:t/>
            </a:r>
            <a:br>
              <a:rPr lang="en-US" dirty="0" smtClean="0"/>
            </a:br>
            <a:r>
              <a:rPr lang="en-US" dirty="0" smtClean="0"/>
              <a:t>Continuum of Housing Services</a:t>
            </a:r>
            <a:endParaRPr lang="en-US" dirty="0"/>
          </a:p>
        </p:txBody>
      </p:sp>
      <p:sp>
        <p:nvSpPr>
          <p:cNvPr id="3" name="Subtitle 2"/>
          <p:cNvSpPr>
            <a:spLocks noGrp="1"/>
          </p:cNvSpPr>
          <p:nvPr>
            <p:ph type="subTitle" idx="1"/>
          </p:nvPr>
        </p:nvSpPr>
        <p:spPr>
          <a:xfrm>
            <a:off x="1371600" y="3886200"/>
            <a:ext cx="6400800" cy="2438400"/>
          </a:xfrm>
        </p:spPr>
        <p:txBody>
          <a:bodyPr/>
          <a:lstStyle/>
          <a:p>
            <a:endParaRPr lang="en-US" dirty="0" smtClean="0"/>
          </a:p>
        </p:txBody>
      </p:sp>
      <p:pic>
        <p:nvPicPr>
          <p:cNvPr id="1026" name="Picture 0" descr="Dialself round-small.jpg"/>
          <p:cNvPicPr>
            <a:picLocks noChangeAspect="1" noChangeArrowheads="1"/>
          </p:cNvPicPr>
          <p:nvPr/>
        </p:nvPicPr>
        <p:blipFill>
          <a:blip r:embed="rId3" cstate="print"/>
          <a:srcRect/>
          <a:stretch>
            <a:fillRect/>
          </a:stretch>
        </p:blipFill>
        <p:spPr bwMode="auto">
          <a:xfrm>
            <a:off x="3429000" y="4038600"/>
            <a:ext cx="2040835" cy="2133600"/>
          </a:xfrm>
          <a:prstGeom prst="rect">
            <a:avLst/>
          </a:prstGeom>
          <a:noFill/>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Agency History</a:t>
            </a:r>
            <a:endParaRPr lang="en-US" dirty="0"/>
          </a:p>
        </p:txBody>
      </p:sp>
      <p:sp>
        <p:nvSpPr>
          <p:cNvPr id="3" name="Content Placeholder 2"/>
          <p:cNvSpPr>
            <a:spLocks noGrp="1"/>
          </p:cNvSpPr>
          <p:nvPr>
            <p:ph idx="1"/>
          </p:nvPr>
        </p:nvSpPr>
        <p:spPr/>
        <p:txBody>
          <a:bodyPr>
            <a:normAutofit lnSpcReduction="10000"/>
          </a:bodyPr>
          <a:lstStyle/>
          <a:p>
            <a:r>
              <a:rPr lang="en-US" dirty="0" smtClean="0"/>
              <a:t>We are a community-based non-profit agency that has been serving the youth and communities of Western MA since 1977. </a:t>
            </a:r>
          </a:p>
          <a:p>
            <a:r>
              <a:rPr lang="en-US" dirty="0" smtClean="0"/>
              <a:t>We provide a wide array of services that foster youth empowerment and community service.</a:t>
            </a:r>
          </a:p>
          <a:p>
            <a:r>
              <a:rPr lang="en-US" dirty="0" smtClean="0"/>
              <a:t>Over the course of the last three decades, we have worked with more than 40,000 area youth in Franklin and Hampshire Counties and the North Quabbin Region. </a:t>
            </a:r>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Continuum of Runaway/Homeless Youth Programs</a:t>
            </a:r>
            <a:endParaRPr lang="en-US" dirty="0"/>
          </a:p>
        </p:txBody>
      </p:sp>
      <p:sp>
        <p:nvSpPr>
          <p:cNvPr id="3" name="Content Placeholder 2"/>
          <p:cNvSpPr>
            <a:spLocks noGrp="1"/>
          </p:cNvSpPr>
          <p:nvPr>
            <p:ph idx="1"/>
          </p:nvPr>
        </p:nvSpPr>
        <p:spPr/>
        <p:txBody>
          <a:bodyPr/>
          <a:lstStyle/>
          <a:p>
            <a:r>
              <a:rPr lang="en-US" dirty="0" smtClean="0"/>
              <a:t>Outreach Services</a:t>
            </a:r>
          </a:p>
          <a:p>
            <a:r>
              <a:rPr lang="en-US" dirty="0" smtClean="0"/>
              <a:t>Drop-In/Resource Center Services</a:t>
            </a:r>
          </a:p>
          <a:p>
            <a:r>
              <a:rPr lang="en-US" dirty="0" smtClean="0"/>
              <a:t>Housing Services</a:t>
            </a:r>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Outreach Services</a:t>
            </a:r>
            <a:endParaRPr lang="en-US" dirty="0"/>
          </a:p>
        </p:txBody>
      </p:sp>
      <p:sp>
        <p:nvSpPr>
          <p:cNvPr id="3" name="Content Placeholder 2"/>
          <p:cNvSpPr>
            <a:spLocks noGrp="1"/>
          </p:cNvSpPr>
          <p:nvPr>
            <p:ph idx="1"/>
          </p:nvPr>
        </p:nvSpPr>
        <p:spPr/>
        <p:txBody>
          <a:bodyPr/>
          <a:lstStyle/>
          <a:p>
            <a:r>
              <a:rPr lang="en-US" dirty="0" smtClean="0"/>
              <a:t>Street Outreach</a:t>
            </a:r>
          </a:p>
          <a:p>
            <a:r>
              <a:rPr lang="en-US" dirty="0" smtClean="0"/>
              <a:t>School Outreach</a:t>
            </a:r>
          </a:p>
          <a:p>
            <a:r>
              <a:rPr lang="en-US" dirty="0" smtClean="0"/>
              <a:t>Event-Based Outreach</a:t>
            </a:r>
          </a:p>
          <a:p>
            <a:r>
              <a:rPr lang="en-US" dirty="0" smtClean="0"/>
              <a:t>Safe Place </a:t>
            </a:r>
            <a:endParaRPr lang="en-US" dirty="0"/>
          </a:p>
        </p:txBody>
      </p:sp>
      <p:pic>
        <p:nvPicPr>
          <p:cNvPr id="4" name="Picture 3" descr="C:\Users\Lisa\Pictures\Safe-Place-logo_new_20121-300x300.jpg"/>
          <p:cNvPicPr/>
          <p:nvPr/>
        </p:nvPicPr>
        <p:blipFill>
          <a:blip r:embed="rId3" cstate="print"/>
          <a:srcRect/>
          <a:stretch>
            <a:fillRect/>
          </a:stretch>
        </p:blipFill>
        <p:spPr bwMode="auto">
          <a:xfrm>
            <a:off x="3276600" y="3505200"/>
            <a:ext cx="2743200" cy="25146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Drop-In/Resource Center Services</a:t>
            </a:r>
            <a:endParaRPr lang="en-US" dirty="0"/>
          </a:p>
        </p:txBody>
      </p:sp>
      <p:sp>
        <p:nvSpPr>
          <p:cNvPr id="3" name="Content Placeholder 2"/>
          <p:cNvSpPr>
            <a:spLocks noGrp="1"/>
          </p:cNvSpPr>
          <p:nvPr>
            <p:ph idx="1"/>
          </p:nvPr>
        </p:nvSpPr>
        <p:spPr/>
        <p:txBody>
          <a:bodyPr>
            <a:normAutofit/>
          </a:bodyPr>
          <a:lstStyle/>
          <a:p>
            <a:r>
              <a:rPr lang="en-US" dirty="0" smtClean="0"/>
              <a:t>Locations</a:t>
            </a:r>
          </a:p>
          <a:p>
            <a:r>
              <a:rPr lang="en-US" dirty="0" smtClean="0"/>
              <a:t>Resources Available</a:t>
            </a:r>
          </a:p>
          <a:p>
            <a:r>
              <a:rPr lang="en-US" dirty="0" smtClean="0"/>
              <a:t>Case Management</a:t>
            </a:r>
          </a:p>
          <a:p>
            <a:r>
              <a:rPr lang="en-US" dirty="0" smtClean="0"/>
              <a:t>Counseling/Family Mediation</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Housing Services</a:t>
            </a:r>
            <a:endParaRPr lang="en-US" dirty="0"/>
          </a:p>
        </p:txBody>
      </p:sp>
      <p:sp>
        <p:nvSpPr>
          <p:cNvPr id="3" name="Content Placeholder 2"/>
          <p:cNvSpPr>
            <a:spLocks noGrp="1"/>
          </p:cNvSpPr>
          <p:nvPr>
            <p:ph idx="1"/>
          </p:nvPr>
        </p:nvSpPr>
        <p:spPr/>
        <p:txBody>
          <a:bodyPr/>
          <a:lstStyle/>
          <a:p>
            <a:r>
              <a:rPr lang="en-US" dirty="0" smtClean="0"/>
              <a:t>Housing Subsidies</a:t>
            </a:r>
          </a:p>
          <a:p>
            <a:r>
              <a:rPr lang="en-US" dirty="0" smtClean="0"/>
              <a:t>Emergency Housing-Night Owl, Host Homes</a:t>
            </a:r>
          </a:p>
          <a:p>
            <a:r>
              <a:rPr lang="en-US" dirty="0" smtClean="0"/>
              <a:t>Transitional Living Program-The Step Program</a:t>
            </a:r>
          </a:p>
          <a:p>
            <a:r>
              <a:rPr lang="en-US" dirty="0" smtClean="0"/>
              <a:t>LGBT Housing First Program</a:t>
            </a:r>
          </a:p>
          <a:p>
            <a:r>
              <a:rPr lang="en-US" dirty="0" smtClean="0"/>
              <a:t>Teen Housing-Permanent Supportive Housing</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Questions?</a:t>
            </a:r>
            <a:endParaRPr lang="en-US" dirty="0"/>
          </a:p>
        </p:txBody>
      </p:sp>
      <p:sp>
        <p:nvSpPr>
          <p:cNvPr id="3" name="Content Placeholder 2"/>
          <p:cNvSpPr>
            <a:spLocks noGrp="1"/>
          </p:cNvSpPr>
          <p:nvPr>
            <p:ph idx="1"/>
          </p:nvPr>
        </p:nvSpPr>
        <p:spPr/>
        <p:txBody>
          <a:bodyPr/>
          <a:lstStyle/>
          <a:p>
            <a:pPr>
              <a:buNone/>
            </a:pPr>
            <a:r>
              <a:rPr lang="en-US" dirty="0" smtClean="0"/>
              <a:t>Lisa Goldsmith </a:t>
            </a:r>
          </a:p>
          <a:p>
            <a:pPr>
              <a:buNone/>
            </a:pPr>
            <a:r>
              <a:rPr lang="en-US" dirty="0" smtClean="0">
                <a:hlinkClick r:id="rId2"/>
              </a:rPr>
              <a:t>lgoldsmith@dialself.org</a:t>
            </a:r>
            <a:endParaRPr lang="en-US" dirty="0" smtClean="0"/>
          </a:p>
          <a:p>
            <a:pPr>
              <a:buNone/>
            </a:pPr>
            <a:r>
              <a:rPr lang="en-US" dirty="0" smtClean="0"/>
              <a:t>413-774-7054 x110</a:t>
            </a:r>
          </a:p>
          <a:p>
            <a:endParaRPr lang="en-US"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5477</TotalTime>
  <Words>1559</Words>
  <Application>Microsoft Office PowerPoint</Application>
  <PresentationFormat>On-screen Show (4:3)</PresentationFormat>
  <Paragraphs>86</Paragraphs>
  <Slides>7</Slides>
  <Notes>6</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7</vt:i4>
      </vt:variant>
    </vt:vector>
  </HeadingPairs>
  <TitlesOfParts>
    <vt:vector size="10" baseType="lpstr">
      <vt:lpstr>Arial</vt:lpstr>
      <vt:lpstr>Calibri</vt:lpstr>
      <vt:lpstr>Office Theme</vt:lpstr>
      <vt:lpstr>DIAL/SELF Youth and Community Services Continuum of Housing Services</vt:lpstr>
      <vt:lpstr>Agency History</vt:lpstr>
      <vt:lpstr>Continuum of Runaway/Homeless Youth Programs</vt:lpstr>
      <vt:lpstr>Outreach Services</vt:lpstr>
      <vt:lpstr>Drop-In/Resource Center Services</vt:lpstr>
      <vt:lpstr>Housing Services</vt:lpstr>
      <vt:lpstr>Questions?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DIAL/SELF Youth and Community Services</dc:title>
  <dc:creator>Lisa Goldsmith</dc:creator>
  <cp:lastModifiedBy>Lisa Goldsmith</cp:lastModifiedBy>
  <cp:revision>104</cp:revision>
  <cp:lastPrinted>2018-06-01T16:15:38Z</cp:lastPrinted>
  <dcterms:created xsi:type="dcterms:W3CDTF">2014-04-21T15:06:03Z</dcterms:created>
  <dcterms:modified xsi:type="dcterms:W3CDTF">2018-06-15T22:10:29Z</dcterms:modified>
</cp:coreProperties>
</file>