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9" r:id="rId2"/>
    <p:sldId id="256" r:id="rId3"/>
    <p:sldId id="258" r:id="rId4"/>
    <p:sldId id="264" r:id="rId5"/>
    <p:sldId id="260" r:id="rId6"/>
    <p:sldId id="265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62" r:id="rId17"/>
    <p:sldId id="280" r:id="rId18"/>
    <p:sldId id="281" r:id="rId19"/>
    <p:sldId id="283" r:id="rId20"/>
    <p:sldId id="261" r:id="rId21"/>
    <p:sldId id="282" r:id="rId22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217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2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72421" cy="4649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9" y="2"/>
            <a:ext cx="2972421" cy="4649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7/13/2017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829824"/>
            <a:ext cx="2972421" cy="4649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9" y="8829824"/>
            <a:ext cx="2972421" cy="4649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91DFE0-3C9B-4DA3-B251-291CCA606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7243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7/13/2017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1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D033C6-3CD4-493B-9F0C-07AB73554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72236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D033C6-3CD4-493B-9F0C-07AB73554E95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7/13/2017</a:t>
            </a:r>
          </a:p>
        </p:txBody>
      </p:sp>
    </p:spTree>
    <p:extLst>
      <p:ext uri="{BB962C8B-B14F-4D97-AF65-F5344CB8AC3E}">
        <p14:creationId xmlns:p14="http://schemas.microsoft.com/office/powerpoint/2010/main" val="100580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D033C6-3CD4-493B-9F0C-07AB73554E95}" type="slidenum">
              <a:rPr lang="en-US" smtClean="0"/>
              <a:t>10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7/13/2017</a:t>
            </a:r>
          </a:p>
        </p:txBody>
      </p:sp>
    </p:spTree>
    <p:extLst>
      <p:ext uri="{BB962C8B-B14F-4D97-AF65-F5344CB8AC3E}">
        <p14:creationId xmlns:p14="http://schemas.microsoft.com/office/powerpoint/2010/main" val="29022238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D033C6-3CD4-493B-9F0C-07AB73554E95}" type="slidenum">
              <a:rPr lang="en-US" smtClean="0"/>
              <a:t>11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7/13/2017</a:t>
            </a:r>
          </a:p>
        </p:txBody>
      </p:sp>
    </p:spTree>
    <p:extLst>
      <p:ext uri="{BB962C8B-B14F-4D97-AF65-F5344CB8AC3E}">
        <p14:creationId xmlns:p14="http://schemas.microsoft.com/office/powerpoint/2010/main" val="11816795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D033C6-3CD4-493B-9F0C-07AB73554E95}" type="slidenum">
              <a:rPr lang="en-US" smtClean="0"/>
              <a:t>12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7/13/2017</a:t>
            </a:r>
          </a:p>
        </p:txBody>
      </p:sp>
    </p:spTree>
    <p:extLst>
      <p:ext uri="{BB962C8B-B14F-4D97-AF65-F5344CB8AC3E}">
        <p14:creationId xmlns:p14="http://schemas.microsoft.com/office/powerpoint/2010/main" val="22275214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D033C6-3CD4-493B-9F0C-07AB73554E95}" type="slidenum">
              <a:rPr lang="en-US" smtClean="0"/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7/13/2017</a:t>
            </a:r>
          </a:p>
        </p:txBody>
      </p:sp>
    </p:spTree>
    <p:extLst>
      <p:ext uri="{BB962C8B-B14F-4D97-AF65-F5344CB8AC3E}">
        <p14:creationId xmlns:p14="http://schemas.microsoft.com/office/powerpoint/2010/main" val="5075059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D033C6-3CD4-493B-9F0C-07AB73554E95}" type="slidenum">
              <a:rPr lang="en-US" smtClean="0"/>
              <a:t>14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7/13/2017</a:t>
            </a:r>
          </a:p>
        </p:txBody>
      </p:sp>
    </p:spTree>
    <p:extLst>
      <p:ext uri="{BB962C8B-B14F-4D97-AF65-F5344CB8AC3E}">
        <p14:creationId xmlns:p14="http://schemas.microsoft.com/office/powerpoint/2010/main" val="19693852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D033C6-3CD4-493B-9F0C-07AB73554E95}" type="slidenum">
              <a:rPr lang="en-US" smtClean="0"/>
              <a:t>15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7/13/2017</a:t>
            </a:r>
          </a:p>
        </p:txBody>
      </p:sp>
    </p:spTree>
    <p:extLst>
      <p:ext uri="{BB962C8B-B14F-4D97-AF65-F5344CB8AC3E}">
        <p14:creationId xmlns:p14="http://schemas.microsoft.com/office/powerpoint/2010/main" val="23521431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D033C6-3CD4-493B-9F0C-07AB73554E95}" type="slidenum">
              <a:rPr lang="en-US" smtClean="0"/>
              <a:t>16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7/13/2017</a:t>
            </a:r>
          </a:p>
        </p:txBody>
      </p:sp>
    </p:spTree>
    <p:extLst>
      <p:ext uri="{BB962C8B-B14F-4D97-AF65-F5344CB8AC3E}">
        <p14:creationId xmlns:p14="http://schemas.microsoft.com/office/powerpoint/2010/main" val="28850410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D033C6-3CD4-493B-9F0C-07AB73554E95}" type="slidenum">
              <a:rPr lang="en-US" smtClean="0"/>
              <a:t>17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7/13/2017</a:t>
            </a:r>
          </a:p>
        </p:txBody>
      </p:sp>
    </p:spTree>
    <p:extLst>
      <p:ext uri="{BB962C8B-B14F-4D97-AF65-F5344CB8AC3E}">
        <p14:creationId xmlns:p14="http://schemas.microsoft.com/office/powerpoint/2010/main" val="23288596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D033C6-3CD4-493B-9F0C-07AB73554E95}" type="slidenum">
              <a:rPr lang="en-US" smtClean="0"/>
              <a:t>18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7/13/2017</a:t>
            </a:r>
          </a:p>
        </p:txBody>
      </p:sp>
    </p:spTree>
    <p:extLst>
      <p:ext uri="{BB962C8B-B14F-4D97-AF65-F5344CB8AC3E}">
        <p14:creationId xmlns:p14="http://schemas.microsoft.com/office/powerpoint/2010/main" val="37686973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D033C6-3CD4-493B-9F0C-07AB73554E95}" type="slidenum">
              <a:rPr lang="en-US" smtClean="0"/>
              <a:t>19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7/13/2017</a:t>
            </a:r>
          </a:p>
        </p:txBody>
      </p:sp>
    </p:spTree>
    <p:extLst>
      <p:ext uri="{BB962C8B-B14F-4D97-AF65-F5344CB8AC3E}">
        <p14:creationId xmlns:p14="http://schemas.microsoft.com/office/powerpoint/2010/main" val="1432354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D033C6-3CD4-493B-9F0C-07AB73554E95}" type="slidenum">
              <a:rPr lang="en-US" smtClean="0"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7/13/2017</a:t>
            </a:r>
          </a:p>
        </p:txBody>
      </p:sp>
    </p:spTree>
    <p:extLst>
      <p:ext uri="{BB962C8B-B14F-4D97-AF65-F5344CB8AC3E}">
        <p14:creationId xmlns:p14="http://schemas.microsoft.com/office/powerpoint/2010/main" val="107388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D033C6-3CD4-493B-9F0C-07AB73554E95}" type="slidenum">
              <a:rPr lang="en-US" smtClean="0"/>
              <a:t>20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7/13/2017</a:t>
            </a:r>
          </a:p>
        </p:txBody>
      </p:sp>
    </p:spTree>
    <p:extLst>
      <p:ext uri="{BB962C8B-B14F-4D97-AF65-F5344CB8AC3E}">
        <p14:creationId xmlns:p14="http://schemas.microsoft.com/office/powerpoint/2010/main" val="5247078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D033C6-3CD4-493B-9F0C-07AB73554E95}" type="slidenum">
              <a:rPr lang="en-US" smtClean="0"/>
              <a:t>21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7/13/2017</a:t>
            </a:r>
          </a:p>
        </p:txBody>
      </p:sp>
    </p:spTree>
    <p:extLst>
      <p:ext uri="{BB962C8B-B14F-4D97-AF65-F5344CB8AC3E}">
        <p14:creationId xmlns:p14="http://schemas.microsoft.com/office/powerpoint/2010/main" val="4398671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D033C6-3CD4-493B-9F0C-07AB73554E95}" type="slidenum">
              <a:rPr lang="en-US" smtClean="0"/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7/13/2017</a:t>
            </a:r>
          </a:p>
        </p:txBody>
      </p:sp>
    </p:spTree>
    <p:extLst>
      <p:ext uri="{BB962C8B-B14F-4D97-AF65-F5344CB8AC3E}">
        <p14:creationId xmlns:p14="http://schemas.microsoft.com/office/powerpoint/2010/main" val="32036464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D033C6-3CD4-493B-9F0C-07AB73554E95}" type="slidenum">
              <a:rPr lang="en-US" smtClean="0"/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7/13/2017</a:t>
            </a:r>
          </a:p>
        </p:txBody>
      </p:sp>
    </p:spTree>
    <p:extLst>
      <p:ext uri="{BB962C8B-B14F-4D97-AF65-F5344CB8AC3E}">
        <p14:creationId xmlns:p14="http://schemas.microsoft.com/office/powerpoint/2010/main" val="31824070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D033C6-3CD4-493B-9F0C-07AB73554E95}" type="slidenum">
              <a:rPr lang="en-US" smtClean="0"/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7/13/2017</a:t>
            </a:r>
          </a:p>
        </p:txBody>
      </p:sp>
    </p:spTree>
    <p:extLst>
      <p:ext uri="{BB962C8B-B14F-4D97-AF65-F5344CB8AC3E}">
        <p14:creationId xmlns:p14="http://schemas.microsoft.com/office/powerpoint/2010/main" val="38832186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D033C6-3CD4-493B-9F0C-07AB73554E95}" type="slidenum">
              <a:rPr lang="en-US" smtClean="0"/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7/13/2017</a:t>
            </a:r>
          </a:p>
        </p:txBody>
      </p:sp>
    </p:spTree>
    <p:extLst>
      <p:ext uri="{BB962C8B-B14F-4D97-AF65-F5344CB8AC3E}">
        <p14:creationId xmlns:p14="http://schemas.microsoft.com/office/powerpoint/2010/main" val="30987283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D033C6-3CD4-493B-9F0C-07AB73554E95}" type="slidenum">
              <a:rPr lang="en-US" smtClean="0"/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7/13/2017</a:t>
            </a:r>
          </a:p>
        </p:txBody>
      </p:sp>
    </p:spTree>
    <p:extLst>
      <p:ext uri="{BB962C8B-B14F-4D97-AF65-F5344CB8AC3E}">
        <p14:creationId xmlns:p14="http://schemas.microsoft.com/office/powerpoint/2010/main" val="30135204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D033C6-3CD4-493B-9F0C-07AB73554E95}" type="slidenum">
              <a:rPr lang="en-US" smtClean="0"/>
              <a:t>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7/13/2017</a:t>
            </a:r>
          </a:p>
        </p:txBody>
      </p:sp>
    </p:spTree>
    <p:extLst>
      <p:ext uri="{BB962C8B-B14F-4D97-AF65-F5344CB8AC3E}">
        <p14:creationId xmlns:p14="http://schemas.microsoft.com/office/powerpoint/2010/main" val="6830109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D033C6-3CD4-493B-9F0C-07AB73554E95}" type="slidenum">
              <a:rPr lang="en-US" smtClean="0"/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7/13/2017</a:t>
            </a:r>
          </a:p>
        </p:txBody>
      </p:sp>
    </p:spTree>
    <p:extLst>
      <p:ext uri="{BB962C8B-B14F-4D97-AF65-F5344CB8AC3E}">
        <p14:creationId xmlns:p14="http://schemas.microsoft.com/office/powerpoint/2010/main" val="2820716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5CE80-3120-4A17-BC97-F0F5BC7005F0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EDD9-0F94-47E7-8EBF-71BFF84092F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5CE80-3120-4A17-BC97-F0F5BC7005F0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EDD9-0F94-47E7-8EBF-71BFF84092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5CE80-3120-4A17-BC97-F0F5BC7005F0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EDD9-0F94-47E7-8EBF-71BFF84092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5CE80-3120-4A17-BC97-F0F5BC7005F0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EDD9-0F94-47E7-8EBF-71BFF84092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5CE80-3120-4A17-BC97-F0F5BC7005F0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EDD9-0F94-47E7-8EBF-71BFF84092F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5CE80-3120-4A17-BC97-F0F5BC7005F0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EDD9-0F94-47E7-8EBF-71BFF84092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5CE80-3120-4A17-BC97-F0F5BC7005F0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EDD9-0F94-47E7-8EBF-71BFF84092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5CE80-3120-4A17-BC97-F0F5BC7005F0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EDD9-0F94-47E7-8EBF-71BFF84092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5CE80-3120-4A17-BC97-F0F5BC7005F0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EDD9-0F94-47E7-8EBF-71BFF84092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5CE80-3120-4A17-BC97-F0F5BC7005F0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EDD9-0F94-47E7-8EBF-71BFF84092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5CE80-3120-4A17-BC97-F0F5BC7005F0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E00EDD9-0F94-47E7-8EBF-71BFF84092F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FF5CE80-3120-4A17-BC97-F0F5BC7005F0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00EDD9-0F94-47E7-8EBF-71BFF84092FB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533400" y="914400"/>
            <a:ext cx="7851648" cy="2286000"/>
          </a:xfrm>
          <a:solidFill>
            <a:schemeClr val="bg2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 </a:t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EMERGENCY ASSISTANCE IN </a:t>
            </a:r>
            <a:br>
              <a:rPr lang="en-US" dirty="0"/>
            </a:br>
            <a:r>
              <a:rPr lang="en-US" dirty="0"/>
              <a:t>MASSACHUSETTS</a:t>
            </a:r>
            <a:br>
              <a:rPr lang="en-US" dirty="0"/>
            </a:br>
            <a:endParaRPr lang="en-US" sz="4400" b="1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3400" y="3962400"/>
            <a:ext cx="7854696" cy="23622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Department of Housing  and Community Development</a:t>
            </a:r>
          </a:p>
          <a:p>
            <a:pPr algn="ctr"/>
            <a:endParaRPr lang="en-US" sz="15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7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500" b="1" dirty="0"/>
              <a:t>Health &amp; Safety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Health and Safety risks</a:t>
            </a:r>
          </a:p>
          <a:p>
            <a:pPr marL="0" indent="0" algn="ctr">
              <a:buNone/>
            </a:pPr>
            <a:r>
              <a:rPr lang="en-US" sz="4000" dirty="0"/>
              <a:t>that endanger the well-being of the child(</a:t>
            </a:r>
            <a:r>
              <a:rPr lang="en-US" sz="4000" dirty="0" err="1"/>
              <a:t>ren</a:t>
            </a:r>
            <a:r>
              <a:rPr lang="en-US" sz="4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74561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500" b="1" dirty="0"/>
              <a:t>Health &amp; Safety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endParaRPr lang="en-US" sz="3200" dirty="0"/>
          </a:p>
          <a:p>
            <a:r>
              <a:rPr lang="en-US" sz="3200" dirty="0"/>
              <a:t>There is criminal activity in the household</a:t>
            </a:r>
          </a:p>
          <a:p>
            <a:endParaRPr lang="en-US" sz="3200" dirty="0"/>
          </a:p>
          <a:p>
            <a:r>
              <a:rPr lang="en-US" sz="3200" dirty="0"/>
              <a:t>Exposure to mental health issues exhibited by the primary tenant</a:t>
            </a:r>
          </a:p>
          <a:p>
            <a:endParaRPr lang="en-US" sz="3200" dirty="0"/>
          </a:p>
          <a:p>
            <a:r>
              <a:rPr lang="en-US" sz="3200" dirty="0"/>
              <a:t>Exposure to ongoing substance abuse by the primary tenant</a:t>
            </a:r>
          </a:p>
        </p:txBody>
      </p:sp>
    </p:spTree>
    <p:extLst>
      <p:ext uri="{BB962C8B-B14F-4D97-AF65-F5344CB8AC3E}">
        <p14:creationId xmlns:p14="http://schemas.microsoft.com/office/powerpoint/2010/main" val="24217730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500" b="1" dirty="0"/>
              <a:t>Health &amp; Safety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46320"/>
          </a:xfrm>
          <a:solidFill>
            <a:schemeClr val="bg2">
              <a:lumMod val="75000"/>
            </a:schemeClr>
          </a:solidFill>
        </p:spPr>
        <p:txBody>
          <a:bodyPr>
            <a:noAutofit/>
          </a:bodyPr>
          <a:lstStyle/>
          <a:p>
            <a:endParaRPr lang="en-US" sz="3200" dirty="0"/>
          </a:p>
          <a:p>
            <a:r>
              <a:rPr lang="en-US" sz="3200" dirty="0"/>
              <a:t>Lack of heat/ hot water</a:t>
            </a:r>
          </a:p>
          <a:p>
            <a:endParaRPr lang="en-US" sz="2000" dirty="0"/>
          </a:p>
          <a:p>
            <a:r>
              <a:rPr lang="en-US" sz="3200" dirty="0"/>
              <a:t>Lack of electricity</a:t>
            </a:r>
          </a:p>
          <a:p>
            <a:endParaRPr lang="en-US" sz="2000" dirty="0"/>
          </a:p>
          <a:p>
            <a:r>
              <a:rPr lang="en-US" sz="3200" dirty="0"/>
              <a:t>Irregular Sleeping pattern for the child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3200" dirty="0"/>
              <a:t>The host family is facing eviction due to unauthorized stay of applicant family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05370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Home Base Household Assistance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endParaRPr lang="en-US" sz="3200" dirty="0"/>
          </a:p>
          <a:p>
            <a:r>
              <a:rPr lang="en-US" sz="3200" dirty="0"/>
              <a:t>Is a flexible financial resource that is available to families who are eligible for Emergency Assistance (EA) Program </a:t>
            </a:r>
          </a:p>
          <a:p>
            <a:endParaRPr lang="en-US" sz="3200" dirty="0"/>
          </a:p>
          <a:p>
            <a:r>
              <a:rPr lang="en-US" sz="3200" dirty="0"/>
              <a:t>Up to </a:t>
            </a:r>
            <a:r>
              <a:rPr lang="en-US" sz="3200" dirty="0" smtClean="0"/>
              <a:t>$10,000 </a:t>
            </a:r>
            <a:r>
              <a:rPr lang="en-US" sz="3200" dirty="0"/>
              <a:t>of Household Assistance can be used</a:t>
            </a:r>
          </a:p>
        </p:txBody>
      </p:sp>
    </p:spTree>
    <p:extLst>
      <p:ext uri="{BB962C8B-B14F-4D97-AF65-F5344CB8AC3E}">
        <p14:creationId xmlns:p14="http://schemas.microsoft.com/office/powerpoint/2010/main" val="16400200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500" b="1" dirty="0"/>
              <a:t>Home Base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endParaRPr lang="en-US" sz="3200" dirty="0"/>
          </a:p>
          <a:p>
            <a:r>
              <a:rPr lang="en-US" sz="3200" dirty="0"/>
              <a:t>Find your own apartment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3200" dirty="0"/>
              <a:t>Co-house by living with someone else and sharing the household expenses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3200" dirty="0"/>
              <a:t>Pay for moving expenses to another state or location in state.</a:t>
            </a:r>
          </a:p>
        </p:txBody>
      </p:sp>
    </p:spTree>
    <p:extLst>
      <p:ext uri="{BB962C8B-B14F-4D97-AF65-F5344CB8AC3E}">
        <p14:creationId xmlns:p14="http://schemas.microsoft.com/office/powerpoint/2010/main" val="642037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500" b="1" dirty="0"/>
              <a:t>Home Base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endParaRPr lang="en-US" sz="3200" dirty="0"/>
          </a:p>
          <a:p>
            <a:r>
              <a:rPr lang="en-US" sz="3200" dirty="0"/>
              <a:t>Family receives 12 months of case management support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3200" dirty="0"/>
              <a:t>Help in securing services and ways to pursue employment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3200" dirty="0"/>
              <a:t>Assistance in addressing long term housing needs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7268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Reasons for Ineligibility </a:t>
            </a:r>
            <a:r>
              <a:rPr lang="en-US" dirty="0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5029200"/>
          </a:xfrm>
          <a:solidFill>
            <a:schemeClr val="bg2">
              <a:lumMod val="75000"/>
            </a:schemeClr>
          </a:solidFill>
        </p:spPr>
        <p:txBody>
          <a:bodyPr>
            <a:normAutofit fontScale="77500" lnSpcReduction="20000"/>
          </a:bodyPr>
          <a:lstStyle/>
          <a:p>
            <a:endParaRPr lang="en-US" dirty="0"/>
          </a:p>
          <a:p>
            <a:r>
              <a:rPr lang="en-US" sz="3100" dirty="0"/>
              <a:t>Over income (household income exceeds 115% of FPL) </a:t>
            </a:r>
          </a:p>
          <a:p>
            <a:endParaRPr lang="en-US" sz="3100" dirty="0"/>
          </a:p>
          <a:p>
            <a:r>
              <a:rPr lang="en-US" sz="3100" dirty="0"/>
              <a:t>Have feasible alternative housing </a:t>
            </a:r>
          </a:p>
          <a:p>
            <a:endParaRPr lang="en-US" sz="3100" dirty="0"/>
          </a:p>
          <a:p>
            <a:r>
              <a:rPr lang="en-US" sz="3100" dirty="0"/>
              <a:t>Used EA in the prior 12 months </a:t>
            </a:r>
          </a:p>
          <a:p>
            <a:endParaRPr lang="en-US" sz="3100" dirty="0"/>
          </a:p>
          <a:p>
            <a:r>
              <a:rPr lang="en-US" sz="3100" dirty="0"/>
              <a:t>Making self eligible for EA </a:t>
            </a:r>
          </a:p>
          <a:p>
            <a:endParaRPr lang="en-US" sz="3100" dirty="0"/>
          </a:p>
          <a:p>
            <a:r>
              <a:rPr lang="en-US" sz="3100" dirty="0"/>
              <a:t>To obtain housing subsidy </a:t>
            </a:r>
          </a:p>
          <a:p>
            <a:endParaRPr lang="en-US" sz="3100" dirty="0"/>
          </a:p>
          <a:p>
            <a:r>
              <a:rPr lang="en-US" sz="3100" dirty="0"/>
              <a:t>Abandoned Public or Subsidized housing </a:t>
            </a:r>
          </a:p>
          <a:p>
            <a:pPr marL="0" indent="0">
              <a:buNone/>
            </a:pPr>
            <a:r>
              <a:rPr lang="en-US" sz="4200" dirty="0"/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4312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Reasons for Ineligibility </a:t>
            </a:r>
            <a:r>
              <a:rPr lang="en-US" dirty="0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151" y="1676400"/>
            <a:ext cx="8229600" cy="5074920"/>
          </a:xfrm>
          <a:solidFill>
            <a:schemeClr val="bg2">
              <a:lumMod val="75000"/>
            </a:schemeClr>
          </a:solidFill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r>
              <a:rPr lang="en-US" sz="3400" dirty="0"/>
              <a:t>Evicted for non payment of rent from subsidized or public housing </a:t>
            </a:r>
          </a:p>
          <a:p>
            <a:endParaRPr lang="en-US" sz="3400" dirty="0"/>
          </a:p>
          <a:p>
            <a:r>
              <a:rPr lang="en-US" sz="3400" dirty="0"/>
              <a:t>Evicted for fraud from subsidized or public housing </a:t>
            </a:r>
          </a:p>
          <a:p>
            <a:endParaRPr lang="en-US" sz="3400" dirty="0"/>
          </a:p>
          <a:p>
            <a:r>
              <a:rPr lang="en-US" sz="3400" dirty="0"/>
              <a:t>Evicted for criminal activity (private, public or subsidized housing) </a:t>
            </a:r>
          </a:p>
          <a:p>
            <a:endParaRPr lang="en-US" sz="3400" dirty="0"/>
          </a:p>
          <a:p>
            <a:r>
              <a:rPr lang="en-US" sz="3400" dirty="0"/>
              <a:t>Evicted for destruction of property from private, public or subsidized housing) </a:t>
            </a:r>
          </a:p>
          <a:p>
            <a:endParaRPr lang="en-US" sz="3400" dirty="0"/>
          </a:p>
          <a:p>
            <a:r>
              <a:rPr lang="en-US" sz="3400" dirty="0"/>
              <a:t>Asked to leave 3 Teen Living Programs </a:t>
            </a:r>
          </a:p>
          <a:p>
            <a:pPr marL="0" indent="0">
              <a:buNone/>
            </a:pPr>
            <a:r>
              <a:rPr lang="en-US" sz="4200" dirty="0"/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5718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Remote Access Line</a:t>
            </a:r>
            <a:r>
              <a:rPr lang="en-US" dirty="0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pPr marL="0" indent="0" algn="ctr">
              <a:buNone/>
            </a:pPr>
            <a:r>
              <a:rPr lang="en-US" sz="5400" dirty="0"/>
              <a:t>(866) 584-0653</a:t>
            </a:r>
          </a:p>
          <a:p>
            <a:pPr marL="0" indent="0" algn="ctr">
              <a:buNone/>
            </a:pPr>
            <a:r>
              <a:rPr lang="en-US" sz="5400" dirty="0"/>
              <a:t>Staffed </a:t>
            </a:r>
          </a:p>
          <a:p>
            <a:pPr marL="0" indent="0" algn="ctr">
              <a:buNone/>
            </a:pPr>
            <a:r>
              <a:rPr lang="en-US" sz="5400" dirty="0"/>
              <a:t>Mon-Fri</a:t>
            </a:r>
          </a:p>
          <a:p>
            <a:pPr marL="0" indent="0" algn="ctr">
              <a:buNone/>
            </a:pPr>
            <a:r>
              <a:rPr lang="en-US" sz="5400" dirty="0"/>
              <a:t>8am-4pm</a:t>
            </a:r>
          </a:p>
          <a:p>
            <a:pPr marL="0" indent="0">
              <a:buNone/>
            </a:pPr>
            <a:r>
              <a:rPr lang="en-US" sz="4200" dirty="0"/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737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Placement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5074920"/>
          </a:xfrm>
          <a:solidFill>
            <a:schemeClr val="bg2">
              <a:lumMod val="75000"/>
            </a:schemeClr>
          </a:solidFill>
        </p:spPr>
        <p:txBody>
          <a:bodyPr>
            <a:normAutofit fontScale="55000" lnSpcReduction="20000"/>
          </a:bodyPr>
          <a:lstStyle/>
          <a:p>
            <a:endParaRPr lang="en-US" sz="2900" dirty="0"/>
          </a:p>
          <a:p>
            <a:pPr marL="0" indent="0" algn="ctr">
              <a:buNone/>
            </a:pPr>
            <a:r>
              <a:rPr lang="en-US" sz="2900" dirty="0"/>
              <a:t>Application</a:t>
            </a:r>
          </a:p>
          <a:p>
            <a:pPr marL="0" indent="0" algn="ctr">
              <a:buNone/>
            </a:pPr>
            <a:endParaRPr lang="en-US" sz="2900" dirty="0"/>
          </a:p>
          <a:p>
            <a:pPr marL="0" indent="0" algn="ctr">
              <a:buNone/>
            </a:pPr>
            <a:r>
              <a:rPr lang="en-US" sz="2900" dirty="0"/>
              <a:t>Screened for Qualifying Reason</a:t>
            </a:r>
          </a:p>
          <a:p>
            <a:pPr marL="0" indent="0" algn="ctr">
              <a:buNone/>
            </a:pPr>
            <a:r>
              <a:rPr lang="en-US" sz="2900" dirty="0"/>
              <a:t>Screened for Eligibility</a:t>
            </a:r>
          </a:p>
          <a:p>
            <a:pPr marL="0" indent="0" algn="ctr">
              <a:buNone/>
            </a:pPr>
            <a:endParaRPr lang="en-US" sz="2900" dirty="0"/>
          </a:p>
          <a:p>
            <a:pPr marL="0" indent="0" algn="ctr">
              <a:buNone/>
            </a:pPr>
            <a:r>
              <a:rPr lang="en-US" sz="2900" dirty="0"/>
              <a:t>Verification of statements</a:t>
            </a:r>
          </a:p>
          <a:p>
            <a:pPr marL="0" indent="0" algn="ctr">
              <a:buNone/>
            </a:pPr>
            <a:endParaRPr lang="en-US" sz="2900" dirty="0"/>
          </a:p>
          <a:p>
            <a:pPr marL="0" indent="0" algn="ctr">
              <a:buNone/>
            </a:pPr>
            <a:r>
              <a:rPr lang="en-US" sz="2900" dirty="0"/>
              <a:t>Referral to </a:t>
            </a:r>
            <a:r>
              <a:rPr lang="en-US" sz="2900" dirty="0" err="1"/>
              <a:t>HomeBASE</a:t>
            </a:r>
            <a:endParaRPr lang="en-US" sz="2900" dirty="0"/>
          </a:p>
          <a:p>
            <a:pPr marL="0" indent="0" algn="ctr">
              <a:buNone/>
            </a:pPr>
            <a:r>
              <a:rPr lang="en-US" sz="2900" dirty="0"/>
              <a:t>Placement Request</a:t>
            </a:r>
          </a:p>
          <a:p>
            <a:pPr marL="0" indent="0" algn="ctr">
              <a:buNone/>
            </a:pPr>
            <a:endParaRPr lang="en-US" sz="2900" dirty="0"/>
          </a:p>
          <a:p>
            <a:pPr marL="0" indent="0" algn="ctr">
              <a:buNone/>
            </a:pPr>
            <a:r>
              <a:rPr lang="en-US" sz="2900" dirty="0"/>
              <a:t>Central Placement Unit</a:t>
            </a:r>
          </a:p>
          <a:p>
            <a:pPr marL="0" indent="0" algn="ctr">
              <a:buNone/>
            </a:pPr>
            <a:r>
              <a:rPr lang="en-US" sz="2900" dirty="0"/>
              <a:t>Staffed - Mon-Fri - 8am-4pm</a:t>
            </a:r>
          </a:p>
          <a:p>
            <a:pPr marL="0" indent="0" algn="ctr">
              <a:buNone/>
            </a:pPr>
            <a:endParaRPr lang="en-US" sz="2900" dirty="0"/>
          </a:p>
          <a:p>
            <a:pPr marL="0" indent="0" algn="ctr">
              <a:buNone/>
            </a:pPr>
            <a:r>
              <a:rPr lang="en-US" sz="2900" dirty="0"/>
              <a:t>ADA – Americans with Disabilities Accommodation Request</a:t>
            </a:r>
          </a:p>
          <a:p>
            <a:pPr marL="0" indent="0" algn="ctr">
              <a:buNone/>
            </a:pPr>
            <a:r>
              <a:rPr lang="en-US" sz="2900" dirty="0"/>
              <a:t>EARS – Extra Adult Relative</a:t>
            </a:r>
          </a:p>
          <a:p>
            <a:pPr marL="0" indent="0" algn="ctr">
              <a:buNone/>
            </a:pPr>
            <a:r>
              <a:rPr lang="en-US" sz="2900" dirty="0"/>
              <a:t>PAAHM - Proposed Additional Adult Household Member to Household</a:t>
            </a:r>
          </a:p>
          <a:p>
            <a:pPr marL="0" indent="0" algn="ctr">
              <a:buNone/>
            </a:pPr>
            <a:endParaRPr lang="en-US" sz="2100" dirty="0"/>
          </a:p>
          <a:p>
            <a:pPr marL="0" indent="0">
              <a:buNone/>
            </a:pPr>
            <a:r>
              <a:rPr lang="en-US" sz="4200" dirty="0"/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74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500" b="1" dirty="0"/>
              <a:t>Emergency Shelter Assistance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400" dirty="0"/>
              <a:t>Provide emergency shelter services for eligible families who are homeless or at risk of homelessness. </a:t>
            </a:r>
          </a:p>
        </p:txBody>
      </p:sp>
    </p:spTree>
    <p:extLst>
      <p:ext uri="{BB962C8B-B14F-4D97-AF65-F5344CB8AC3E}">
        <p14:creationId xmlns:p14="http://schemas.microsoft.com/office/powerpoint/2010/main" val="38798185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2022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500" b="1" dirty="0"/>
              <a:t>Question/Answers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81600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800" dirty="0"/>
          </a:p>
          <a:p>
            <a:pPr marL="0" indent="0" algn="ctr">
              <a:buNone/>
            </a:pPr>
            <a:endParaRPr lang="en-US" sz="4400" b="1" i="1" dirty="0"/>
          </a:p>
          <a:p>
            <a:pPr marL="0" indent="0" algn="ctr">
              <a:buNone/>
            </a:pPr>
            <a:r>
              <a:rPr lang="en-US" sz="4400" b="1" i="1" dirty="0"/>
              <a:t>“Shelter is not stable, permanent housing.”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endParaRPr lang="en-US" sz="1800" b="1" dirty="0"/>
          </a:p>
          <a:p>
            <a:pPr marL="0" indent="0" algn="ctr">
              <a:spcBef>
                <a:spcPts val="0"/>
              </a:spcBef>
              <a:buNone/>
            </a:pPr>
            <a:endParaRPr lang="en-US" sz="1800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3791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2022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500" b="1" dirty="0"/>
              <a:t>Contact Info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81600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Alvina Brevard</a:t>
            </a:r>
          </a:p>
          <a:p>
            <a:pPr marL="0" lvl="0" indent="0" algn="ctr">
              <a:buClr>
                <a:srgbClr val="0BD0D9"/>
              </a:buClr>
              <a:buNone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Field Operations </a:t>
            </a:r>
          </a:p>
          <a:p>
            <a:pPr marL="0" lvl="0" indent="0" algn="ctr">
              <a:buClr>
                <a:srgbClr val="0BD0D9"/>
              </a:buClr>
              <a:buNone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Cell: 857 272-4484</a:t>
            </a:r>
          </a:p>
          <a:p>
            <a:pPr marL="0" lvl="0" indent="0" algn="ctr">
              <a:buClr>
                <a:srgbClr val="0BD0D9"/>
              </a:buClr>
              <a:buNone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alvina.brevard@mass.gov</a:t>
            </a:r>
          </a:p>
          <a:p>
            <a:pPr marL="0" lvl="0" indent="0" algn="ctr">
              <a:buClr>
                <a:srgbClr val="0BD0D9"/>
              </a:buClr>
              <a:buNone/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Bonnie Caldwell</a:t>
            </a:r>
          </a:p>
          <a:p>
            <a:pPr marL="0" indent="0" algn="ctr"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Assistant Director of Field Operations </a:t>
            </a:r>
          </a:p>
          <a:p>
            <a:pPr marL="0" indent="0" algn="ctr"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Cell: 413.276.5562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bonnie.caldwell@mass.gov</a:t>
            </a:r>
          </a:p>
          <a:p>
            <a:pPr marL="0" indent="0">
              <a:buNone/>
            </a:pPr>
            <a:endParaRPr lang="en-US" sz="1800" dirty="0"/>
          </a:p>
          <a:p>
            <a:pPr marL="0" indent="0" algn="ctr"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Twjana Williams</a:t>
            </a:r>
          </a:p>
          <a:p>
            <a:pPr marL="0" indent="0" algn="ctr"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Region Supervisor</a:t>
            </a:r>
          </a:p>
          <a:p>
            <a:pPr marL="0" indent="0" algn="ctr"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Cell: 617.945.6396</a:t>
            </a:r>
          </a:p>
          <a:p>
            <a:pPr marL="0" indent="0" algn="ctr"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twjana.williams@mass.gov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endParaRPr lang="en-US" sz="1800" b="1" dirty="0"/>
          </a:p>
          <a:p>
            <a:pPr marL="0" indent="0" algn="ctr">
              <a:spcBef>
                <a:spcPts val="0"/>
              </a:spcBef>
              <a:buNone/>
            </a:pPr>
            <a:endParaRPr lang="en-US" sz="1800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331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/>
              <a:t>Basic Eligibility Criteria</a:t>
            </a:r>
            <a:endParaRPr lang="en-US" sz="45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Identification and Mass Residency Requirement</a:t>
            </a:r>
          </a:p>
          <a:p>
            <a:pPr marL="514350" lvl="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Household must consist of needy children under the age of 21 or a pregnant woman</a:t>
            </a:r>
          </a:p>
          <a:p>
            <a:pPr marL="514350" lvl="0" indent="-514350">
              <a:buFont typeface="+mj-lt"/>
              <a:buAutoNum type="arabicPeriod"/>
            </a:pP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Household must meet the gross income standards based on 115% of the Federal Poverty Level</a:t>
            </a:r>
          </a:p>
          <a:p>
            <a:pPr marL="514350" lvl="0" indent="-514350">
              <a:buFont typeface="+mj-lt"/>
              <a:buAutoNum type="arabicPeriod"/>
            </a:pP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Assets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902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143000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EA Income Guidelines effective Jan. 23, 2018</a:t>
            </a:r>
            <a:br>
              <a:rPr lang="en-US" sz="3200" b="1" dirty="0"/>
            </a:br>
            <a:r>
              <a:rPr lang="en-US" sz="3200" b="1" dirty="0"/>
              <a:t>115 % of Federal Poverty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u="sng" dirty="0"/>
              <a:t>Family Size                                           Income Standard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800" b="1" dirty="0"/>
              <a:t>1</a:t>
            </a:r>
            <a:r>
              <a:rPr lang="en-US" sz="2400" b="1" dirty="0"/>
              <a:t> 					$ </a:t>
            </a:r>
            <a:r>
              <a:rPr lang="en-US" sz="2800" b="1" dirty="0"/>
              <a:t>1,163</a:t>
            </a:r>
            <a:r>
              <a:rPr lang="en-US" sz="2400" b="1" dirty="0"/>
              <a:t>	                                                             	</a:t>
            </a:r>
            <a:r>
              <a:rPr lang="en-US" sz="2800" b="1" dirty="0"/>
              <a:t>2 </a:t>
            </a:r>
            <a:r>
              <a:rPr lang="en-US" sz="2400" b="1" dirty="0"/>
              <a:t>					$ 1,577</a:t>
            </a:r>
          </a:p>
          <a:p>
            <a:pPr marL="0" indent="0">
              <a:buNone/>
            </a:pPr>
            <a:r>
              <a:rPr lang="en-US" sz="2400" b="1" dirty="0"/>
              <a:t>	3 					$ 1,991</a:t>
            </a:r>
          </a:p>
          <a:p>
            <a:pPr marL="0" indent="0">
              <a:buNone/>
            </a:pPr>
            <a:r>
              <a:rPr lang="en-US" sz="2400" b="1" dirty="0"/>
              <a:t>	4                                                      	$ 2,405</a:t>
            </a:r>
          </a:p>
          <a:p>
            <a:pPr marL="0" indent="0">
              <a:buNone/>
            </a:pPr>
            <a:r>
              <a:rPr lang="en-US" sz="2400" b="1" dirty="0"/>
              <a:t>	5                                                      	$ 2,819</a:t>
            </a:r>
          </a:p>
          <a:p>
            <a:pPr marL="0" indent="0">
              <a:buNone/>
            </a:pPr>
            <a:r>
              <a:rPr lang="en-US" sz="2400" b="1" dirty="0"/>
              <a:t>	6                                                      	$ 3,233</a:t>
            </a:r>
          </a:p>
          <a:p>
            <a:pPr marL="0" indent="0">
              <a:buNone/>
            </a:pPr>
            <a:r>
              <a:rPr lang="en-US" sz="2400" b="1" dirty="0"/>
              <a:t>	7                                                      	$ 3,647</a:t>
            </a:r>
          </a:p>
          <a:p>
            <a:pPr marL="0" indent="0">
              <a:buNone/>
            </a:pPr>
            <a:r>
              <a:rPr lang="en-US" sz="2400" b="1" dirty="0"/>
              <a:t>	8				        	$ 4,061</a:t>
            </a:r>
          </a:p>
          <a:p>
            <a:pPr marL="0" indent="0">
              <a:buNone/>
            </a:pPr>
            <a:r>
              <a:rPr lang="en-US" sz="2400" b="1" dirty="0"/>
              <a:t>	Add Person			        	$    414</a:t>
            </a:r>
          </a:p>
        </p:txBody>
      </p:sp>
    </p:spTree>
    <p:extLst>
      <p:ext uri="{BB962C8B-B14F-4D97-AF65-F5344CB8AC3E}">
        <p14:creationId xmlns:p14="http://schemas.microsoft.com/office/powerpoint/2010/main" val="3884650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762000"/>
          </a:xfrm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Qualifying Reasons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lvl="0"/>
            <a:r>
              <a:rPr lang="en-US" dirty="0"/>
              <a:t>Domestic Violence</a:t>
            </a:r>
          </a:p>
          <a:p>
            <a:pPr lvl="0"/>
            <a:endParaRPr lang="en-US" sz="1100" dirty="0"/>
          </a:p>
          <a:p>
            <a:r>
              <a:rPr lang="en-US" dirty="0"/>
              <a:t>Victims of fire, flood and natural disaster</a:t>
            </a:r>
          </a:p>
          <a:p>
            <a:pPr marL="0" indent="0">
              <a:buNone/>
            </a:pPr>
            <a:endParaRPr lang="en-US" sz="1100" dirty="0"/>
          </a:p>
          <a:p>
            <a:r>
              <a:rPr lang="en-US" dirty="0"/>
              <a:t>Facing eviction, condemnation or foreclosure through no fault of your own</a:t>
            </a:r>
          </a:p>
          <a:p>
            <a:pPr marL="0" indent="0">
              <a:buNone/>
            </a:pPr>
            <a:endParaRPr lang="en-US" sz="1100" dirty="0"/>
          </a:p>
          <a:p>
            <a:r>
              <a:rPr lang="en-US" dirty="0"/>
              <a:t>Excused fault eviction (loss of income)</a:t>
            </a:r>
          </a:p>
          <a:p>
            <a:pPr marL="0" indent="0">
              <a:buNone/>
            </a:pPr>
            <a:endParaRPr lang="en-US" sz="1100" dirty="0"/>
          </a:p>
          <a:p>
            <a:r>
              <a:rPr lang="en-US" dirty="0"/>
              <a:t>Currently in a housing situation that exposes children to substantial health and safety risk</a:t>
            </a:r>
          </a:p>
        </p:txBody>
      </p:sp>
    </p:spTree>
    <p:extLst>
      <p:ext uri="{BB962C8B-B14F-4D97-AF65-F5344CB8AC3E}">
        <p14:creationId xmlns:p14="http://schemas.microsoft.com/office/powerpoint/2010/main" val="3182656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780288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500" b="1" dirty="0"/>
              <a:t>Domestic Violence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368" y="1752600"/>
            <a:ext cx="8229600" cy="4800600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dirty="0"/>
              <a:t>Fleeing Domestic Violence</a:t>
            </a:r>
          </a:p>
          <a:p>
            <a:endParaRPr lang="en-US" dirty="0"/>
          </a:p>
          <a:p>
            <a:r>
              <a:rPr lang="en-US" dirty="0"/>
              <a:t>Lost permanent housing due to Domestic Violence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Provide proof of the Domestic Violence</a:t>
            </a:r>
          </a:p>
          <a:p>
            <a:endParaRPr lang="en-US" dirty="0"/>
          </a:p>
          <a:p>
            <a:r>
              <a:rPr lang="en-US" dirty="0"/>
              <a:t>Applicant meets w/ DV Specialist within the DTA office.</a:t>
            </a:r>
          </a:p>
          <a:p>
            <a:endParaRPr lang="en-US" dirty="0"/>
          </a:p>
          <a:p>
            <a:r>
              <a:rPr lang="en-US" dirty="0"/>
              <a:t>Family is given 30 days to provide documentation.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404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295400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/>
              <a:t>Victim of Fire, Flood or</a:t>
            </a:r>
            <a:br>
              <a:rPr lang="en-US" sz="4400" b="1" dirty="0"/>
            </a:br>
            <a:r>
              <a:rPr lang="en-US" sz="4400" b="1" dirty="0"/>
              <a:t> Natural Disaster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sz="4000" dirty="0"/>
              <a:t>Applicant must not </a:t>
            </a:r>
          </a:p>
          <a:p>
            <a:pPr marL="0" indent="0" algn="ctr">
              <a:buNone/>
            </a:pPr>
            <a:r>
              <a:rPr lang="en-US" sz="4000" dirty="0"/>
              <a:t>have been the cause</a:t>
            </a:r>
          </a:p>
        </p:txBody>
      </p:sp>
    </p:spTree>
    <p:extLst>
      <p:ext uri="{BB962C8B-B14F-4D97-AF65-F5344CB8AC3E}">
        <p14:creationId xmlns:p14="http://schemas.microsoft.com/office/powerpoint/2010/main" val="977238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762000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500" b="1" dirty="0"/>
              <a:t>No Fault Evictions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endParaRPr lang="en-US" sz="3200" dirty="0"/>
          </a:p>
          <a:p>
            <a:r>
              <a:rPr lang="en-US" sz="3200" dirty="0"/>
              <a:t>Foreclosure on the property where you are renting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3200" dirty="0"/>
              <a:t>Non- Renewal of Tenancy (LL wants unit back)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3200" dirty="0"/>
              <a:t>Condemnation </a:t>
            </a:r>
          </a:p>
          <a:p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53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500" b="1" dirty="0"/>
              <a:t>Excused Evictions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endParaRPr lang="en-US" sz="3600" dirty="0"/>
          </a:p>
          <a:p>
            <a:r>
              <a:rPr lang="en-US" sz="3600" dirty="0"/>
              <a:t>Non payment of rent caused by a significant reduction in HH income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600" dirty="0"/>
              <a:t>Non-payment of rent caused by high medical expenses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7995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1308</TotalTime>
  <Words>605</Words>
  <Application>Microsoft Office PowerPoint</Application>
  <PresentationFormat>On-screen Show (4:3)</PresentationFormat>
  <Paragraphs>220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Constantia</vt:lpstr>
      <vt:lpstr>Wingdings 2</vt:lpstr>
      <vt:lpstr>Flow</vt:lpstr>
      <vt:lpstr>     EMERGENCY ASSISTANCE IN  MASSACHUSETTS </vt:lpstr>
      <vt:lpstr>Emergency Shelter Assistance</vt:lpstr>
      <vt:lpstr>Basic Eligibility Criteria</vt:lpstr>
      <vt:lpstr>EA Income Guidelines effective Jan. 23, 2018 115 % of Federal Poverty Level</vt:lpstr>
      <vt:lpstr> Qualifying Reasons </vt:lpstr>
      <vt:lpstr>Domestic Violence</vt:lpstr>
      <vt:lpstr>Victim of Fire, Flood or  Natural Disaster</vt:lpstr>
      <vt:lpstr>No Fault Evictions</vt:lpstr>
      <vt:lpstr>Excused Evictions</vt:lpstr>
      <vt:lpstr>Health &amp; Safety</vt:lpstr>
      <vt:lpstr>Health &amp; Safety </vt:lpstr>
      <vt:lpstr>Health &amp; Safety </vt:lpstr>
      <vt:lpstr>Home Base Household Assistance</vt:lpstr>
      <vt:lpstr>Home Base </vt:lpstr>
      <vt:lpstr>Home Base </vt:lpstr>
      <vt:lpstr> Reasons for Ineligibility  </vt:lpstr>
      <vt:lpstr> Reasons for Ineligibility  </vt:lpstr>
      <vt:lpstr> Remote Access Line </vt:lpstr>
      <vt:lpstr> Placement Process</vt:lpstr>
      <vt:lpstr>Question/Answers</vt:lpstr>
      <vt:lpstr>Contact Info</vt:lpstr>
    </vt:vector>
  </TitlesOfParts>
  <Company>OCD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DHCD Department of Housing and Community Development</dc:title>
  <dc:creator>OCD</dc:creator>
  <cp:lastModifiedBy>Mullen, Amy (OCD)</cp:lastModifiedBy>
  <cp:revision>129</cp:revision>
  <cp:lastPrinted>2017-07-12T17:28:34Z</cp:lastPrinted>
  <dcterms:created xsi:type="dcterms:W3CDTF">2014-04-23T14:29:13Z</dcterms:created>
  <dcterms:modified xsi:type="dcterms:W3CDTF">2018-11-30T21:36:48Z</dcterms:modified>
</cp:coreProperties>
</file>