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61838" cy="7223125"/>
  <p:notesSz cx="6858000" cy="9144000"/>
  <p:defaultTextStyle>
    <a:defPPr>
      <a:defRPr lang="en-US"/>
    </a:defPPr>
    <a:lvl1pPr marL="0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3852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07704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61556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15408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69260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23112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76965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30817" algn="l" defTabSz="1107704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12" y="-108"/>
      </p:cViewPr>
      <p:guideLst>
        <p:guide orient="horz" pos="2275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Under 18</c:v>
                </c:pt>
                <c:pt idx="1">
                  <c:v>18-24</c:v>
                </c:pt>
                <c:pt idx="2">
                  <c:v>25 and Older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0.62</c:v>
                </c:pt>
                <c:pt idx="1">
                  <c:v>0.08</c:v>
                </c:pt>
                <c:pt idx="2">
                  <c:v>0.3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151616"/>
        <c:axId val="77153408"/>
      </c:barChart>
      <c:catAx>
        <c:axId val="77151616"/>
        <c:scaling>
          <c:orientation val="minMax"/>
        </c:scaling>
        <c:delete val="0"/>
        <c:axPos val="b"/>
        <c:majorTickMark val="none"/>
        <c:minorTickMark val="none"/>
        <c:tickLblPos val="nextTo"/>
        <c:crossAx val="77153408"/>
        <c:crosses val="autoZero"/>
        <c:auto val="1"/>
        <c:lblAlgn val="ctr"/>
        <c:lblOffset val="100"/>
        <c:noMultiLvlLbl val="0"/>
      </c:catAx>
      <c:valAx>
        <c:axId val="7715340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77151616"/>
        <c:crosses val="autoZero"/>
        <c:crossBetween val="between"/>
        <c:majorUnit val="0.2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Male</c:v>
                </c:pt>
              </c:strCache>
            </c:strRef>
          </c:tx>
          <c:invertIfNegative val="0"/>
          <c:dLbls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0.42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Female</c:v>
                </c:pt>
              </c:strCache>
            </c:strRef>
          </c:tx>
          <c:invertIfNegative val="0"/>
          <c:dLbls>
            <c:dLblPos val="ctr"/>
            <c:showLegendKey val="0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strRef>
              <c:f>Sheet1!$A$2</c:f>
              <c:strCache>
                <c:ptCount val="1"/>
                <c:pt idx="0">
                  <c:v>Category 1</c:v>
                </c:pt>
              </c:strCache>
            </c:strRef>
          </c:cat>
          <c:val>
            <c:numRef>
              <c:f>Sheet1!$C$2</c:f>
              <c:numCache>
                <c:formatCode>0%</c:formatCode>
                <c:ptCount val="1"/>
                <c:pt idx="0">
                  <c:v>0.57999999999999996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4402560"/>
        <c:axId val="44404096"/>
      </c:barChart>
      <c:catAx>
        <c:axId val="44402560"/>
        <c:scaling>
          <c:orientation val="minMax"/>
        </c:scaling>
        <c:delete val="1"/>
        <c:axPos val="l"/>
        <c:majorTickMark val="out"/>
        <c:minorTickMark val="none"/>
        <c:tickLblPos val="nextTo"/>
        <c:crossAx val="44404096"/>
        <c:crosses val="autoZero"/>
        <c:auto val="1"/>
        <c:lblAlgn val="ctr"/>
        <c:lblOffset val="100"/>
        <c:noMultiLvlLbl val="0"/>
      </c:catAx>
      <c:valAx>
        <c:axId val="4440409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44402560"/>
        <c:crosses val="autoZero"/>
        <c:crossBetween val="between"/>
        <c:majorUnit val="0.5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272661086598552E-2"/>
          <c:y val="0.22530246011064367"/>
          <c:w val="0.97145467643201433"/>
          <c:h val="0.65805259938357563"/>
        </c:manualLayout>
      </c:layout>
      <c:lineChart>
        <c:grouping val="standard"/>
        <c:varyColors val="0"/>
        <c:ser>
          <c:idx val="0"/>
          <c:order val="0"/>
          <c:tx>
            <c:strRef>
              <c:f>'[Chart in Microsoft Word]Viz'!$B$16</c:f>
              <c:strCache>
                <c:ptCount val="1"/>
                <c:pt idx="0">
                  <c:v>PERSONS IN FAMILIES</c:v>
                </c:pt>
              </c:strCache>
            </c:strRef>
          </c:tx>
          <c:spPr>
            <a:ln w="889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txPr>
              <a:bodyPr/>
              <a:lstStyle/>
              <a:p>
                <a:pPr>
                  <a:defRPr sz="18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'[Chart in Microsoft Word]Viz'!$A$17:$A$21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'[Chart in Microsoft Word]Viz'!$B$17:$B$21</c:f>
              <c:numCache>
                <c:formatCode>General</c:formatCode>
                <c:ptCount val="5"/>
                <c:pt idx="0">
                  <c:v>2628</c:v>
                </c:pt>
                <c:pt idx="1">
                  <c:v>2006</c:v>
                </c:pt>
                <c:pt idx="2">
                  <c:v>1941</c:v>
                </c:pt>
                <c:pt idx="3">
                  <c:v>2911</c:v>
                </c:pt>
                <c:pt idx="4">
                  <c:v>2070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B90-4A3C-B484-AA6F10672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3569536"/>
        <c:axId val="43602304"/>
      </c:lineChart>
      <c:catAx>
        <c:axId val="4356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602304"/>
        <c:crosses val="autoZero"/>
        <c:auto val="1"/>
        <c:lblAlgn val="ctr"/>
        <c:lblOffset val="100"/>
        <c:noMultiLvlLbl val="0"/>
      </c:catAx>
      <c:valAx>
        <c:axId val="4360230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569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0.27756</cdr:x>
      <cdr:y>0.07163</cdr:y>
    </cdr:from>
    <cdr:to>
      <cdr:x>0.70782</cdr:x>
      <cdr:y>0.21746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16727" y="398530"/>
          <a:ext cx="4211391" cy="8113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800" dirty="0" smtClean="0"/>
            <a:t>Families: 5 –year trend</a:t>
          </a:r>
          <a:endParaRPr lang="en-US" sz="2800" dirty="0"/>
        </a:p>
      </cdr:txBody>
    </cdr:sp>
  </cdr:relSizeAnchor>
  <cdr:relSizeAnchor xmlns:cdr="http://schemas.openxmlformats.org/drawingml/2006/chartDrawing">
    <cdr:from>
      <cdr:x>0.63224</cdr:x>
      <cdr:y>0.48812</cdr:y>
    </cdr:from>
    <cdr:to>
      <cdr:x>0.75568</cdr:x>
      <cdr:y>0.61997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116618" y="2734624"/>
          <a:ext cx="1389413" cy="73866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dirty="0" smtClean="0"/>
            <a:t>Includes 902 Hurricane Maria evacuees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0.69357</cdr:x>
      <cdr:y>0.38011</cdr:y>
    </cdr:from>
    <cdr:to>
      <cdr:x>0.6946</cdr:x>
      <cdr:y>0.47488</cdr:y>
    </cdr:to>
    <cdr:cxnSp macro="">
      <cdr:nvCxnSpPr>
        <cdr:cNvPr id="4" name="Straight Arrow Connector 3"/>
        <cdr:cNvCxnSpPr/>
      </cdr:nvCxnSpPr>
      <cdr:spPr>
        <a:xfrm xmlns:a="http://schemas.openxmlformats.org/drawingml/2006/main" flipH="1" flipV="1">
          <a:off x="7806892" y="2129484"/>
          <a:ext cx="11588" cy="530922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3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243851"/>
            <a:ext cx="10337562" cy="15482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4093104"/>
            <a:ext cx="8513287" cy="184591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3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07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1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15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69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23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76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30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8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663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17332" y="289260"/>
            <a:ext cx="2736414" cy="61630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92" y="289260"/>
            <a:ext cx="8006543" cy="61630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86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2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641527"/>
            <a:ext cx="10337562" cy="1434593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3061469"/>
            <a:ext cx="10337562" cy="1580058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38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077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615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1540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692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2311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7696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308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39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092" y="1685396"/>
            <a:ext cx="5371478" cy="4766929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2268" y="1685396"/>
            <a:ext cx="5371478" cy="4766929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16844"/>
            <a:ext cx="5373591" cy="67382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3852" indent="0">
              <a:buNone/>
              <a:defRPr sz="2400" b="1"/>
            </a:lvl2pPr>
            <a:lvl3pPr marL="1107704" indent="0">
              <a:buNone/>
              <a:defRPr sz="2200" b="1"/>
            </a:lvl3pPr>
            <a:lvl4pPr marL="1661556" indent="0">
              <a:buNone/>
              <a:defRPr sz="1900" b="1"/>
            </a:lvl4pPr>
            <a:lvl5pPr marL="2215408" indent="0">
              <a:buNone/>
              <a:defRPr sz="1900" b="1"/>
            </a:lvl5pPr>
            <a:lvl6pPr marL="2769260" indent="0">
              <a:buNone/>
              <a:defRPr sz="1900" b="1"/>
            </a:lvl6pPr>
            <a:lvl7pPr marL="3323112" indent="0">
              <a:buNone/>
              <a:defRPr sz="1900" b="1"/>
            </a:lvl7pPr>
            <a:lvl8pPr marL="3876965" indent="0">
              <a:buNone/>
              <a:defRPr sz="1900" b="1"/>
            </a:lvl8pPr>
            <a:lvl9pPr marL="4430817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290667"/>
            <a:ext cx="5373591" cy="416165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616844"/>
            <a:ext cx="5375701" cy="67382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3852" indent="0">
              <a:buNone/>
              <a:defRPr sz="2400" b="1"/>
            </a:lvl2pPr>
            <a:lvl3pPr marL="1107704" indent="0">
              <a:buNone/>
              <a:defRPr sz="2200" b="1"/>
            </a:lvl3pPr>
            <a:lvl4pPr marL="1661556" indent="0">
              <a:buNone/>
              <a:defRPr sz="1900" b="1"/>
            </a:lvl4pPr>
            <a:lvl5pPr marL="2215408" indent="0">
              <a:buNone/>
              <a:defRPr sz="1900" b="1"/>
            </a:lvl5pPr>
            <a:lvl6pPr marL="2769260" indent="0">
              <a:buNone/>
              <a:defRPr sz="1900" b="1"/>
            </a:lvl6pPr>
            <a:lvl7pPr marL="3323112" indent="0">
              <a:buNone/>
              <a:defRPr sz="1900" b="1"/>
            </a:lvl7pPr>
            <a:lvl8pPr marL="3876965" indent="0">
              <a:buNone/>
              <a:defRPr sz="1900" b="1"/>
            </a:lvl8pPr>
            <a:lvl9pPr marL="4430817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290667"/>
            <a:ext cx="5375701" cy="416165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7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3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3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87588"/>
            <a:ext cx="4001161" cy="1223918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87588"/>
            <a:ext cx="6798805" cy="6164737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511506"/>
            <a:ext cx="4001161" cy="4940819"/>
          </a:xfrm>
        </p:spPr>
        <p:txBody>
          <a:bodyPr/>
          <a:lstStyle>
            <a:lvl1pPr marL="0" indent="0">
              <a:buNone/>
              <a:defRPr sz="1700"/>
            </a:lvl1pPr>
            <a:lvl2pPr marL="553852" indent="0">
              <a:buNone/>
              <a:defRPr sz="1500"/>
            </a:lvl2pPr>
            <a:lvl3pPr marL="1107704" indent="0">
              <a:buNone/>
              <a:defRPr sz="1200"/>
            </a:lvl3pPr>
            <a:lvl4pPr marL="1661556" indent="0">
              <a:buNone/>
              <a:defRPr sz="1100"/>
            </a:lvl4pPr>
            <a:lvl5pPr marL="2215408" indent="0">
              <a:buNone/>
              <a:defRPr sz="1100"/>
            </a:lvl5pPr>
            <a:lvl6pPr marL="2769260" indent="0">
              <a:buNone/>
              <a:defRPr sz="1100"/>
            </a:lvl6pPr>
            <a:lvl7pPr marL="3323112" indent="0">
              <a:buNone/>
              <a:defRPr sz="1100"/>
            </a:lvl7pPr>
            <a:lvl8pPr marL="3876965" indent="0">
              <a:buNone/>
              <a:defRPr sz="1100"/>
            </a:lvl8pPr>
            <a:lvl9pPr marL="443081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3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5056187"/>
            <a:ext cx="7297103" cy="596912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45400"/>
            <a:ext cx="7297103" cy="4333875"/>
          </a:xfrm>
        </p:spPr>
        <p:txBody>
          <a:bodyPr/>
          <a:lstStyle>
            <a:lvl1pPr marL="0" indent="0">
              <a:buNone/>
              <a:defRPr sz="3900"/>
            </a:lvl1pPr>
            <a:lvl2pPr marL="553852" indent="0">
              <a:buNone/>
              <a:defRPr sz="3400"/>
            </a:lvl2pPr>
            <a:lvl3pPr marL="1107704" indent="0">
              <a:buNone/>
              <a:defRPr sz="2900"/>
            </a:lvl3pPr>
            <a:lvl4pPr marL="1661556" indent="0">
              <a:buNone/>
              <a:defRPr sz="2400"/>
            </a:lvl4pPr>
            <a:lvl5pPr marL="2215408" indent="0">
              <a:buNone/>
              <a:defRPr sz="2400"/>
            </a:lvl5pPr>
            <a:lvl6pPr marL="2769260" indent="0">
              <a:buNone/>
              <a:defRPr sz="2400"/>
            </a:lvl6pPr>
            <a:lvl7pPr marL="3323112" indent="0">
              <a:buNone/>
              <a:defRPr sz="2400"/>
            </a:lvl7pPr>
            <a:lvl8pPr marL="3876965" indent="0">
              <a:buNone/>
              <a:defRPr sz="2400"/>
            </a:lvl8pPr>
            <a:lvl9pPr marL="4430817" indent="0">
              <a:buNone/>
              <a:defRPr sz="2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653099"/>
            <a:ext cx="7297103" cy="847713"/>
          </a:xfrm>
        </p:spPr>
        <p:txBody>
          <a:bodyPr/>
          <a:lstStyle>
            <a:lvl1pPr marL="0" indent="0">
              <a:buNone/>
              <a:defRPr sz="1700"/>
            </a:lvl1pPr>
            <a:lvl2pPr marL="553852" indent="0">
              <a:buNone/>
              <a:defRPr sz="1500"/>
            </a:lvl2pPr>
            <a:lvl3pPr marL="1107704" indent="0">
              <a:buNone/>
              <a:defRPr sz="1200"/>
            </a:lvl3pPr>
            <a:lvl4pPr marL="1661556" indent="0">
              <a:buNone/>
              <a:defRPr sz="1100"/>
            </a:lvl4pPr>
            <a:lvl5pPr marL="2215408" indent="0">
              <a:buNone/>
              <a:defRPr sz="1100"/>
            </a:lvl5pPr>
            <a:lvl6pPr marL="2769260" indent="0">
              <a:buNone/>
              <a:defRPr sz="1100"/>
            </a:lvl6pPr>
            <a:lvl7pPr marL="3323112" indent="0">
              <a:buNone/>
              <a:defRPr sz="1100"/>
            </a:lvl7pPr>
            <a:lvl8pPr marL="3876965" indent="0">
              <a:buNone/>
              <a:defRPr sz="1100"/>
            </a:lvl8pPr>
            <a:lvl9pPr marL="4430817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8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89260"/>
            <a:ext cx="10945654" cy="1203854"/>
          </a:xfrm>
          <a:prstGeom prst="rect">
            <a:avLst/>
          </a:prstGeom>
        </p:spPr>
        <p:txBody>
          <a:bodyPr vert="horz" lIns="110770" tIns="55385" rIns="110770" bIns="55385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85396"/>
            <a:ext cx="10945654" cy="4766929"/>
          </a:xfrm>
          <a:prstGeom prst="rect">
            <a:avLst/>
          </a:prstGeom>
        </p:spPr>
        <p:txBody>
          <a:bodyPr vert="horz" lIns="110770" tIns="55385" rIns="110770" bIns="5538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694767"/>
            <a:ext cx="2837762" cy="384565"/>
          </a:xfrm>
          <a:prstGeom prst="rect">
            <a:avLst/>
          </a:prstGeom>
        </p:spPr>
        <p:txBody>
          <a:bodyPr vert="horz" lIns="110770" tIns="55385" rIns="110770" bIns="5538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748ED-9D97-4A86-9B6D-A83B89681EA8}" type="datetimeFigureOut">
              <a:rPr lang="en-US" smtClean="0"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694767"/>
            <a:ext cx="3851249" cy="384565"/>
          </a:xfrm>
          <a:prstGeom prst="rect">
            <a:avLst/>
          </a:prstGeom>
        </p:spPr>
        <p:txBody>
          <a:bodyPr vert="horz" lIns="110770" tIns="55385" rIns="110770" bIns="5538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694767"/>
            <a:ext cx="2837762" cy="384565"/>
          </a:xfrm>
          <a:prstGeom prst="rect">
            <a:avLst/>
          </a:prstGeom>
        </p:spPr>
        <p:txBody>
          <a:bodyPr vert="horz" lIns="110770" tIns="55385" rIns="110770" bIns="5538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BB5F4-AAF8-4D34-B060-324A94B63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1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07704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5389" indent="-415389" algn="l" defTabSz="1107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0010" indent="-346158" algn="l" defTabSz="1107704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84630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38482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92334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6186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0039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53891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07743" indent="-276926" algn="l" defTabSz="1107704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3852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07704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1556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15408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9260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23112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76965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30817" algn="l" defTabSz="110770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../word/media/image10.svg"/><Relationship Id="rId3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32" Type="http://schemas.openxmlformats.org/officeDocument/2006/relationships/chart" Target="../charts/chart1.xml"/><Relationship Id="rId15" Type="http://schemas.openxmlformats.org/officeDocument/2006/relationships/image" Target="../../word/media/image4.svg"/><Relationship Id="rId31" Type="http://schemas.openxmlformats.org/officeDocument/2006/relationships/image" Target="../media/image3.png"/><Relationship Id="rId27" Type="http://schemas.openxmlformats.org/officeDocument/2006/relationships/image" Target="../media/image2.png"/><Relationship Id="rId30" Type="http://schemas.openxmlformats.org/officeDocument/2006/relationships/image" Target="../../word/media/image14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41641" y="935136"/>
            <a:ext cx="10330478" cy="850515"/>
          </a:xfrm>
          <a:prstGeom prst="rect">
            <a:avLst/>
          </a:prstGeom>
          <a:noFill/>
        </p:spPr>
        <p:txBody>
          <a:bodyPr wrap="square" lIns="110770" tIns="55385" rIns="110770" bIns="55385" rtlCol="0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</a:rPr>
              <a:t>575</a:t>
            </a:r>
            <a:r>
              <a:rPr lang="en-US" dirty="0" smtClean="0"/>
              <a:t> </a:t>
            </a:r>
            <a:r>
              <a:rPr lang="en-US" sz="2900" b="1" dirty="0"/>
              <a:t>families</a:t>
            </a:r>
            <a:r>
              <a:rPr lang="en-US" sz="2900" dirty="0"/>
              <a:t> (adults with children), made up of  </a:t>
            </a:r>
            <a:r>
              <a:rPr lang="en-US" sz="4800" b="1" dirty="0">
                <a:solidFill>
                  <a:schemeClr val="accent1"/>
                </a:solidFill>
              </a:rPr>
              <a:t>2070</a:t>
            </a:r>
            <a:r>
              <a:rPr lang="en-US" dirty="0" smtClean="0"/>
              <a:t> </a:t>
            </a:r>
            <a:r>
              <a:rPr lang="en-US" sz="2900" b="1" dirty="0"/>
              <a:t>people </a:t>
            </a:r>
            <a:endParaRPr lang="en-US" sz="2900" b="1" dirty="0"/>
          </a:p>
        </p:txBody>
      </p:sp>
      <p:pic>
        <p:nvPicPr>
          <p:cNvPr id="12" name="Graphic 21" descr="Schoolhous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w16se="http://schemas.microsoft.com/office/word/2015/wordml/symex" xmlns:w16cid="http://schemas.microsoft.com/office/word/2016/wordml/cid" xmlns:w15="http://schemas.microsoft.com/office/word/2012/wordml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26"/>
              </a:ext>
            </a:extLst>
          </a:blip>
          <a:stretch>
            <a:fillRect/>
          </a:stretch>
        </p:blipFill>
        <p:spPr>
          <a:xfrm>
            <a:off x="1071493" y="3192750"/>
            <a:ext cx="641667" cy="730975"/>
          </a:xfrm>
          <a:prstGeom prst="rect">
            <a:avLst/>
          </a:prstGeom>
        </p:spPr>
      </p:pic>
      <p:pic>
        <p:nvPicPr>
          <p:cNvPr id="14" name="Graphic 22" descr="House"/>
          <p:cNvPicPr/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w16se="http://schemas.microsoft.com/office/word/2015/wordml/symex" xmlns:w16cid="http://schemas.microsoft.com/office/word/2016/wordml/cid" xmlns:w15="http://schemas.microsoft.com/office/word/2012/wordml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30"/>
              </a:ext>
            </a:extLst>
          </a:blip>
          <a:stretch>
            <a:fillRect/>
          </a:stretch>
        </p:blipFill>
        <p:spPr>
          <a:xfrm>
            <a:off x="1135630" y="4164265"/>
            <a:ext cx="513393" cy="588626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965591" y="3315117"/>
            <a:ext cx="4496328" cy="558128"/>
          </a:xfrm>
          <a:prstGeom prst="rect">
            <a:avLst/>
          </a:prstGeom>
          <a:noFill/>
        </p:spPr>
        <p:txBody>
          <a:bodyPr wrap="square" lIns="110770" tIns="55385" rIns="110770" bIns="55385" rtlCol="0">
            <a:spAutoFit/>
          </a:bodyPr>
          <a:lstStyle/>
          <a:p>
            <a:r>
              <a:rPr lang="en-US" sz="2900" dirty="0"/>
              <a:t>1986 in Emergency Shelter</a:t>
            </a:r>
            <a:endParaRPr lang="en-US" sz="2900" dirty="0"/>
          </a:p>
        </p:txBody>
      </p:sp>
      <p:sp>
        <p:nvSpPr>
          <p:cNvPr id="18" name="TextBox 17"/>
          <p:cNvSpPr txBox="1"/>
          <p:nvPr/>
        </p:nvSpPr>
        <p:spPr>
          <a:xfrm>
            <a:off x="2081214" y="4164266"/>
            <a:ext cx="4162432" cy="558128"/>
          </a:xfrm>
          <a:prstGeom prst="rect">
            <a:avLst/>
          </a:prstGeom>
          <a:noFill/>
        </p:spPr>
        <p:txBody>
          <a:bodyPr wrap="square" lIns="110770" tIns="55385" rIns="110770" bIns="55385" rtlCol="0">
            <a:spAutoFit/>
          </a:bodyPr>
          <a:lstStyle/>
          <a:p>
            <a:r>
              <a:rPr lang="en-US" sz="2900" dirty="0"/>
              <a:t>84 in Transitional Housing</a:t>
            </a:r>
            <a:endParaRPr lang="en-US" sz="2900" dirty="0"/>
          </a:p>
        </p:txBody>
      </p:sp>
      <p:pic>
        <p:nvPicPr>
          <p:cNvPr id="19" name="Graphic 7" descr="Parent and Child"/>
          <p:cNvPicPr/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:asvg="http://schemas.microsoft.com/office/drawing/2016/SVG/main" xmlns:w16se="http://schemas.microsoft.com/office/word/2015/wordml/symex" xmlns:w16cid="http://schemas.microsoft.com/office/word/2016/wordml/cid" xmlns:w15="http://schemas.microsoft.com/office/word/2012/wordml" xmlns:w="http://schemas.openxmlformats.org/wordprocessingml/2006/main" xmlns:w10="urn:schemas-microsoft-com:office:word" xmlns:v="urn:schemas-microsoft-com:vml" xmlns:o="urn:schemas-microsoft-com:office:office" xmlns:am3d="http://schemas.microsoft.com/office/drawing/2017/model3d" xmlns:aink="http://schemas.microsoft.com/office/drawing/2016/ink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="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15"/>
              </a:ext>
            </a:extLst>
          </a:blip>
          <a:stretch>
            <a:fillRect/>
          </a:stretch>
        </p:blipFill>
        <p:spPr>
          <a:xfrm>
            <a:off x="796516" y="775788"/>
            <a:ext cx="862154" cy="999437"/>
          </a:xfrm>
          <a:prstGeom prst="rect">
            <a:avLst/>
          </a:prstGeom>
        </p:spPr>
      </p:pic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021968212"/>
              </p:ext>
            </p:extLst>
          </p:nvPr>
        </p:nvGraphicFramePr>
        <p:xfrm>
          <a:off x="6115178" y="2088940"/>
          <a:ext cx="5399082" cy="3039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2"/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895462330"/>
              </p:ext>
            </p:extLst>
          </p:nvPr>
        </p:nvGraphicFramePr>
        <p:xfrm>
          <a:off x="6063939" y="4765387"/>
          <a:ext cx="5437141" cy="2013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35629" y="2501517"/>
            <a:ext cx="4126776" cy="558128"/>
          </a:xfrm>
          <a:prstGeom prst="rect">
            <a:avLst/>
          </a:prstGeom>
          <a:noFill/>
        </p:spPr>
        <p:txBody>
          <a:bodyPr wrap="square" lIns="110770" tIns="55385" rIns="110770" bIns="55385" rtlCol="0">
            <a:spAutoFit/>
          </a:bodyPr>
          <a:lstStyle/>
          <a:p>
            <a:r>
              <a:rPr lang="en-US" sz="2900" dirty="0"/>
              <a:t>No unsheltered families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val="415688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xmlns:w="http://schemas.openxmlformats.org/wordprocessingml/2006/main" xmlns:w10="urn:schemas-microsoft-com:office:word" xmlns:v="urn:schemas-microsoft-com:vml" xmlns:o="urn:schemas-microsoft-com:office:offic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id="{66AD5200-CBC8-49FF-8AE0-3F4008796D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1145117"/>
              </p:ext>
            </p:extLst>
          </p:nvPr>
        </p:nvGraphicFramePr>
        <p:xfrm>
          <a:off x="398258" y="637537"/>
          <a:ext cx="11228288" cy="5900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35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34</Words>
  <Application>Microsoft Office PowerPoint</Application>
  <PresentationFormat>Custom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City of Springfield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McCafferty, Geraldine</dc:creator>
  <cp:lastModifiedBy>McCafferty, Geraldine</cp:lastModifiedBy>
  <cp:revision>1</cp:revision>
  <dcterms:created xsi:type="dcterms:W3CDTF">2019-03-12T11:32:43Z</dcterms:created>
  <dcterms:modified xsi:type="dcterms:W3CDTF">2019-03-12T11:37:14Z</dcterms:modified>
</cp:coreProperties>
</file>